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66"/>
  </p:notesMasterIdLst>
  <p:sldIdLst>
    <p:sldId id="256" r:id="rId2"/>
    <p:sldId id="257" r:id="rId3"/>
    <p:sldId id="258" r:id="rId4"/>
    <p:sldId id="259" r:id="rId5"/>
    <p:sldId id="260" r:id="rId6"/>
    <p:sldId id="264" r:id="rId7"/>
    <p:sldId id="267" r:id="rId8"/>
    <p:sldId id="268" r:id="rId9"/>
    <p:sldId id="312" r:id="rId10"/>
    <p:sldId id="325" r:id="rId11"/>
    <p:sldId id="269" r:id="rId12"/>
    <p:sldId id="324" r:id="rId13"/>
    <p:sldId id="270" r:id="rId14"/>
    <p:sldId id="311" r:id="rId15"/>
    <p:sldId id="272" r:id="rId16"/>
    <p:sldId id="280" r:id="rId17"/>
    <p:sldId id="301" r:id="rId18"/>
    <p:sldId id="281" r:id="rId19"/>
    <p:sldId id="310" r:id="rId20"/>
    <p:sldId id="299" r:id="rId21"/>
    <p:sldId id="322" r:id="rId22"/>
    <p:sldId id="296" r:id="rId23"/>
    <p:sldId id="298" r:id="rId24"/>
    <p:sldId id="314" r:id="rId25"/>
    <p:sldId id="313" r:id="rId26"/>
    <p:sldId id="302" r:id="rId27"/>
    <p:sldId id="276" r:id="rId28"/>
    <p:sldId id="277" r:id="rId29"/>
    <p:sldId id="303" r:id="rId30"/>
    <p:sldId id="297" r:id="rId31"/>
    <p:sldId id="304" r:id="rId32"/>
    <p:sldId id="305" r:id="rId33"/>
    <p:sldId id="306" r:id="rId34"/>
    <p:sldId id="284" r:id="rId35"/>
    <p:sldId id="285" r:id="rId36"/>
    <p:sldId id="286" r:id="rId37"/>
    <p:sldId id="288" r:id="rId38"/>
    <p:sldId id="289" r:id="rId39"/>
    <p:sldId id="290" r:id="rId40"/>
    <p:sldId id="291" r:id="rId41"/>
    <p:sldId id="292" r:id="rId42"/>
    <p:sldId id="293" r:id="rId43"/>
    <p:sldId id="294" r:id="rId44"/>
    <p:sldId id="307" r:id="rId45"/>
    <p:sldId id="309" r:id="rId46"/>
    <p:sldId id="300" r:id="rId47"/>
    <p:sldId id="315" r:id="rId48"/>
    <p:sldId id="316" r:id="rId49"/>
    <p:sldId id="317" r:id="rId50"/>
    <p:sldId id="318" r:id="rId51"/>
    <p:sldId id="323" r:id="rId52"/>
    <p:sldId id="319" r:id="rId53"/>
    <p:sldId id="326" r:id="rId54"/>
    <p:sldId id="327" r:id="rId55"/>
    <p:sldId id="328" r:id="rId56"/>
    <p:sldId id="329" r:id="rId57"/>
    <p:sldId id="330" r:id="rId58"/>
    <p:sldId id="331" r:id="rId59"/>
    <p:sldId id="332" r:id="rId60"/>
    <p:sldId id="333" r:id="rId61"/>
    <p:sldId id="334" r:id="rId62"/>
    <p:sldId id="320" r:id="rId63"/>
    <p:sldId id="308" r:id="rId64"/>
    <p:sldId id="321"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autoAdjust="0"/>
    <p:restoredTop sz="94065" autoAdjust="0"/>
  </p:normalViewPr>
  <p:slideViewPr>
    <p:cSldViewPr snapToGrid="0">
      <p:cViewPr varScale="1">
        <p:scale>
          <a:sx n="83" d="100"/>
          <a:sy n="83" d="100"/>
        </p:scale>
        <p:origin x="114"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3F04A-FB1B-4F6D-B441-3EA07EE00FB2}" type="datetimeFigureOut">
              <a:rPr lang="fr-FR" smtClean="0"/>
              <a:t>09/06/2017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6D91C-A2E3-4A7D-98B2-324B087224C8}" type="slidenum">
              <a:rPr lang="fr-FR" smtClean="0"/>
              <a:t>‹N°›</a:t>
            </a:fld>
            <a:endParaRPr lang="fr-FR"/>
          </a:p>
        </p:txBody>
      </p:sp>
    </p:spTree>
    <p:extLst>
      <p:ext uri="{BB962C8B-B14F-4D97-AF65-F5344CB8AC3E}">
        <p14:creationId xmlns:p14="http://schemas.microsoft.com/office/powerpoint/2010/main" val="2032311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616D91C-A2E3-4A7D-98B2-324B087224C8}" type="slidenum">
              <a:rPr lang="fr-FR" smtClean="0"/>
              <a:t>22</a:t>
            </a:fld>
            <a:endParaRPr lang="fr-FR"/>
          </a:p>
        </p:txBody>
      </p:sp>
    </p:spTree>
    <p:extLst>
      <p:ext uri="{BB962C8B-B14F-4D97-AF65-F5344CB8AC3E}">
        <p14:creationId xmlns:p14="http://schemas.microsoft.com/office/powerpoint/2010/main" val="1468369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616D91C-A2E3-4A7D-98B2-324B087224C8}" type="slidenum">
              <a:rPr lang="fr-FR" smtClean="0"/>
              <a:t>28</a:t>
            </a:fld>
            <a:endParaRPr lang="fr-FR"/>
          </a:p>
        </p:txBody>
      </p:sp>
    </p:spTree>
    <p:extLst>
      <p:ext uri="{BB962C8B-B14F-4D97-AF65-F5344CB8AC3E}">
        <p14:creationId xmlns:p14="http://schemas.microsoft.com/office/powerpoint/2010/main" val="112859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30000" dirty="0"/>
          </a:p>
        </p:txBody>
      </p:sp>
      <p:sp>
        <p:nvSpPr>
          <p:cNvPr id="4" name="Espace réservé du numéro de diapositive 3"/>
          <p:cNvSpPr>
            <a:spLocks noGrp="1"/>
          </p:cNvSpPr>
          <p:nvPr>
            <p:ph type="sldNum" sz="quarter" idx="10"/>
          </p:nvPr>
        </p:nvSpPr>
        <p:spPr/>
        <p:txBody>
          <a:bodyPr/>
          <a:lstStyle/>
          <a:p>
            <a:fld id="{E616D91C-A2E3-4A7D-98B2-324B087224C8}" type="slidenum">
              <a:rPr lang="fr-FR" smtClean="0"/>
              <a:t>62</a:t>
            </a:fld>
            <a:endParaRPr lang="fr-FR"/>
          </a:p>
        </p:txBody>
      </p:sp>
    </p:spTree>
    <p:extLst>
      <p:ext uri="{BB962C8B-B14F-4D97-AF65-F5344CB8AC3E}">
        <p14:creationId xmlns:p14="http://schemas.microsoft.com/office/powerpoint/2010/main" val="401216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2306534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3F6BE31-001F-43C8-8242-36201C133DBA}" type="datetimeFigureOut">
              <a:rPr lang="fr-FR" smtClean="0"/>
              <a:t>09/06/2017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838168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936214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11436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048276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3F6BE31-001F-43C8-8242-36201C133DBA}" type="datetimeFigureOut">
              <a:rPr lang="fr-FR" smtClean="0"/>
              <a:t>09/06/2017</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4148686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3F6BE31-001F-43C8-8242-36201C133DBA}" type="datetimeFigureOut">
              <a:rPr lang="fr-FR" smtClean="0"/>
              <a:t>09/06/2017</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390709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096175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410344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213675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230755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3F6BE31-001F-43C8-8242-36201C133DBA}" type="datetimeFigureOut">
              <a:rPr lang="fr-FR" smtClean="0"/>
              <a:t>09/06/2017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251888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3F6BE31-001F-43C8-8242-36201C133DBA}" type="datetimeFigureOut">
              <a:rPr lang="fr-FR" smtClean="0"/>
              <a:t>09/06/2017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646632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75746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69031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7" name="Date Placeholder 4"/>
          <p:cNvSpPr>
            <a:spLocks noGrp="1"/>
          </p:cNvSpPr>
          <p:nvPr>
            <p:ph type="dt" sz="half" idx="10"/>
          </p:nvPr>
        </p:nvSpPr>
        <p:spPr/>
        <p:txBody>
          <a:bodyPr/>
          <a:lstStyle/>
          <a:p>
            <a:fld id="{03F6BE31-001F-43C8-8242-36201C133DBA}" type="datetimeFigureOut">
              <a:rPr lang="fr-FR" smtClean="0"/>
              <a:t>09/06/2017</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764839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3F6BE31-001F-43C8-8242-36201C133DBA}" type="datetimeFigureOut">
              <a:rPr lang="fr-FR" smtClean="0"/>
              <a:t>09/06/2017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105110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3F6BE31-001F-43C8-8242-36201C133DBA}" type="datetimeFigureOut">
              <a:rPr lang="fr-FR" smtClean="0"/>
              <a:t>09/06/2017</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045FEF1-D859-4F1A-A704-D2FD2A044801}" type="slidenum">
              <a:rPr lang="fr-FR" smtClean="0"/>
              <a:t>‹N°›</a:t>
            </a:fld>
            <a:endParaRPr lang="fr-FR"/>
          </a:p>
        </p:txBody>
      </p:sp>
    </p:spTree>
    <p:extLst>
      <p:ext uri="{BB962C8B-B14F-4D97-AF65-F5344CB8AC3E}">
        <p14:creationId xmlns:p14="http://schemas.microsoft.com/office/powerpoint/2010/main" val="316154239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image" Target="../media/image55.gif"/></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9433" y="5345469"/>
            <a:ext cx="10675504" cy="1512531"/>
          </a:xfrm>
        </p:spPr>
        <p:txBody>
          <a:bodyPr/>
          <a:lstStyle/>
          <a:p>
            <a:r>
              <a:rPr lang="fr-FR" sz="5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Einstein: Sa contribution à la Science </a:t>
            </a:r>
            <a:r>
              <a:rPr lang="fr-FR"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ENST le 12/06/2017,</a:t>
            </a:r>
            <a:r>
              <a:rPr lang="fr-FR" sz="5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r>
              <a:rPr lang="fr-FR"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par : Jacques Fric, Université Paris-Diderot</a:t>
            </a:r>
          </a:p>
        </p:txBody>
      </p:sp>
      <p:pic>
        <p:nvPicPr>
          <p:cNvPr id="1028" name="Picture 4" descr="albert einstein photo: a young genius. einstein-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424" y="125058"/>
            <a:ext cx="4408431" cy="4879561"/>
          </a:xfrm>
          <a:prstGeom prst="rect">
            <a:avLst/>
          </a:prstGeom>
          <a:noFill/>
          <a:effectLst>
            <a:glow rad="127000">
              <a:schemeClr val="accent1">
                <a:alpha val="26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4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68" y="59258"/>
            <a:ext cx="8209654" cy="819491"/>
          </a:xfrm>
        </p:spPr>
        <p:txBody>
          <a:bodyPr/>
          <a:lstStyle/>
          <a:p>
            <a:r>
              <a:rPr lang="fr-FR" dirty="0">
                <a:latin typeface="Times New Roman" panose="02020603050405020304" pitchFamily="18" charset="0"/>
                <a:cs typeface="Times New Roman" panose="02020603050405020304" pitchFamily="18" charset="0"/>
              </a:rPr>
              <a:t>Rencontres entre scientifiques -1911</a:t>
            </a:r>
          </a:p>
        </p:txBody>
      </p:sp>
      <p:pic>
        <p:nvPicPr>
          <p:cNvPr id="4" name="Espace réservé du contenu 3"/>
          <p:cNvPicPr>
            <a:picLocks noGrp="1" noChangeAspect="1"/>
          </p:cNvPicPr>
          <p:nvPr>
            <p:ph idx="1"/>
          </p:nvPr>
        </p:nvPicPr>
        <p:blipFill>
          <a:blip r:embed="rId2"/>
          <a:stretch>
            <a:fillRect/>
          </a:stretch>
        </p:blipFill>
        <p:spPr>
          <a:xfrm>
            <a:off x="2440331" y="1108967"/>
            <a:ext cx="6571288" cy="4195762"/>
          </a:xfrm>
          <a:prstGeom prst="rect">
            <a:avLst/>
          </a:prstGeom>
        </p:spPr>
      </p:pic>
      <p:sp>
        <p:nvSpPr>
          <p:cNvPr id="5" name="Rectangle 4"/>
          <p:cNvSpPr/>
          <p:nvPr/>
        </p:nvSpPr>
        <p:spPr>
          <a:xfrm>
            <a:off x="139147" y="5534947"/>
            <a:ext cx="11897140" cy="923330"/>
          </a:xfrm>
          <a:prstGeom prst="rect">
            <a:avLst/>
          </a:prstGeom>
        </p:spPr>
        <p:txBody>
          <a:bodyPr wrap="square">
            <a:spAutoFit/>
          </a:bodyPr>
          <a:lstStyle/>
          <a:p>
            <a:r>
              <a:rPr lang="fr-FR" b="1" i="1" dirty="0">
                <a:latin typeface="Times New Roman" panose="02020603050405020304" pitchFamily="18" charset="0"/>
                <a:cs typeface="Times New Roman" panose="02020603050405020304" pitchFamily="18" charset="0"/>
              </a:rPr>
              <a:t>Figure 2 : Sur cette photo du congrès Solvay de 1911 apparaissent les deux principales figures de la physique pré-relativiste : Lorentz (quatrième assis à partir de la gauche) et Poincaré (assis au premier plan et discutant avec Marie Curie). </a:t>
            </a:r>
            <a:r>
              <a:rPr lang="fr-FR" i="1" dirty="0">
                <a:latin typeface="Times New Roman" panose="02020603050405020304" pitchFamily="18" charset="0"/>
                <a:cs typeface="Times New Roman" panose="02020603050405020304" pitchFamily="18" charset="0"/>
              </a:rPr>
              <a:t>Einstein et Langevin sont debout à droite. Lieu : hôtel Métropole, Bruxelles ; photo </a:t>
            </a:r>
            <a:r>
              <a:rPr lang="fr-FR" i="1" dirty="0" err="1">
                <a:latin typeface="Times New Roman" panose="02020603050405020304" pitchFamily="18" charset="0"/>
                <a:cs typeface="Times New Roman" panose="02020603050405020304" pitchFamily="18" charset="0"/>
              </a:rPr>
              <a:t>Wikimedia</a:t>
            </a:r>
            <a:r>
              <a:rPr lang="fr-FR" i="1" dirty="0">
                <a:latin typeface="Times New Roman" panose="02020603050405020304" pitchFamily="18" charset="0"/>
                <a:cs typeface="Times New Roman" panose="02020603050405020304" pitchFamily="18" charset="0"/>
              </a:rPr>
              <a:t> Commons). </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6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296" y="457200"/>
            <a:ext cx="10515600" cy="956029"/>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Relativité restreinte</a:t>
            </a:r>
          </a:p>
        </p:txBody>
      </p:sp>
      <p:sp>
        <p:nvSpPr>
          <p:cNvPr id="3" name="Espace réservé du contenu 2"/>
          <p:cNvSpPr>
            <a:spLocks noGrp="1"/>
          </p:cNvSpPr>
          <p:nvPr>
            <p:ph idx="1"/>
          </p:nvPr>
        </p:nvSpPr>
        <p:spPr>
          <a:xfrm>
            <a:off x="321403" y="1413229"/>
            <a:ext cx="11350743" cy="5115389"/>
          </a:xfrm>
        </p:spPr>
        <p:txBody>
          <a:bodyPr>
            <a:noAutofit/>
          </a:bodyPr>
          <a:lstStyle/>
          <a:p>
            <a:pPr algn="just"/>
            <a:r>
              <a:rPr lang="fr-FR" sz="2400" dirty="0">
                <a:latin typeface="Calibri" panose="020F0502020204030204" pitchFamily="34" charset="0"/>
              </a:rPr>
              <a:t>Sa théorie s’appuie sur deux axiomes:</a:t>
            </a:r>
          </a:p>
          <a:p>
            <a:pPr algn="just"/>
            <a:r>
              <a:rPr lang="fr-FR" sz="2400" dirty="0">
                <a:latin typeface="Calibri" panose="020F0502020204030204" pitchFamily="34" charset="0"/>
              </a:rPr>
              <a:t>Le principe de « relativité », idée déjà invoquée par Galilée stipule que les lois de la nature doivent être les mêmes pour tous les observateurs, appelés « galiléens », qui se déplacent à vitesse constante les uns par rapport aux autres. Autrement dit, il n’y a pas de référentiel « galiléen » absolu!</a:t>
            </a:r>
          </a:p>
          <a:p>
            <a:pPr algn="just"/>
            <a:r>
              <a:rPr lang="fr-FR" sz="2400" dirty="0">
                <a:latin typeface="Calibri" panose="020F0502020204030204" pitchFamily="34" charset="0"/>
              </a:rPr>
              <a:t>La constance de la vitesse de la lumière, la même pour tous les observateurs « galiléens », est un postulat nouveau. A noter que le principe de relativité invoque un invariant de vitesse mais n’en précise pas la valeur. La relativité restreinte a plusieurs conséquences surprenantes, car les concepts de temps et d’espace absolus sont abolis. La théorie est appelée « relativité restreinte » pour la distinguer de la théorie de la relativité générale qui viendra plus tard, la compléter en intégrant la gravitation.</a:t>
            </a:r>
          </a:p>
        </p:txBody>
      </p:sp>
    </p:spTree>
    <p:extLst>
      <p:ext uri="{BB962C8B-B14F-4D97-AF65-F5344CB8AC3E}">
        <p14:creationId xmlns:p14="http://schemas.microsoft.com/office/powerpoint/2010/main" val="40763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9368" y="235972"/>
            <a:ext cx="9026013" cy="956029"/>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Relativité restreinte</a:t>
            </a:r>
          </a:p>
        </p:txBody>
      </p:sp>
      <p:sp>
        <p:nvSpPr>
          <p:cNvPr id="3" name="Espace réservé du contenu 2"/>
          <p:cNvSpPr>
            <a:spLocks noGrp="1"/>
          </p:cNvSpPr>
          <p:nvPr>
            <p:ph idx="1"/>
          </p:nvPr>
        </p:nvSpPr>
        <p:spPr>
          <a:xfrm>
            <a:off x="8209199" y="1545797"/>
            <a:ext cx="3982801" cy="4876497"/>
          </a:xfrm>
        </p:spPr>
        <p:txBody>
          <a:bodyPr>
            <a:noAutofit/>
          </a:bodyPr>
          <a:lstStyle/>
          <a:p>
            <a:pPr algn="just"/>
            <a:r>
              <a:rPr lang="fr-FR" sz="2400" dirty="0">
                <a:latin typeface="Times New Roman" panose="02020603050405020304" pitchFamily="18" charset="0"/>
                <a:cs typeface="Times New Roman" panose="02020603050405020304" pitchFamily="18" charset="0"/>
              </a:rPr>
              <a:t>Une des conséquences les plus déroutantes est la disparition d’un temps universel, ne laissant place qu’à des temps propres individuels indépendants, qu’on illustre souvent par le paradoxe des «jumeaux». Après un long voyage, lorsqu’ils se retrouvent, celui qui a voyagé est plus jeune que celui resté sur Terre.</a:t>
            </a:r>
          </a:p>
          <a:p>
            <a:pPr algn="just"/>
            <a:endParaRPr lang="fr-FR" sz="2400" dirty="0">
              <a:latin typeface="Calibri" panose="020F0502020204030204" pitchFamily="34" charset="0"/>
            </a:endParaRPr>
          </a:p>
          <a:p>
            <a:pPr algn="just"/>
            <a:endParaRPr lang="fr-FR" sz="2400" dirty="0">
              <a:latin typeface="Calibri" panose="020F0502020204030204" pitchFamily="34" charset="0"/>
            </a:endParaRPr>
          </a:p>
        </p:txBody>
      </p:sp>
      <p:pic>
        <p:nvPicPr>
          <p:cNvPr id="4" name="Image 3"/>
          <p:cNvPicPr>
            <a:picLocks noChangeAspect="1"/>
          </p:cNvPicPr>
          <p:nvPr/>
        </p:nvPicPr>
        <p:blipFill>
          <a:blip r:embed="rId2"/>
          <a:stretch>
            <a:fillRect/>
          </a:stretch>
        </p:blipFill>
        <p:spPr>
          <a:xfrm>
            <a:off x="92175" y="1441468"/>
            <a:ext cx="8117024" cy="5085156"/>
          </a:xfrm>
          <a:prstGeom prst="rect">
            <a:avLst/>
          </a:prstGeom>
        </p:spPr>
      </p:pic>
    </p:spTree>
    <p:extLst>
      <p:ext uri="{BB962C8B-B14F-4D97-AF65-F5344CB8AC3E}">
        <p14:creationId xmlns:p14="http://schemas.microsoft.com/office/powerpoint/2010/main" val="111204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8739" y="398310"/>
            <a:ext cx="9594629" cy="929391"/>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Equivalence masse-énergie: E = mc²</a:t>
            </a:r>
          </a:p>
        </p:txBody>
      </p:sp>
      <p:sp>
        <p:nvSpPr>
          <p:cNvPr id="3" name="Espace réservé du contenu 2"/>
          <p:cNvSpPr>
            <a:spLocks noGrp="1"/>
          </p:cNvSpPr>
          <p:nvPr>
            <p:ph idx="1"/>
          </p:nvPr>
        </p:nvSpPr>
        <p:spPr>
          <a:xfrm>
            <a:off x="368390" y="1638881"/>
            <a:ext cx="11316930" cy="4938899"/>
          </a:xfrm>
        </p:spPr>
        <p:txBody>
          <a:bodyPr>
            <a:noAutofit/>
          </a:bodyPr>
          <a:lstStyle/>
          <a:p>
            <a:pPr algn="just"/>
            <a:r>
              <a:rPr lang="fr-FR" sz="2400" dirty="0">
                <a:latin typeface="Calibri" panose="020F0502020204030204" pitchFamily="34" charset="0"/>
              </a:rPr>
              <a:t>Le quatrième article, publié à la fin de 1905, montre une autre conséquence des axiomes de la relativité: l'énergie d'un corps « au repos » (</a:t>
            </a:r>
            <a:r>
              <a:rPr lang="fr-FR" sz="2400" i="1" dirty="0">
                <a:latin typeface="Times New Roman" panose="02020603050405020304" pitchFamily="18" charset="0"/>
                <a:cs typeface="Times New Roman" panose="02020603050405020304" pitchFamily="18" charset="0"/>
              </a:rPr>
              <a:t>E</a:t>
            </a:r>
            <a:r>
              <a:rPr lang="fr-FR" sz="2400" dirty="0">
                <a:latin typeface="Calibri" panose="020F0502020204030204" pitchFamily="34" charset="0"/>
              </a:rPr>
              <a:t>) est égale à sa masse (</a:t>
            </a:r>
            <a:r>
              <a:rPr lang="fr-FR" sz="2400" i="1" dirty="0">
                <a:latin typeface="Times New Roman" panose="02020603050405020304" pitchFamily="18" charset="0"/>
                <a:cs typeface="Times New Roman" panose="02020603050405020304" pitchFamily="18" charset="0"/>
              </a:rPr>
              <a:t>m</a:t>
            </a:r>
            <a:r>
              <a:rPr lang="fr-FR" sz="2400" dirty="0">
                <a:latin typeface="Calibri" panose="020F0502020204030204" pitchFamily="34" charset="0"/>
              </a:rPr>
              <a:t>) multipliée par la vitesse de la lumière (</a:t>
            </a:r>
            <a:r>
              <a:rPr lang="fr-FR" sz="2400" i="1" dirty="0">
                <a:latin typeface="Times New Roman" panose="02020603050405020304" pitchFamily="18" charset="0"/>
                <a:cs typeface="Times New Roman" panose="02020603050405020304" pitchFamily="18" charset="0"/>
              </a:rPr>
              <a:t>c</a:t>
            </a:r>
            <a:r>
              <a:rPr lang="fr-FR" sz="2400" dirty="0">
                <a:latin typeface="Calibri" panose="020F0502020204030204" pitchFamily="34" charset="0"/>
              </a:rPr>
              <a:t>) au carré, soit:</a:t>
            </a:r>
          </a:p>
          <a:p>
            <a:pPr algn="ctr"/>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E = mc²</a:t>
            </a:r>
            <a:r>
              <a:rPr lang="fr-FR" sz="2400" dirty="0">
                <a:latin typeface="Calibri" panose="020F0502020204030204" pitchFamily="34" charset="0"/>
              </a:rPr>
              <a:t>. </a:t>
            </a:r>
          </a:p>
          <a:p>
            <a:pPr algn="just"/>
            <a:r>
              <a:rPr lang="fr-FR" sz="2400" dirty="0">
                <a:latin typeface="Calibri" panose="020F0502020204030204" pitchFamily="34" charset="0"/>
              </a:rPr>
              <a:t>La démonstration d'Einstein est critiquable, mais des démonstrations ultérieures et l’expérience ont confirmé cette équation qui est une version particulière de l’équation plus générale</a:t>
            </a:r>
            <a:r>
              <a:rPr lang="fr-FR" sz="2400" i="1" dirty="0">
                <a:latin typeface="Calibri" panose="020F0502020204030204" pitchFamily="34" charset="0"/>
              </a:rPr>
              <a:t>: </a:t>
            </a:r>
          </a:p>
          <a:p>
            <a:pPr algn="ctr"/>
            <a:r>
              <a:rPr lang="fr-FR" sz="2400" i="1" dirty="0">
                <a:latin typeface="Times New Roman" panose="02020603050405020304" pitchFamily="18" charset="0"/>
                <a:cs typeface="Times New Roman" panose="02020603050405020304" pitchFamily="18" charset="0"/>
              </a:rPr>
              <a:t>m²c</a:t>
            </a:r>
            <a:r>
              <a:rPr lang="fr-FR" sz="2400" i="1" baseline="30000" dirty="0">
                <a:latin typeface="Times New Roman" panose="02020603050405020304" pitchFamily="18" charset="0"/>
                <a:cs typeface="Times New Roman" panose="02020603050405020304" pitchFamily="18" charset="0"/>
              </a:rPr>
              <a:t>4</a:t>
            </a:r>
            <a:r>
              <a:rPr lang="fr-FR" sz="2400" i="1" dirty="0">
                <a:latin typeface="Times New Roman" panose="02020603050405020304" pitchFamily="18" charset="0"/>
                <a:cs typeface="Times New Roman" panose="02020603050405020304" pitchFamily="18" charset="0"/>
              </a:rPr>
              <a:t> = E² -p²c²</a:t>
            </a:r>
            <a:r>
              <a:rPr lang="fr-FR" sz="2400" dirty="0">
                <a:latin typeface="Calibri" panose="020F0502020204030204" pitchFamily="34" charset="0"/>
              </a:rPr>
              <a:t>, </a:t>
            </a:r>
          </a:p>
          <a:p>
            <a:pPr algn="just"/>
            <a:r>
              <a:rPr lang="fr-FR" sz="2400" dirty="0">
                <a:latin typeface="Calibri" panose="020F0502020204030204" pitchFamily="34" charset="0"/>
              </a:rPr>
              <a:t>où </a:t>
            </a:r>
            <a:r>
              <a:rPr lang="fr-FR" sz="2400" i="1" dirty="0">
                <a:latin typeface="Times New Roman" panose="02020603050405020304" pitchFamily="18" charset="0"/>
                <a:cs typeface="Times New Roman" panose="02020603050405020304" pitchFamily="18" charset="0"/>
              </a:rPr>
              <a:t>p = m</a:t>
            </a:r>
            <a:r>
              <a:rPr lang="fr-FR" sz="2400" dirty="0">
                <a:latin typeface="Times New Roman" panose="02020603050405020304" pitchFamily="18" charset="0"/>
                <a:cs typeface="Times New Roman" panose="02020603050405020304" pitchFamily="18" charset="0"/>
              </a:rPr>
              <a:t>v </a:t>
            </a:r>
            <a:r>
              <a:rPr lang="fr-FR" sz="2400" dirty="0">
                <a:latin typeface="Calibri" panose="020F0502020204030204" pitchFamily="34" charset="0"/>
              </a:rPr>
              <a:t>et  où </a:t>
            </a:r>
            <a:r>
              <a:rPr lang="fr-FR" sz="2400" i="1" dirty="0">
                <a:latin typeface="Times New Roman" panose="02020603050405020304" pitchFamily="18" charset="0"/>
                <a:cs typeface="Times New Roman" panose="02020603050405020304" pitchFamily="18" charset="0"/>
              </a:rPr>
              <a:t>v</a:t>
            </a:r>
            <a:r>
              <a:rPr lang="fr-FR" sz="2400" dirty="0">
                <a:latin typeface="Calibri" panose="020F0502020204030204" pitchFamily="34" charset="0"/>
              </a:rPr>
              <a:t> est le vecteur vitesse spatial et où </a:t>
            </a:r>
            <a:r>
              <a:rPr lang="fr-FR" sz="2400" i="1" dirty="0">
                <a:latin typeface="Times New Roman" panose="02020603050405020304" pitchFamily="18" charset="0"/>
                <a:cs typeface="Times New Roman" panose="02020603050405020304" pitchFamily="18" charset="0"/>
              </a:rPr>
              <a:t>m</a:t>
            </a:r>
            <a:r>
              <a:rPr lang="fr-FR" sz="2400" dirty="0">
                <a:latin typeface="Calibri" panose="020F0502020204030204" pitchFamily="34" charset="0"/>
              </a:rPr>
              <a:t> est constant, et qui se ramène à </a:t>
            </a:r>
            <a:r>
              <a:rPr lang="fr-FR" sz="2400" i="1" dirty="0">
                <a:latin typeface="Times New Roman" panose="02020603050405020304" pitchFamily="18" charset="0"/>
                <a:cs typeface="Times New Roman" panose="02020603050405020304" pitchFamily="18" charset="0"/>
              </a:rPr>
              <a:t>E = mc² </a:t>
            </a:r>
            <a:r>
              <a:rPr lang="fr-FR" sz="2400" dirty="0">
                <a:latin typeface="Calibri" panose="020F0502020204030204" pitchFamily="34" charset="0"/>
              </a:rPr>
              <a:t>si </a:t>
            </a:r>
            <a:r>
              <a:rPr lang="fr-FR" sz="2400" i="1" dirty="0">
                <a:latin typeface="Times New Roman" panose="02020603050405020304" pitchFamily="18" charset="0"/>
                <a:cs typeface="Times New Roman" panose="02020603050405020304" pitchFamily="18" charset="0"/>
              </a:rPr>
              <a:t>v = 0</a:t>
            </a:r>
            <a:r>
              <a:rPr lang="fr-FR" sz="2400" dirty="0">
                <a:latin typeface="Calibri" panose="020F0502020204030204" pitchFamily="34" charset="0"/>
              </a:rPr>
              <a:t>.</a:t>
            </a:r>
          </a:p>
        </p:txBody>
      </p:sp>
    </p:spTree>
    <p:extLst>
      <p:ext uri="{BB962C8B-B14F-4D97-AF65-F5344CB8AC3E}">
        <p14:creationId xmlns:p14="http://schemas.microsoft.com/office/powerpoint/2010/main" val="6554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66" y="368814"/>
            <a:ext cx="9506138" cy="929391"/>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Equivalence masse-énergie: E = mc²</a:t>
            </a:r>
          </a:p>
        </p:txBody>
      </p:sp>
      <p:sp>
        <p:nvSpPr>
          <p:cNvPr id="3" name="Espace réservé du contenu 2"/>
          <p:cNvSpPr>
            <a:spLocks noGrp="1"/>
          </p:cNvSpPr>
          <p:nvPr>
            <p:ph idx="1"/>
          </p:nvPr>
        </p:nvSpPr>
        <p:spPr>
          <a:xfrm>
            <a:off x="471949" y="1845359"/>
            <a:ext cx="11120284" cy="4466951"/>
          </a:xfrm>
        </p:spPr>
        <p:txBody>
          <a:bodyPr>
            <a:noAutofit/>
          </a:bodyPr>
          <a:lstStyle/>
          <a:p>
            <a:pPr algn="just"/>
            <a:r>
              <a:rPr lang="fr-FR" sz="2400" dirty="0">
                <a:latin typeface="Calibri" panose="020F0502020204030204" pitchFamily="34" charset="0"/>
              </a:rPr>
              <a:t>Elle est importante, car elle a montré qu'une particule massive possède une énergie, « potentielle »  au repos (dans son référentiel) , distincte de son énergie cinétique classique (mesurée dans un autre référentiel). </a:t>
            </a:r>
          </a:p>
          <a:p>
            <a:pPr algn="just"/>
            <a:r>
              <a:rPr lang="fr-FR" sz="2400" dirty="0">
                <a:latin typeface="Calibri" panose="020F0502020204030204" pitchFamily="34" charset="0"/>
              </a:rPr>
              <a:t>A noter une ambiguïté dans certains ouvrages où on distingue la masse au repos de la masse en mouvement alors qu’en fait la masse </a:t>
            </a:r>
            <a:r>
              <a:rPr lang="fr-FR" sz="2400" i="1" dirty="0">
                <a:latin typeface="Calibri" panose="020F0502020204030204" pitchFamily="34" charset="0"/>
              </a:rPr>
              <a:t>m</a:t>
            </a:r>
            <a:r>
              <a:rPr lang="fr-FR" sz="2400" dirty="0">
                <a:latin typeface="Calibri" panose="020F0502020204030204" pitchFamily="34" charset="0"/>
              </a:rPr>
              <a:t> est constante en relativité, c’est le coefficient d’inertie </a:t>
            </a:r>
            <a:r>
              <a:rPr lang="fr-FR" sz="2400" i="1" dirty="0">
                <a:latin typeface="Times New Roman" panose="02020603050405020304" pitchFamily="18" charset="0"/>
                <a:cs typeface="Times New Roman" panose="02020603050405020304" pitchFamily="18" charset="0"/>
              </a:rPr>
              <a:t>µ</a:t>
            </a:r>
            <a:r>
              <a:rPr lang="fr-FR" sz="2400" dirty="0">
                <a:latin typeface="Calibri" panose="020F0502020204030204" pitchFamily="34" charset="0"/>
              </a:rPr>
              <a:t> qui, lorsqu’on veut appliquer l’équation de Newton</a:t>
            </a:r>
          </a:p>
          <a:p>
            <a:pPr marL="0" indent="0" algn="ctr">
              <a:buNone/>
            </a:pPr>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f = µ.</a:t>
            </a:r>
            <a:r>
              <a:rPr lang="el-GR" sz="2400" i="1" dirty="0">
                <a:latin typeface="Times New Roman" panose="02020603050405020304" pitchFamily="18" charset="0"/>
                <a:cs typeface="Times New Roman" panose="02020603050405020304" pitchFamily="18" charset="0"/>
              </a:rPr>
              <a:t>γ</a:t>
            </a:r>
            <a:r>
              <a:rPr lang="fr-FR" sz="2400" dirty="0">
                <a:latin typeface="Calibri" panose="020F0502020204030204" pitchFamily="34" charset="0"/>
              </a:rPr>
              <a:t>, </a:t>
            </a:r>
          </a:p>
          <a:p>
            <a:pPr marL="0" indent="0" algn="just">
              <a:buNone/>
            </a:pPr>
            <a:r>
              <a:rPr lang="fr-FR" sz="2400" dirty="0">
                <a:latin typeface="Calibri" panose="020F0502020204030204" pitchFamily="34" charset="0"/>
              </a:rPr>
              <a:t>    où</a:t>
            </a:r>
            <a:r>
              <a:rPr lang="el-GR" sz="2400" i="1" dirty="0">
                <a:latin typeface="Calibri" panose="020F0502020204030204" pitchFamily="34" charset="0"/>
                <a:cs typeface="Times New Roman" panose="02020603050405020304" pitchFamily="18" charset="0"/>
              </a:rPr>
              <a:t> </a:t>
            </a:r>
            <a:r>
              <a:rPr lang="el-GR" sz="2400" i="1" dirty="0">
                <a:latin typeface="Times New Roman" panose="02020603050405020304" pitchFamily="18" charset="0"/>
                <a:cs typeface="Times New Roman" panose="02020603050405020304" pitchFamily="18" charset="0"/>
              </a:rPr>
              <a:t>γ</a:t>
            </a:r>
            <a:r>
              <a:rPr lang="fr-FR" sz="2400" dirty="0">
                <a:latin typeface="Calibri" panose="020F0502020204030204" pitchFamily="34" charset="0"/>
              </a:rPr>
              <a:t>  est l’accélération,  dépend du référentiel de mesure.</a:t>
            </a:r>
          </a:p>
        </p:txBody>
      </p:sp>
    </p:spTree>
    <p:extLst>
      <p:ext uri="{BB962C8B-B14F-4D97-AF65-F5344CB8AC3E}">
        <p14:creationId xmlns:p14="http://schemas.microsoft.com/office/powerpoint/2010/main" val="32984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5599" y="265471"/>
            <a:ext cx="10197098" cy="1034321"/>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Sa carrière universitaire à partir de 1905</a:t>
            </a:r>
          </a:p>
        </p:txBody>
      </p:sp>
      <p:sp>
        <p:nvSpPr>
          <p:cNvPr id="3" name="Espace réservé du contenu 2"/>
          <p:cNvSpPr>
            <a:spLocks noGrp="1"/>
          </p:cNvSpPr>
          <p:nvPr>
            <p:ph idx="1"/>
          </p:nvPr>
        </p:nvSpPr>
        <p:spPr>
          <a:xfrm>
            <a:off x="97276" y="1391264"/>
            <a:ext cx="11937408" cy="5466736"/>
          </a:xfrm>
        </p:spPr>
        <p:txBody>
          <a:bodyPr>
            <a:normAutofit/>
          </a:bodyPr>
          <a:lstStyle/>
          <a:p>
            <a:pPr algn="just"/>
            <a:r>
              <a:rPr lang="fr-FR" sz="2400" dirty="0">
                <a:latin typeface="Calibri" panose="020F0502020204030204" pitchFamily="34" charset="0"/>
              </a:rPr>
              <a:t>En 1906, Albert Einstein est promu inspecteur technique de deuxième classe. En 1908, Einstein exerce à Berne, en Suisse comme professeur non rémunéré dans une université. Le second fils d'Einstein, Edouard, nait le 28 Juillet 1910.</a:t>
            </a:r>
          </a:p>
          <a:p>
            <a:pPr algn="just"/>
            <a:r>
              <a:rPr lang="fr-FR" sz="2400" dirty="0">
                <a:latin typeface="Calibri" panose="020F0502020204030204" pitchFamily="34" charset="0"/>
              </a:rPr>
              <a:t> En 1911, Einstein devient professeur titulaire à l'Université de Prague. </a:t>
            </a:r>
          </a:p>
          <a:p>
            <a:pPr algn="just"/>
            <a:r>
              <a:rPr lang="fr-FR" sz="2400" dirty="0">
                <a:latin typeface="Calibri" panose="020F0502020204030204" pitchFamily="34" charset="0"/>
              </a:rPr>
              <a:t>En 1914, juste avant le début de la Première Guerre mondiale, Einstein obtient un poste de professeur à l’université de Berlin et est admis à l'Académie des sciences de Prusse. Son pacifisme et ses origines juives irritent les nationalistes allemands. Sa célébrité suscite des jalousies nourrissant la haine nationaliste et il fait l'objet d'une campagne organisée pour discréditer ses théories.</a:t>
            </a:r>
          </a:p>
          <a:p>
            <a:pPr algn="just"/>
            <a:r>
              <a:rPr lang="fr-FR" sz="2400" dirty="0">
                <a:latin typeface="Calibri" panose="020F0502020204030204" pitchFamily="34" charset="0"/>
              </a:rPr>
              <a:t>Il restera en poste à Berlin comme directeur de l'Institut Kaiser Wilhelm de physique jusqu’en 1933, poste qu’il quittera sous la pression de la montée du nazisme. A noter qu’un poste au collège de France lui a été proposé, mais trop tardivement pour qu’il l’occupe, avant d’aller à </a:t>
            </a:r>
            <a:r>
              <a:rPr lang="fr-FR" sz="2400" dirty="0" err="1">
                <a:latin typeface="Calibri" panose="020F0502020204030204" pitchFamily="34" charset="0"/>
              </a:rPr>
              <a:t>Princetown</a:t>
            </a:r>
            <a:r>
              <a:rPr lang="fr-FR" sz="2400" dirty="0">
                <a:latin typeface="Calibri" panose="020F0502020204030204" pitchFamily="34" charset="0"/>
              </a:rPr>
              <a:t> (USA</a:t>
            </a:r>
            <a:r>
              <a:rPr lang="fr-FR" sz="2400" dirty="0"/>
              <a:t>).</a:t>
            </a:r>
          </a:p>
          <a:p>
            <a:pPr algn="just"/>
            <a:endParaRPr lang="fr-FR" dirty="0"/>
          </a:p>
        </p:txBody>
      </p:sp>
    </p:spTree>
    <p:extLst>
      <p:ext uri="{BB962C8B-B14F-4D97-AF65-F5344CB8AC3E}">
        <p14:creationId xmlns:p14="http://schemas.microsoft.com/office/powerpoint/2010/main" val="89099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381" y="314633"/>
            <a:ext cx="10186322" cy="914400"/>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1907: L’idée la plus heureuse  de ma vie</a:t>
            </a:r>
            <a:r>
              <a:rPr lang="fr-FR" dirty="0"/>
              <a:t> </a:t>
            </a:r>
          </a:p>
        </p:txBody>
      </p:sp>
      <p:sp>
        <p:nvSpPr>
          <p:cNvPr id="3" name="Espace réservé du contenu 2"/>
          <p:cNvSpPr>
            <a:spLocks noGrp="1"/>
          </p:cNvSpPr>
          <p:nvPr>
            <p:ph idx="1"/>
          </p:nvPr>
        </p:nvSpPr>
        <p:spPr>
          <a:xfrm>
            <a:off x="226141" y="1366684"/>
            <a:ext cx="11602065" cy="5678129"/>
          </a:xfrm>
        </p:spPr>
        <p:txBody>
          <a:bodyPr>
            <a:normAutofit/>
          </a:bodyPr>
          <a:lstStyle/>
          <a:p>
            <a:pPr algn="just"/>
            <a:r>
              <a:rPr lang="fr-FR" sz="2400" dirty="0">
                <a:latin typeface="Calibri" panose="020F0502020204030204" pitchFamily="34" charset="0"/>
              </a:rPr>
              <a:t>Dans cet article de synthèse sur la relativité restreinte, au chapitre 5 intitulé « Principe de relativité et gravitation », il traite pour la première fois de la gravitation.</a:t>
            </a:r>
          </a:p>
          <a:p>
            <a:pPr algn="just"/>
            <a:r>
              <a:rPr lang="fr-FR" sz="2400" dirty="0">
                <a:latin typeface="Calibri" panose="020F0502020204030204" pitchFamily="34" charset="0"/>
              </a:rPr>
              <a:t>En fait, il va traiter de la relativité en incluant les référentiels uniformément accélérés, invoquant sans le nommer le principe d’équivalence, en effet il déclare: </a:t>
            </a:r>
          </a:p>
          <a:p>
            <a:pPr algn="just"/>
            <a:r>
              <a:rPr lang="fr-FR" sz="2400" dirty="0">
                <a:latin typeface="Calibri" panose="020F0502020204030204" pitchFamily="34" charset="0"/>
              </a:rPr>
              <a:t>« …. </a:t>
            </a:r>
            <a:r>
              <a:rPr lang="fr-FR" sz="2400" i="1" dirty="0">
                <a:latin typeface="Calibri" panose="020F0502020204030204" pitchFamily="34" charset="0"/>
              </a:rPr>
              <a:t>Nous allons faire l’hypothèse de la complète équivalence physique entre un champ de gravitation et l’accélération correspondante du système de référence….. La valeur heuristique de cette hypothèse réside en ce qu’elle permet de remplacer un champ de gravitation uniforme par un système de référence uniformément accéléré, plus accessible au traitement théorique </a:t>
            </a:r>
            <a:r>
              <a:rPr lang="fr-FR" sz="2400" dirty="0">
                <a:latin typeface="Calibri" panose="020F0502020204030204" pitchFamily="34" charset="0"/>
              </a:rPr>
              <a:t>».</a:t>
            </a:r>
          </a:p>
          <a:p>
            <a:pPr algn="just"/>
            <a:r>
              <a:rPr lang="fr-FR" sz="2400" dirty="0">
                <a:latin typeface="Calibri" panose="020F0502020204030204" pitchFamily="34" charset="0"/>
              </a:rPr>
              <a:t>Il va traiter dans cette hypothèse de l’influence de la gravitation sur l’espace-temps et de façon plus concrète sur les horloges et les ondes électromagnétiques, mais les résultats obtenus ne seront pas conformes à l’expérience.</a:t>
            </a:r>
          </a:p>
          <a:p>
            <a:pPr algn="just"/>
            <a:endParaRPr lang="fr-FR" sz="2400" dirty="0"/>
          </a:p>
          <a:p>
            <a:pPr algn="just"/>
            <a:endParaRPr lang="fr-FR" dirty="0"/>
          </a:p>
        </p:txBody>
      </p:sp>
    </p:spTree>
    <p:extLst>
      <p:ext uri="{BB962C8B-B14F-4D97-AF65-F5344CB8AC3E}">
        <p14:creationId xmlns:p14="http://schemas.microsoft.com/office/powerpoint/2010/main" val="3686176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9561" y="203087"/>
            <a:ext cx="10515600" cy="731938"/>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principe d’équivalence</a:t>
            </a:r>
          </a:p>
        </p:txBody>
      </p:sp>
      <p:sp>
        <p:nvSpPr>
          <p:cNvPr id="6" name="ZoneTexte 5"/>
          <p:cNvSpPr txBox="1"/>
          <p:nvPr/>
        </p:nvSpPr>
        <p:spPr>
          <a:xfrm>
            <a:off x="432620" y="5213944"/>
            <a:ext cx="11504344" cy="1200329"/>
          </a:xfrm>
          <a:prstGeom prst="rect">
            <a:avLst/>
          </a:prstGeom>
          <a:noFill/>
        </p:spPr>
        <p:txBody>
          <a:bodyPr wrap="square" rtlCol="0">
            <a:spAutoFit/>
          </a:bodyPr>
          <a:lstStyle/>
          <a:p>
            <a:pPr algn="just"/>
            <a:r>
              <a:rPr lang="fr-FR" sz="2400" dirty="0">
                <a:latin typeface="Calibri" panose="020F0502020204030204" pitchFamily="34" charset="0"/>
              </a:rPr>
              <a:t>Dans une fusée sans hublot, on ne peut pas savoir, par des expériences locales de physique,  si la pomme tombe sous l’effet de l’attraction gravitationnelle d’une masse (figure de gauche) ou si c’est l’effet d’une accélération constante de même ampleur (figure de droite).</a:t>
            </a:r>
          </a:p>
        </p:txBody>
      </p:sp>
      <p:pic>
        <p:nvPicPr>
          <p:cNvPr id="1026" name="Picture 2" descr="http://www.relativite.info/equi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208" y="968489"/>
            <a:ext cx="5962754" cy="405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601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737" y="155932"/>
            <a:ext cx="11896927" cy="1325563"/>
          </a:xfrm>
        </p:spPr>
        <p:txBody>
          <a:bodyPr>
            <a:noAutofit/>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1911: « De l’influence de la pesanteur sur la propagation de la lumière »</a:t>
            </a:r>
          </a:p>
        </p:txBody>
      </p:sp>
      <p:sp>
        <p:nvSpPr>
          <p:cNvPr id="3" name="Espace réservé du contenu 2"/>
          <p:cNvSpPr>
            <a:spLocks noGrp="1"/>
          </p:cNvSpPr>
          <p:nvPr>
            <p:ph idx="1"/>
          </p:nvPr>
        </p:nvSpPr>
        <p:spPr>
          <a:xfrm>
            <a:off x="108154" y="1818968"/>
            <a:ext cx="11916697" cy="4859229"/>
          </a:xfrm>
        </p:spPr>
        <p:txBody>
          <a:bodyPr>
            <a:noAutofit/>
          </a:bodyPr>
          <a:lstStyle/>
          <a:p>
            <a:pPr algn="just"/>
            <a:r>
              <a:rPr lang="fr-FR" sz="2400" dirty="0">
                <a:latin typeface="Calibri" panose="020F0502020204030204" pitchFamily="34" charset="0"/>
              </a:rPr>
              <a:t>Il s’interroge sur la nature physique du champ de gravitation sur la base de la mise en œuvre du principe d’équivalence de Galilée et va conformément à cette hypothèse calculer la déviation de la lumière par le Soleil.</a:t>
            </a:r>
          </a:p>
          <a:p>
            <a:pPr algn="just"/>
            <a:r>
              <a:rPr lang="fr-FR" sz="2400" dirty="0">
                <a:latin typeface="Calibri" panose="020F0502020204030204" pitchFamily="34" charset="0"/>
              </a:rPr>
              <a:t>Le résultat va être la moitié de ce que l’expérience montrera et que la théorie de la relativité générale prédira.</a:t>
            </a:r>
          </a:p>
          <a:p>
            <a:pPr algn="just"/>
            <a:r>
              <a:rPr lang="fr-FR" sz="2400" dirty="0">
                <a:latin typeface="Calibri" panose="020F0502020204030204" pitchFamily="34" charset="0"/>
              </a:rPr>
              <a:t>Cela montre que cette approche heuristique n’est pas formellement correcte même pour des champs statiques et très faibles. Einstein commence à douter de la méthode mais malgré cela en 1912 il va développer une autre théorie où le champ scalaire issu de cette méthode joue le rôle d’un potentiel sur le modèle de l’équation de Poisson. Mais découvrant que ceci viole le principe de l’action et de la réaction il va rectifier ses équations pour y remédier, ce qui rend son équation non linéaire.</a:t>
            </a:r>
          </a:p>
        </p:txBody>
      </p:sp>
    </p:spTree>
    <p:extLst>
      <p:ext uri="{BB962C8B-B14F-4D97-AF65-F5344CB8AC3E}">
        <p14:creationId xmlns:p14="http://schemas.microsoft.com/office/powerpoint/2010/main" val="209475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2194" y="179806"/>
            <a:ext cx="9572018" cy="826851"/>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1913- Einstein-</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Grossmann</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L’</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Entwurf</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Espace réservé du contenu 2"/>
          <p:cNvSpPr>
            <a:spLocks noGrp="1"/>
          </p:cNvSpPr>
          <p:nvPr>
            <p:ph idx="1"/>
          </p:nvPr>
        </p:nvSpPr>
        <p:spPr>
          <a:xfrm>
            <a:off x="3377068" y="1507192"/>
            <a:ext cx="5688274" cy="4136524"/>
          </a:xfrm>
        </p:spPr>
        <p:txBody>
          <a:bodyPr>
            <a:noAutofit/>
          </a:bodyPr>
          <a:lstStyle/>
          <a:p>
            <a:pPr algn="just"/>
            <a:r>
              <a:rPr lang="fr-FR" sz="2400" dirty="0">
                <a:latin typeface="Calibri" panose="020F0502020204030204" pitchFamily="34" charset="0"/>
              </a:rPr>
              <a:t>Einstein doute de plus en plus que la voie qu’il suit est la bonne. Il discute avec son ami Marcel </a:t>
            </a:r>
            <a:r>
              <a:rPr lang="fr-FR" sz="2400" dirty="0" err="1">
                <a:latin typeface="Calibri" panose="020F0502020204030204" pitchFamily="34" charset="0"/>
              </a:rPr>
              <a:t>Grossmann</a:t>
            </a:r>
            <a:r>
              <a:rPr lang="fr-FR" sz="2400" dirty="0">
                <a:latin typeface="Calibri" panose="020F0502020204030204" pitchFamily="34" charset="0"/>
              </a:rPr>
              <a:t> (à gauche), qui l’avait déjà aidé sur des problèmes mathématiques  (calcul tensoriel) de la possibilité de résoudre son problème à l’aide de la « théorie de Riemann, (à droite) », autrement dit en utilisant le concept d’invariance d’un élément de courbe dans un espace non euclidien. </a:t>
            </a:r>
          </a:p>
        </p:txBody>
      </p:sp>
      <p:pic>
        <p:nvPicPr>
          <p:cNvPr id="4098" name="Picture 2" descr="http://greatestminds.tripod.com/Riemann_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0678" y="1632030"/>
            <a:ext cx="2806047" cy="34133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rcel Grossman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07" y="1940206"/>
            <a:ext cx="3316179"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6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5775" y="0"/>
            <a:ext cx="10515600" cy="1325563"/>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Biographie</a:t>
            </a:r>
          </a:p>
        </p:txBody>
      </p:sp>
      <p:sp>
        <p:nvSpPr>
          <p:cNvPr id="3" name="Espace réservé du contenu 2"/>
          <p:cNvSpPr>
            <a:spLocks noGrp="1"/>
          </p:cNvSpPr>
          <p:nvPr>
            <p:ph idx="1"/>
          </p:nvPr>
        </p:nvSpPr>
        <p:spPr>
          <a:xfrm>
            <a:off x="627609" y="1325563"/>
            <a:ext cx="10515600" cy="5063612"/>
          </a:xfrm>
        </p:spPr>
        <p:txBody>
          <a:bodyPr>
            <a:noAutofit/>
          </a:bodyPr>
          <a:lstStyle/>
          <a:p>
            <a:pPr algn="just"/>
            <a:r>
              <a:rPr lang="fr-FR" sz="2400" dirty="0">
                <a:latin typeface="Calibri" panose="020F0502020204030204" pitchFamily="34" charset="0"/>
              </a:rPr>
              <a:t>Albert Einstein (14 Mars, 1879 - 18 Avril, 1955) est le physicien théoricien considéré comme le plus grand savant du 20ème siècle. </a:t>
            </a:r>
          </a:p>
          <a:p>
            <a:pPr algn="just"/>
            <a:r>
              <a:rPr lang="fr-FR" sz="2400" dirty="0">
                <a:latin typeface="Calibri" panose="020F0502020204030204" pitchFamily="34" charset="0"/>
              </a:rPr>
              <a:t>Il est l’auteur de la théorie de la relativité générale et restreinte et a également fait d'importantes contributions au développement de la mécanique quantique, la mécanique statistique, et de la cosmologie. Il a reçu le prix Nobel de physique en 1921 pour son explication de l'effet photoélectrique et "pour ses services à la physique théorique". </a:t>
            </a:r>
          </a:p>
          <a:p>
            <a:pPr algn="just"/>
            <a:r>
              <a:rPr lang="fr-FR" sz="2400" dirty="0">
                <a:latin typeface="Calibri" panose="020F0502020204030204" pitchFamily="34" charset="0"/>
              </a:rPr>
              <a:t>Notons qu’il n’a pas reçu ce prix, ni pour la relativité restreinte, celle-ci donnant lieu à polémique quant à sa paternité (Einstein, Lorentz, Poincaré), ni pour la relativité générale qui était loin d’être comprise et admise par la communauté scientifique à l’époque. </a:t>
            </a:r>
          </a:p>
        </p:txBody>
      </p:sp>
    </p:spTree>
    <p:extLst>
      <p:ext uri="{BB962C8B-B14F-4D97-AF65-F5344CB8AC3E}">
        <p14:creationId xmlns:p14="http://schemas.microsoft.com/office/powerpoint/2010/main" val="2483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2194" y="179806"/>
            <a:ext cx="9572018" cy="826851"/>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1913- Einstein-</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Grossmann</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L’</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Entwurf</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Espace réservé du contenu 2"/>
          <p:cNvSpPr>
            <a:spLocks noGrp="1"/>
          </p:cNvSpPr>
          <p:nvPr>
            <p:ph idx="1"/>
          </p:nvPr>
        </p:nvSpPr>
        <p:spPr>
          <a:xfrm>
            <a:off x="256701" y="1006657"/>
            <a:ext cx="11117354" cy="5394143"/>
          </a:xfrm>
        </p:spPr>
        <p:txBody>
          <a:bodyPr>
            <a:noAutofit/>
          </a:bodyPr>
          <a:lstStyle/>
          <a:p>
            <a:pPr algn="just"/>
            <a:r>
              <a:rPr lang="fr-FR" sz="2400" dirty="0">
                <a:latin typeface="Calibri" panose="020F0502020204030204" pitchFamily="34" charset="0"/>
              </a:rPr>
              <a:t>Comment lui est venue cette idée qui n’apparait pas avant l’article de 1913 co-écrit avec </a:t>
            </a:r>
            <a:r>
              <a:rPr lang="fr-FR" sz="2400" dirty="0" err="1">
                <a:latin typeface="Calibri" panose="020F0502020204030204" pitchFamily="34" charset="0"/>
              </a:rPr>
              <a:t>Grossmann</a:t>
            </a:r>
            <a:r>
              <a:rPr lang="fr-FR" sz="2400" dirty="0">
                <a:latin typeface="Calibri" panose="020F0502020204030204" pitchFamily="34" charset="0"/>
              </a:rPr>
              <a:t> (l’</a:t>
            </a:r>
            <a:r>
              <a:rPr lang="fr-FR" sz="2400" dirty="0" err="1">
                <a:latin typeface="Calibri" panose="020F0502020204030204" pitchFamily="34" charset="0"/>
              </a:rPr>
              <a:t>Entwurf</a:t>
            </a:r>
            <a:r>
              <a:rPr lang="fr-FR" sz="2400" dirty="0">
                <a:latin typeface="Calibri" panose="020F0502020204030204" pitchFamily="34" charset="0"/>
              </a:rPr>
              <a:t>). Einstein dira plus tard (Glasgow 1933) qu’il lui est apparu que c’était la notion de </a:t>
            </a:r>
            <a:r>
              <a:rPr lang="fr-FR" sz="2400" dirty="0">
                <a:solidFill>
                  <a:srgbClr val="FFFF00"/>
                </a:solidFill>
                <a:latin typeface="Calibri" panose="020F0502020204030204" pitchFamily="34" charset="0"/>
              </a:rPr>
              <a:t>géodésique</a:t>
            </a:r>
            <a:r>
              <a:rPr lang="fr-FR" sz="2400" dirty="0">
                <a:latin typeface="Calibri" panose="020F0502020204030204" pitchFamily="34" charset="0"/>
              </a:rPr>
              <a:t> qui était </a:t>
            </a:r>
            <a:r>
              <a:rPr lang="fr-FR" sz="2400" u="sng" dirty="0">
                <a:latin typeface="Calibri" panose="020F0502020204030204" pitchFamily="34" charset="0"/>
              </a:rPr>
              <a:t>fondamentale</a:t>
            </a:r>
            <a:r>
              <a:rPr lang="fr-FR" sz="2400" dirty="0">
                <a:latin typeface="Calibri" panose="020F0502020204030204" pitchFamily="34" charset="0"/>
              </a:rPr>
              <a:t>, ce qui conduit à une </a:t>
            </a:r>
            <a:r>
              <a:rPr lang="fr-FR" sz="2400" u="sng" dirty="0">
                <a:latin typeface="Calibri" panose="020F0502020204030204" pitchFamily="34" charset="0"/>
              </a:rPr>
              <a:t>approche géométrique</a:t>
            </a:r>
            <a:r>
              <a:rPr lang="fr-FR" sz="2400" dirty="0">
                <a:latin typeface="Calibri" panose="020F0502020204030204" pitchFamily="34" charset="0"/>
              </a:rPr>
              <a:t>, et que la droite inertielle (géodésique) en géométrie euclidienne de la relativité restreinte devait trouver son équivalent courbe en géométrie Riemannienne. </a:t>
            </a:r>
          </a:p>
          <a:p>
            <a:pPr algn="just"/>
            <a:r>
              <a:rPr lang="fr-FR" sz="2400" dirty="0">
                <a:latin typeface="Calibri" panose="020F0502020204030204" pitchFamily="34" charset="0"/>
              </a:rPr>
              <a:t>Ceci va le conduire à introduire </a:t>
            </a:r>
            <a:r>
              <a:rPr lang="fr-FR" sz="2400" dirty="0">
                <a:solidFill>
                  <a:srgbClr val="FFFF00"/>
                </a:solidFill>
                <a:latin typeface="Calibri" panose="020F0502020204030204" pitchFamily="34" charset="0"/>
              </a:rPr>
              <a:t>le tenseur métrique (</a:t>
            </a:r>
            <a:r>
              <a:rPr lang="fr-FR" sz="2400" i="1" dirty="0" err="1">
                <a:solidFill>
                  <a:srgbClr val="FFFF00"/>
                </a:solidFill>
                <a:latin typeface="Calibri" panose="020F0502020204030204" pitchFamily="34" charset="0"/>
              </a:rPr>
              <a:t>ds</a:t>
            </a:r>
            <a:r>
              <a:rPr lang="fr-FR" sz="2400" i="1" dirty="0">
                <a:solidFill>
                  <a:srgbClr val="FFFF00"/>
                </a:solidFill>
                <a:latin typeface="Calibri" panose="020F0502020204030204" pitchFamily="34" charset="0"/>
              </a:rPr>
              <a:t>²</a:t>
            </a:r>
            <a:r>
              <a:rPr lang="fr-FR" sz="2400" dirty="0">
                <a:solidFill>
                  <a:srgbClr val="FFFF00"/>
                </a:solidFill>
                <a:latin typeface="Calibri" panose="020F0502020204030204" pitchFamily="34" charset="0"/>
              </a:rPr>
              <a:t>)</a:t>
            </a:r>
            <a:r>
              <a:rPr lang="fr-FR" sz="2400" dirty="0">
                <a:latin typeface="Calibri" panose="020F0502020204030204" pitchFamily="34" charset="0"/>
              </a:rPr>
              <a:t>, qui caractérise la géométrie, comme élément fondamental de sa théorie! </a:t>
            </a:r>
          </a:p>
          <a:p>
            <a:pPr algn="just"/>
            <a:r>
              <a:rPr lang="fr-FR" sz="2400" dirty="0">
                <a:latin typeface="Calibri" panose="020F0502020204030204" pitchFamily="34" charset="0"/>
              </a:rPr>
              <a:t>Mais, peu sûr de lui, il va restreindre la covariance aux seules transformations linéaires ce qui est une restriction pénalisante. </a:t>
            </a:r>
          </a:p>
          <a:p>
            <a:pPr algn="just"/>
            <a:r>
              <a:rPr lang="fr-FR" sz="2400" dirty="0">
                <a:latin typeface="Calibri" panose="020F0502020204030204" pitchFamily="34" charset="0"/>
              </a:rPr>
              <a:t>Il va d’ailleurs hésiter longuement, il ne lèvera cette restriction que lorsqu’il réalisera pleinement que les coordonnées n’ont aucun caractère physique, ce qui lui ouvrira la voie à une généralisation de sa théorie.</a:t>
            </a:r>
          </a:p>
          <a:p>
            <a:pPr marL="0" indent="0" algn="just">
              <a:buNone/>
            </a:pPr>
            <a:r>
              <a:rPr lang="fr-FR" sz="2400" dirty="0">
                <a:latin typeface="Calibri" panose="020F0502020204030204" pitchFamily="34" charset="0"/>
              </a:rPr>
              <a:t>.</a:t>
            </a:r>
          </a:p>
        </p:txBody>
      </p:sp>
    </p:spTree>
    <p:extLst>
      <p:ext uri="{BB962C8B-B14F-4D97-AF65-F5344CB8AC3E}">
        <p14:creationId xmlns:p14="http://schemas.microsoft.com/office/powerpoint/2010/main" val="61613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89703" y="0"/>
            <a:ext cx="9028504" cy="6678635"/>
          </a:xfrm>
          <a:prstGeom prst="rect">
            <a:avLst/>
          </a:prstGeom>
        </p:spPr>
      </p:pic>
    </p:spTree>
    <p:extLst>
      <p:ext uri="{BB962C8B-B14F-4D97-AF65-F5344CB8AC3E}">
        <p14:creationId xmlns:p14="http://schemas.microsoft.com/office/powerpoint/2010/main" val="3112778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0884" y="265337"/>
            <a:ext cx="10515600" cy="899471"/>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a:t>
            </a:r>
            <a:r>
              <a:rPr lang="fr-FR" sz="44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covariance</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générale (1915)</a:t>
            </a:r>
          </a:p>
        </p:txBody>
      </p:sp>
      <p:sp>
        <p:nvSpPr>
          <p:cNvPr id="3" name="Espace réservé du contenu 2"/>
          <p:cNvSpPr>
            <a:spLocks noGrp="1"/>
          </p:cNvSpPr>
          <p:nvPr>
            <p:ph idx="1"/>
          </p:nvPr>
        </p:nvSpPr>
        <p:spPr>
          <a:xfrm>
            <a:off x="195024" y="1304969"/>
            <a:ext cx="11751170" cy="5469457"/>
          </a:xfrm>
        </p:spPr>
        <p:txBody>
          <a:bodyPr>
            <a:noAutofit/>
          </a:bodyPr>
          <a:lstStyle/>
          <a:p>
            <a:pPr algn="just"/>
            <a:r>
              <a:rPr lang="fr-FR" sz="2400" dirty="0">
                <a:latin typeface="Calibri" panose="020F0502020204030204" pitchFamily="34" charset="0"/>
              </a:rPr>
              <a:t>En effet, début 1915, le travail d’Einstein n’est pas encore abouti car un certain nombre de problèmes ne sont pas encore résolus.</a:t>
            </a:r>
          </a:p>
          <a:p>
            <a:pPr algn="just"/>
            <a:r>
              <a:rPr lang="fr-FR" sz="2400" dirty="0">
                <a:latin typeface="Calibri" panose="020F0502020204030204" pitchFamily="34" charset="0"/>
              </a:rPr>
              <a:t>La compatibilité requise avec la mécanique newtonienne en champ faible et stationnaire n’est pas évidente à établir. Einstein se rend compte qu’il a mal posé épistémologiquement le problème car ce ne sont pas les équations du champ qui convergent au premier ordre mais celles du mouvement.</a:t>
            </a:r>
          </a:p>
          <a:p>
            <a:pPr algn="just"/>
            <a:r>
              <a:rPr lang="fr-FR" sz="2400" dirty="0">
                <a:latin typeface="Calibri" panose="020F0502020204030204" pitchFamily="34" charset="0"/>
              </a:rPr>
              <a:t>Le problème du caractère non physique des coordonnées n’est pas encore très clair.</a:t>
            </a:r>
          </a:p>
          <a:p>
            <a:pPr algn="just"/>
            <a:r>
              <a:rPr lang="fr-FR" sz="2400" dirty="0">
                <a:latin typeface="Calibri" panose="020F0502020204030204" pitchFamily="34" charset="0"/>
              </a:rPr>
              <a:t>Il va comprendre, fin 1915, que la difficulté est d’ordre conceptuel (les coordonnées n’ont aucun caractère physique) et que c’est la valeur très élevée de la vitesse de la lumière, qui permet de simplifier les équations d’Einstein pour les rendre compatibles avec celles de Newton dans ce cas.</a:t>
            </a:r>
          </a:p>
        </p:txBody>
      </p:sp>
    </p:spTree>
    <p:extLst>
      <p:ext uri="{BB962C8B-B14F-4D97-AF65-F5344CB8AC3E}">
        <p14:creationId xmlns:p14="http://schemas.microsoft.com/office/powerpoint/2010/main" val="139602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490" y="362485"/>
            <a:ext cx="10304207" cy="884903"/>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L’avance du périhélie de Mercure confirmée</a:t>
            </a:r>
          </a:p>
        </p:txBody>
      </p:sp>
      <p:sp>
        <p:nvSpPr>
          <p:cNvPr id="3" name="Espace réservé du contenu 2"/>
          <p:cNvSpPr>
            <a:spLocks noGrp="1"/>
          </p:cNvSpPr>
          <p:nvPr>
            <p:ph idx="1"/>
          </p:nvPr>
        </p:nvSpPr>
        <p:spPr>
          <a:xfrm>
            <a:off x="88490" y="1451268"/>
            <a:ext cx="11835947" cy="1755380"/>
          </a:xfrm>
        </p:spPr>
        <p:txBody>
          <a:bodyPr>
            <a:noAutofit/>
          </a:bodyPr>
          <a:lstStyle/>
          <a:p>
            <a:pPr algn="just"/>
            <a:r>
              <a:rPr lang="fr-FR" sz="2400" dirty="0">
                <a:latin typeface="Calibri" panose="020F0502020204030204" pitchFamily="34" charset="0"/>
              </a:rPr>
              <a:t>Le 18 novembre 1915, les premiers calculs (approchés, en champ faible) que fait Einstein avec la théorie qu’il a construit , confirment avec une excellente précision l’avance du périhélie de la planète Mercure, que la théorie de Newton était incapable d’expliquer.</a:t>
            </a:r>
          </a:p>
          <a:p>
            <a:pPr algn="just"/>
            <a:r>
              <a:rPr lang="fr-FR" sz="2400" dirty="0">
                <a:latin typeface="Calibri" panose="020F0502020204030204" pitchFamily="34" charset="0"/>
              </a:rPr>
              <a:t>Cette confirmation le comble de joie et il en est le premier surpris de la précision obtenue. </a:t>
            </a:r>
          </a:p>
        </p:txBody>
      </p:sp>
      <p:pic>
        <p:nvPicPr>
          <p:cNvPr id="2052" name="Picture 4" descr="http://www.relativite.info/250px-Mercure_orbite_precession.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6419" y="3206648"/>
            <a:ext cx="2806584" cy="29188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relativite.info/ellip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62737" y="2706327"/>
            <a:ext cx="2894598" cy="373227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55405" y="6046839"/>
            <a:ext cx="3982065" cy="646331"/>
          </a:xfrm>
          <a:prstGeom prst="rect">
            <a:avLst/>
          </a:prstGeom>
          <a:noFill/>
        </p:spPr>
        <p:txBody>
          <a:bodyPr wrap="square" rtlCol="0">
            <a:spAutoFit/>
          </a:bodyPr>
          <a:lstStyle/>
          <a:p>
            <a:r>
              <a:rPr lang="fr-FR" dirty="0"/>
              <a:t>Prédiction de l’orbite de Mercure en mécanique newtonienne</a:t>
            </a:r>
          </a:p>
        </p:txBody>
      </p:sp>
      <p:sp>
        <p:nvSpPr>
          <p:cNvPr id="5" name="ZoneTexte 4"/>
          <p:cNvSpPr txBox="1"/>
          <p:nvPr/>
        </p:nvSpPr>
        <p:spPr>
          <a:xfrm>
            <a:off x="7433187" y="6125497"/>
            <a:ext cx="3873910" cy="646331"/>
          </a:xfrm>
          <a:prstGeom prst="rect">
            <a:avLst/>
          </a:prstGeom>
          <a:noFill/>
        </p:spPr>
        <p:txBody>
          <a:bodyPr wrap="square" rtlCol="0">
            <a:spAutoFit/>
          </a:bodyPr>
          <a:lstStyle/>
          <a:p>
            <a:r>
              <a:rPr lang="fr-FR" dirty="0"/>
              <a:t>Prédiction de l’orbite de Mercure en mécanique relativiste</a:t>
            </a:r>
          </a:p>
        </p:txBody>
      </p:sp>
    </p:spTree>
    <p:extLst>
      <p:ext uri="{BB962C8B-B14F-4D97-AF65-F5344CB8AC3E}">
        <p14:creationId xmlns:p14="http://schemas.microsoft.com/office/powerpoint/2010/main" val="1990213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319" y="108024"/>
            <a:ext cx="11741284" cy="1012854"/>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prédiction de déviation de la lumière</a:t>
            </a:r>
          </a:p>
        </p:txBody>
      </p:sp>
      <p:pic>
        <p:nvPicPr>
          <p:cNvPr id="4098" name="Picture 2" descr="http://www.relativite.info/deviationlumie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832" y="1433586"/>
            <a:ext cx="4031226" cy="43471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relativite.info/bend_m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553" y="1491709"/>
            <a:ext cx="4880005" cy="40007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6319" y="5492435"/>
            <a:ext cx="4923604" cy="923330"/>
          </a:xfrm>
          <a:prstGeom prst="rect">
            <a:avLst/>
          </a:prstGeom>
        </p:spPr>
        <p:txBody>
          <a:bodyPr wrap="square">
            <a:spAutoFit/>
          </a:bodyPr>
          <a:lstStyle/>
          <a:p>
            <a:r>
              <a:rPr lang="fr-FR" i="1" dirty="0">
                <a:latin typeface="Calibri" panose="020F0502020204030204" pitchFamily="34" charset="0"/>
              </a:rPr>
              <a:t>Déplacement apparent de l'étoile lorsque le Soleil passe dans la "ligne de mire". L'étoile semble s'être déplacée vers la gauche</a:t>
            </a:r>
            <a:endParaRPr lang="fr-FR" dirty="0">
              <a:latin typeface="Calibri" panose="020F0502020204030204" pitchFamily="34" charset="0"/>
            </a:endParaRPr>
          </a:p>
        </p:txBody>
      </p:sp>
    </p:spTree>
    <p:extLst>
      <p:ext uri="{BB962C8B-B14F-4D97-AF65-F5344CB8AC3E}">
        <p14:creationId xmlns:p14="http://schemas.microsoft.com/office/powerpoint/2010/main" val="4190612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319" y="88490"/>
            <a:ext cx="11741284" cy="1168247"/>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prédiction de déviation de la lumière</a:t>
            </a:r>
          </a:p>
        </p:txBody>
      </p:sp>
      <p:sp>
        <p:nvSpPr>
          <p:cNvPr id="3" name="Espace réservé du contenu 2"/>
          <p:cNvSpPr>
            <a:spLocks noGrp="1"/>
          </p:cNvSpPr>
          <p:nvPr>
            <p:ph idx="1"/>
          </p:nvPr>
        </p:nvSpPr>
        <p:spPr>
          <a:xfrm>
            <a:off x="356319" y="1917290"/>
            <a:ext cx="4131467" cy="4175092"/>
          </a:xfrm>
        </p:spPr>
        <p:txBody>
          <a:bodyPr>
            <a:noAutofit/>
          </a:bodyPr>
          <a:lstStyle/>
          <a:p>
            <a:pPr algn="just"/>
            <a:r>
              <a:rPr lang="fr-FR" sz="2400" dirty="0">
                <a:latin typeface="Calibri" panose="020F0502020204030204" pitchFamily="34" charset="0"/>
              </a:rPr>
              <a:t>Pour la déviation des rayons lumineux par le Soleil il faudra attendre que la mission dirigée par A. Eddington la constate (avec une bonne dose d’optimisme compte tenu des clichés peu convaincants liés à des conditions météorologiques médiocres) à l’éclipse de </a:t>
            </a:r>
            <a:r>
              <a:rPr lang="fr-FR" sz="2400" dirty="0" err="1">
                <a:latin typeface="Calibri" panose="020F0502020204030204" pitchFamily="34" charset="0"/>
              </a:rPr>
              <a:t>Sobral</a:t>
            </a:r>
            <a:r>
              <a:rPr lang="fr-FR" sz="2400" dirty="0">
                <a:latin typeface="Calibri" panose="020F0502020204030204" pitchFamily="34" charset="0"/>
              </a:rPr>
              <a:t> en 1919. </a:t>
            </a:r>
          </a:p>
          <a:p>
            <a:pPr algn="just"/>
            <a:endParaRPr lang="fr-FR" sz="2400" dirty="0">
              <a:latin typeface="Calibri" panose="020F0502020204030204" pitchFamily="34" charset="0"/>
            </a:endParaRPr>
          </a:p>
        </p:txBody>
      </p:sp>
      <p:pic>
        <p:nvPicPr>
          <p:cNvPr id="3078" name="Picture 6" descr="http://www.relativite.info/devialumie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968" y="1917290"/>
            <a:ext cx="7230635" cy="391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9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989" y="287826"/>
            <a:ext cx="11741284" cy="744389"/>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déviation de la lumière par le Soleil</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7933" y="1329513"/>
            <a:ext cx="3989877" cy="5258288"/>
          </a:xfrm>
        </p:spPr>
      </p:pic>
      <p:sp>
        <p:nvSpPr>
          <p:cNvPr id="5" name="ZoneTexte 4"/>
          <p:cNvSpPr txBox="1"/>
          <p:nvPr/>
        </p:nvSpPr>
        <p:spPr>
          <a:xfrm>
            <a:off x="8614978" y="1209196"/>
            <a:ext cx="3382295" cy="3416320"/>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Lettre de Einstein à sa mère lui annonçant la confirmation de la relativité générale pour la déviation de la lumière par le Soleil suite aux observations lors de l’éclipse de </a:t>
            </a:r>
            <a:r>
              <a:rPr lang="fr-FR" sz="2400" dirty="0" err="1">
                <a:latin typeface="Times New Roman" panose="02020603050405020304" pitchFamily="18" charset="0"/>
                <a:cs typeface="Times New Roman" panose="02020603050405020304" pitchFamily="18" charset="0"/>
              </a:rPr>
              <a:t>Sobral</a:t>
            </a:r>
            <a:r>
              <a:rPr lang="fr-FR" sz="2400" dirty="0">
                <a:latin typeface="Times New Roman" panose="02020603050405020304" pitchFamily="18" charset="0"/>
                <a:cs typeface="Times New Roman" panose="02020603050405020304" pitchFamily="18" charset="0"/>
              </a:rPr>
              <a:t> par Eddington en 1919.</a:t>
            </a:r>
          </a:p>
        </p:txBody>
      </p:sp>
      <p:pic>
        <p:nvPicPr>
          <p:cNvPr id="1026" name="Picture 2" descr="ROYAL SOCIETY OF LONDON, PUBLIC DOMAINLAST WEEK, WE SAW HOW BRITISH ASTRONOMERS SAW AN OPPORTUNITY TO TEST THE PREDICTIONS OF EINSTEIN'S 1915 THEORY OF GENERAL RELATIVITY DURING A TOTAL SOLAR ECLIPSE. - One of only two usable negatives from Eddington's Principe site. Squint at the dots between the horizontal reference lines to see how faint the star images are due to clou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86" y="1340837"/>
            <a:ext cx="4087045" cy="524696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11286" y="5264362"/>
            <a:ext cx="4087045" cy="1323439"/>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ROYAL SOCIETY OF LONDON. - One of only two usable negatives from </a:t>
            </a:r>
            <a:r>
              <a:rPr lang="en-US" sz="1600" dirty="0" err="1">
                <a:solidFill>
                  <a:schemeClr val="bg1"/>
                </a:solidFill>
                <a:latin typeface="Times New Roman" panose="02020603050405020304" pitchFamily="18" charset="0"/>
                <a:cs typeface="Times New Roman" panose="02020603050405020304" pitchFamily="18" charset="0"/>
              </a:rPr>
              <a:t>Eddington's</a:t>
            </a:r>
            <a:r>
              <a:rPr lang="en-US" sz="1600" dirty="0">
                <a:solidFill>
                  <a:schemeClr val="bg1"/>
                </a:solidFill>
                <a:latin typeface="Times New Roman" panose="02020603050405020304" pitchFamily="18" charset="0"/>
                <a:cs typeface="Times New Roman" panose="02020603050405020304" pitchFamily="18" charset="0"/>
              </a:rPr>
              <a:t> Principe site. Squint at the dots between the horizontal reference lines to see how faint the star images are due to clouds</a:t>
            </a:r>
            <a:r>
              <a:rPr lang="en-US" sz="1200" dirty="0">
                <a:solidFill>
                  <a:schemeClr val="bg1"/>
                </a:solidFill>
                <a:latin typeface="Times New Roman" panose="02020603050405020304" pitchFamily="18" charset="0"/>
                <a:cs typeface="Times New Roman" panose="02020603050405020304" pitchFamily="18" charset="0"/>
              </a:rPr>
              <a:t>.</a:t>
            </a:r>
            <a:endParaRPr lang="fr-FR" sz="12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8823627" y="4649535"/>
            <a:ext cx="2964995" cy="1938992"/>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Ceci sera totalement confirmé par la suite par des mesures plus précises dans de meilleures conditions</a:t>
            </a:r>
            <a:r>
              <a:rPr lang="fr-FR" sz="2400" dirty="0">
                <a:latin typeface="Traditional Arabic" panose="02020603050405020304" pitchFamily="18" charset="-78"/>
                <a:cs typeface="Traditional Arabic" panose="02020603050405020304" pitchFamily="18" charset="-78"/>
              </a:rPr>
              <a:t>.</a:t>
            </a:r>
          </a:p>
        </p:txBody>
      </p:sp>
    </p:spTree>
    <p:extLst>
      <p:ext uri="{BB962C8B-B14F-4D97-AF65-F5344CB8AC3E}">
        <p14:creationId xmlns:p14="http://schemas.microsoft.com/office/powerpoint/2010/main" val="2711403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0936" y="372893"/>
            <a:ext cx="6834459" cy="935876"/>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relativité générale</a:t>
            </a:r>
          </a:p>
        </p:txBody>
      </p:sp>
      <p:sp>
        <p:nvSpPr>
          <p:cNvPr id="3" name="Espace réservé du contenu 2"/>
          <p:cNvSpPr>
            <a:spLocks noGrp="1"/>
          </p:cNvSpPr>
          <p:nvPr>
            <p:ph idx="1"/>
          </p:nvPr>
        </p:nvSpPr>
        <p:spPr>
          <a:xfrm>
            <a:off x="95916" y="3068606"/>
            <a:ext cx="11760740" cy="3701845"/>
          </a:xfrm>
        </p:spPr>
        <p:txBody>
          <a:bodyPr>
            <a:noAutofit/>
          </a:bodyPr>
          <a:lstStyle/>
          <a:p>
            <a:pPr algn="just"/>
            <a:r>
              <a:rPr lang="fr-FR" sz="2400" dirty="0">
                <a:latin typeface="Calibri" panose="020F0502020204030204" pitchFamily="34" charset="0"/>
              </a:rPr>
              <a:t>En Novembre 1915, Einstein, à 36 ans, dans une série de conférences à l'Académie des sciences de Prusse, décrit sa théorie de la relativité générale. Dans la dernière conférence il introduit une équation qui remplace celle de la loi de la gravitation de Newton. Cette théorie s’appuie sur le principe d’équivalence et étend le principe de relativité à tous les observateurs sur le constat qu’ils observent tous le même phénomène (principe de relativité générale appelé aussi covariance qui se révèle une propriété structurelle d’une portée générale). En relativité générale, la gravité n'est plus une force mais est une conséquence de la courbure de l'espace-temps par la matière et l’énergie qui « en retour » est soumise à cette courbure.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415" y="0"/>
            <a:ext cx="2369579" cy="3068606"/>
          </a:xfrm>
          <a:prstGeom prst="rect">
            <a:avLst/>
          </a:prstGeom>
        </p:spPr>
      </p:pic>
      <mc:AlternateContent xmlns:mc="http://schemas.openxmlformats.org/markup-compatibility/2006" xmlns:a14="http://schemas.microsoft.com/office/drawing/2010/main">
        <mc:Choice Requires="a14">
          <p:sp>
            <p:nvSpPr>
              <p:cNvPr id="7" name="ZoneTexte 6"/>
              <p:cNvSpPr txBox="1"/>
              <p:nvPr/>
            </p:nvSpPr>
            <p:spPr>
              <a:xfrm>
                <a:off x="1399141" y="1973244"/>
                <a:ext cx="3800820" cy="430887"/>
              </a:xfrm>
              <a:prstGeom prst="rect">
                <a:avLst/>
              </a:prstGeom>
              <a:noFill/>
            </p:spPr>
            <p:txBody>
              <a:bodyPr wrap="square" lIns="0" tIns="0" rIns="0" bIns="0" rtlCol="0">
                <a:spAutoFit/>
              </a:bodyPr>
              <a:lstStyle/>
              <a:p>
                <a14:m>
                  <m:oMath xmlns:m="http://schemas.openxmlformats.org/officeDocument/2006/math">
                    <m:r>
                      <a:rPr lang="fr-FR" sz="2800" b="1" i="0" smtClean="0">
                        <a:solidFill>
                          <a:srgbClr val="FFFF00"/>
                        </a:solidFill>
                        <a:latin typeface="Cambria Math" panose="02040503050406030204" pitchFamily="18" charset="0"/>
                      </a:rPr>
                      <m:t>𝐑</m:t>
                    </m:r>
                    <m:r>
                      <a:rPr lang="fr-FR" sz="2800" b="1" i="0" baseline="-25000" smtClean="0">
                        <a:solidFill>
                          <a:srgbClr val="FFFF00"/>
                        </a:solidFill>
                        <a:latin typeface="Cambria Math" panose="02040503050406030204" pitchFamily="18" charset="0"/>
                      </a:rPr>
                      <m:t>µ</m:t>
                    </m:r>
                    <m:r>
                      <a:rPr lang="fr-FR" sz="2800" b="1" i="0" baseline="-25000" smtClean="0">
                        <a:solidFill>
                          <a:srgbClr val="FFFF00"/>
                        </a:solidFill>
                        <a:latin typeface="Cambria Math" panose="02040503050406030204" pitchFamily="18" charset="0"/>
                        <a:ea typeface="Cambria Math" panose="02040503050406030204" pitchFamily="18" charset="0"/>
                      </a:rPr>
                      <m:t>𝛎</m:t>
                    </m:r>
                    <m:r>
                      <a:rPr lang="fr-FR" sz="2800" b="1" i="0" baseline="-25000" smtClean="0">
                        <a:solidFill>
                          <a:srgbClr val="FFFF00"/>
                        </a:solidFill>
                        <a:latin typeface="Cambria Math" panose="02040503050406030204" pitchFamily="18" charset="0"/>
                        <a:ea typeface="Cambria Math" panose="02040503050406030204" pitchFamily="18" charset="0"/>
                      </a:rPr>
                      <m:t> </m:t>
                    </m:r>
                  </m:oMath>
                </a14:m>
                <a:r>
                  <a:rPr lang="fr-FR" sz="2800" b="1" dirty="0">
                    <a:solidFill>
                      <a:srgbClr val="FFFF00"/>
                    </a:solidFill>
                    <a:latin typeface="Times New Roman" panose="02020603050405020304" pitchFamily="18" charset="0"/>
                    <a:cs typeface="Times New Roman" panose="02020603050405020304" pitchFamily="18" charset="0"/>
                  </a:rPr>
                  <a:t>- ½ g</a:t>
                </a:r>
                <a:r>
                  <a:rPr lang="fr-FR" sz="2800" b="1" baseline="-25000" dirty="0">
                    <a:solidFill>
                      <a:srgbClr val="FFFF00"/>
                    </a:solidFill>
                    <a:latin typeface="Times New Roman" panose="02020603050405020304" pitchFamily="18" charset="0"/>
                    <a:cs typeface="Times New Roman" panose="02020603050405020304" pitchFamily="18" charset="0"/>
                  </a:rPr>
                  <a:t>µ</a:t>
                </a:r>
                <a14:m>
                  <m:oMath xmlns:m="http://schemas.openxmlformats.org/officeDocument/2006/math">
                    <m:r>
                      <a:rPr lang="fr-FR" sz="2800" b="1" i="0" baseline="-25000" smtClean="0">
                        <a:solidFill>
                          <a:srgbClr val="FFFF00"/>
                        </a:solidFill>
                        <a:latin typeface="Cambria Math" panose="02040503050406030204" pitchFamily="18" charset="0"/>
                        <a:ea typeface="Cambria Math" panose="02040503050406030204" pitchFamily="18" charset="0"/>
                      </a:rPr>
                      <m:t>𝛎</m:t>
                    </m:r>
                    <m:r>
                      <a:rPr lang="fr-FR" sz="2800" b="1" i="0" smtClean="0">
                        <a:solidFill>
                          <a:srgbClr val="FFFF00"/>
                        </a:solidFill>
                        <a:latin typeface="Cambria Math" panose="02040503050406030204" pitchFamily="18" charset="0"/>
                        <a:ea typeface="Cambria Math" panose="02040503050406030204" pitchFamily="18" charset="0"/>
                      </a:rPr>
                      <m:t>𝐑</m:t>
                    </m:r>
                    <m:r>
                      <a:rPr lang="fr-FR" sz="2800" b="1" i="0" smtClean="0">
                        <a:solidFill>
                          <a:srgbClr val="FFFF00"/>
                        </a:solidFill>
                        <a:latin typeface="Cambria Math" panose="02040503050406030204" pitchFamily="18" charset="0"/>
                        <a:ea typeface="Cambria Math" panose="02040503050406030204" pitchFamily="18" charset="0"/>
                      </a:rPr>
                      <m:t>=</m:t>
                    </m:r>
                    <m:r>
                      <a:rPr lang="fr-FR" sz="2800" b="1" i="0" smtClean="0">
                        <a:solidFill>
                          <a:srgbClr val="FFFF00"/>
                        </a:solidFill>
                        <a:latin typeface="Cambria Math" panose="02040503050406030204" pitchFamily="18" charset="0"/>
                        <a:ea typeface="Cambria Math" panose="02040503050406030204" pitchFamily="18" charset="0"/>
                      </a:rPr>
                      <m:t>𝟖</m:t>
                    </m:r>
                    <m:r>
                      <a:rPr lang="fr-FR" sz="2800" b="1" i="0" smtClean="0">
                        <a:solidFill>
                          <a:srgbClr val="FFFF00"/>
                        </a:solidFill>
                        <a:latin typeface="Cambria Math" panose="02040503050406030204" pitchFamily="18" charset="0"/>
                        <a:ea typeface="Cambria Math" panose="02040503050406030204" pitchFamily="18" charset="0"/>
                      </a:rPr>
                      <m:t>𝛑</m:t>
                    </m:r>
                    <m:r>
                      <a:rPr lang="fr-FR" sz="2800" b="1" i="0" smtClean="0">
                        <a:solidFill>
                          <a:srgbClr val="FFFF00"/>
                        </a:solidFill>
                        <a:latin typeface="Cambria Math" panose="02040503050406030204" pitchFamily="18" charset="0"/>
                        <a:ea typeface="Cambria Math" panose="02040503050406030204" pitchFamily="18" charset="0"/>
                      </a:rPr>
                      <m:t>𝐆𝐓</m:t>
                    </m:r>
                    <m:r>
                      <a:rPr lang="fr-FR" sz="2800" b="1" i="0" baseline="-25000" smtClean="0">
                        <a:solidFill>
                          <a:srgbClr val="FFFF00"/>
                        </a:solidFill>
                        <a:latin typeface="Cambria Math" panose="02040503050406030204" pitchFamily="18" charset="0"/>
                        <a:ea typeface="Cambria Math" panose="02040503050406030204" pitchFamily="18" charset="0"/>
                      </a:rPr>
                      <m:t>µ</m:t>
                    </m:r>
                    <m:r>
                      <a:rPr lang="fr-FR" sz="2800" b="1" i="0" baseline="-25000" smtClean="0">
                        <a:solidFill>
                          <a:srgbClr val="FFFF00"/>
                        </a:solidFill>
                        <a:latin typeface="Cambria Math" panose="02040503050406030204" pitchFamily="18" charset="0"/>
                        <a:ea typeface="Cambria Math" panose="02040503050406030204" pitchFamily="18" charset="0"/>
                      </a:rPr>
                      <m:t>𝛎</m:t>
                    </m:r>
                    <m:r>
                      <a:rPr lang="fr-FR" sz="2800" b="1" i="0" smtClean="0">
                        <a:solidFill>
                          <a:srgbClr val="FFFF00"/>
                        </a:solidFill>
                        <a:latin typeface="Cambria Math" panose="02040503050406030204" pitchFamily="18" charset="0"/>
                        <a:ea typeface="Cambria Math" panose="02040503050406030204" pitchFamily="18" charset="0"/>
                      </a:rPr>
                      <m:t> </m:t>
                    </m:r>
                  </m:oMath>
                </a14:m>
                <a:endParaRPr lang="fr-FR" sz="2800" b="1"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7" name="ZoneTexte 6"/>
              <p:cNvSpPr txBox="1">
                <a:spLocks noRot="1" noChangeAspect="1" noMove="1" noResize="1" noEditPoints="1" noAdjustHandles="1" noChangeArrowheads="1" noChangeShapeType="1" noTextEdit="1"/>
              </p:cNvSpPr>
              <p:nvPr/>
            </p:nvSpPr>
            <p:spPr>
              <a:xfrm>
                <a:off x="1399141" y="1973244"/>
                <a:ext cx="3800820" cy="430887"/>
              </a:xfrm>
              <a:prstGeom prst="rect">
                <a:avLst/>
              </a:prstGeom>
              <a:blipFill rotWithShape="0">
                <a:blip r:embed="rId3"/>
                <a:stretch>
                  <a:fillRect t="-25714" b="-50000"/>
                </a:stretch>
              </a:blipFill>
            </p:spPr>
            <p:txBody>
              <a:bodyPr/>
              <a:lstStyle/>
              <a:p>
                <a:r>
                  <a:rPr lang="fr-FR">
                    <a:noFill/>
                  </a:rPr>
                  <a:t> </a:t>
                </a:r>
              </a:p>
            </p:txBody>
          </p:sp>
        </mc:Fallback>
      </mc:AlternateContent>
    </p:spTree>
    <p:extLst>
      <p:ext uri="{BB962C8B-B14F-4D97-AF65-F5344CB8AC3E}">
        <p14:creationId xmlns:p14="http://schemas.microsoft.com/office/powerpoint/2010/main" val="3266186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0348869" cy="1254869"/>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Premières solutions: Premiers problèmes</a:t>
            </a:r>
          </a:p>
        </p:txBody>
      </p:sp>
      <p:sp>
        <p:nvSpPr>
          <p:cNvPr id="3" name="Espace réservé du contenu 2"/>
          <p:cNvSpPr>
            <a:spLocks noGrp="1"/>
          </p:cNvSpPr>
          <p:nvPr>
            <p:ph idx="1"/>
          </p:nvPr>
        </p:nvSpPr>
        <p:spPr>
          <a:xfrm>
            <a:off x="112651" y="1504337"/>
            <a:ext cx="11751012" cy="5191432"/>
          </a:xfrm>
        </p:spPr>
        <p:txBody>
          <a:bodyPr>
            <a:normAutofit fontScale="92500" lnSpcReduction="20000"/>
          </a:bodyPr>
          <a:lstStyle/>
          <a:p>
            <a:pPr algn="just"/>
            <a:r>
              <a:rPr lang="fr-FR" sz="2600" dirty="0">
                <a:latin typeface="Calibri" panose="020F0502020204030204" pitchFamily="34" charset="0"/>
              </a:rPr>
              <a:t>Einstein pensait que compte-tenu de la complexité de son équation tensorielle, système de 10 équations aux dérivées partielles du deuxième ordre couplées et non linéaires, il serait difficile de la résoudre.</a:t>
            </a:r>
          </a:p>
          <a:p>
            <a:pPr algn="just"/>
            <a:r>
              <a:rPr lang="fr-FR" sz="2600" dirty="0">
                <a:latin typeface="Calibri" panose="020F0502020204030204" pitchFamily="34" charset="0"/>
              </a:rPr>
              <a:t>Mais en 1916, Karl </a:t>
            </a:r>
            <a:r>
              <a:rPr lang="fr-FR" sz="2600" dirty="0" err="1">
                <a:latin typeface="Calibri" panose="020F0502020204030204" pitchFamily="34" charset="0"/>
              </a:rPr>
              <a:t>Schwarzschild</a:t>
            </a:r>
            <a:r>
              <a:rPr lang="fr-FR" sz="2600" dirty="0">
                <a:latin typeface="Calibri" panose="020F0502020204030204" pitchFamily="34" charset="0"/>
              </a:rPr>
              <a:t>, astronome allemand alors sur le front russe, intéressé par ce que cette théorie pourrait apporter à la mécanique du système solaire, trouve une solution (qui sera généralisée la même année par </a:t>
            </a:r>
            <a:r>
              <a:rPr lang="fr-FR" sz="2600" dirty="0" err="1">
                <a:latin typeface="Calibri" panose="020F0502020204030204" pitchFamily="34" charset="0"/>
              </a:rPr>
              <a:t>Droste</a:t>
            </a:r>
            <a:r>
              <a:rPr lang="fr-FR" sz="2600" dirty="0">
                <a:latin typeface="Calibri" panose="020F0502020204030204" pitchFamily="34" charset="0"/>
              </a:rPr>
              <a:t> ) au problème du corps unique à symétrie sphérique. </a:t>
            </a:r>
          </a:p>
          <a:p>
            <a:pPr algn="just"/>
            <a:r>
              <a:rPr lang="fr-FR" sz="2600" dirty="0">
                <a:latin typeface="Calibri" panose="020F0502020204030204" pitchFamily="34" charset="0"/>
              </a:rPr>
              <a:t>Mais cette solution cache en son sein une phénoménologie monstrueuse, une « singularité » de la métrique à une distance finie bien déterminée (l’horizon) qui jette un doute sur la théorie, que les relativistes tentent d’éluder par des arguments douteux. </a:t>
            </a:r>
          </a:p>
          <a:p>
            <a:pPr algn="just"/>
            <a:r>
              <a:rPr lang="fr-FR" sz="2600" dirty="0">
                <a:latin typeface="Calibri" panose="020F0502020204030204" pitchFamily="34" charset="0"/>
              </a:rPr>
              <a:t>Ce problème ne sera incidemment formellement résolu qu’en 1921 par Painlevé, mais sa solution ne sera pas comprise et il faudra attendre Georges Lemaître (1932) pour une explication convaincante.</a:t>
            </a:r>
          </a:p>
          <a:p>
            <a:pPr marL="0" indent="0" algn="just">
              <a:buNone/>
            </a:pPr>
            <a:r>
              <a:rPr lang="fr-FR" dirty="0">
                <a:latin typeface="Calibri" panose="020F0502020204030204" pitchFamily="34" charset="0"/>
              </a:rPr>
              <a:t> </a:t>
            </a:r>
            <a:br>
              <a:rPr lang="fr-FR" dirty="0"/>
            </a:br>
            <a:endParaRPr lang="fr-FR" dirty="0"/>
          </a:p>
        </p:txBody>
      </p:sp>
    </p:spTree>
    <p:extLst>
      <p:ext uri="{BB962C8B-B14F-4D97-AF65-F5344CB8AC3E}">
        <p14:creationId xmlns:p14="http://schemas.microsoft.com/office/powerpoint/2010/main" val="391835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9981" y="116580"/>
            <a:ext cx="10515600" cy="954009"/>
          </a:xfrm>
        </p:spPr>
        <p:txBody>
          <a:bodyPr>
            <a:norm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Singularité de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Schwarzschild</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pic>
        <p:nvPicPr>
          <p:cNvPr id="1028" name="Picture 4" descr="200px-Karl_schwarzsch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86" y="1560319"/>
            <a:ext cx="3239867" cy="490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29780" y="1225689"/>
            <a:ext cx="8514736" cy="4893647"/>
          </a:xfrm>
          <a:prstGeom prst="rect">
            <a:avLst/>
          </a:prstGeom>
        </p:spPr>
        <p:txBody>
          <a:bodyPr wrap="square">
            <a:spAutoFit/>
          </a:bodyPr>
          <a:lstStyle/>
          <a:p>
            <a:pPr algn="just"/>
            <a:r>
              <a:rPr lang="en-GB" sz="2400" dirty="0">
                <a:latin typeface="Calibri" panose="020F0502020204030204" pitchFamily="34" charset="0"/>
                <a:ea typeface="Times New Roman" panose="02020603050405020304" pitchFamily="18" charset="0"/>
              </a:rPr>
              <a:t>Karl Schwarzschild (1873-1916), </a:t>
            </a:r>
            <a:r>
              <a:rPr lang="en-GB" sz="2400" dirty="0" err="1">
                <a:latin typeface="Calibri" panose="020F0502020204030204" pitchFamily="34" charset="0"/>
                <a:ea typeface="Times New Roman" panose="02020603050405020304" pitchFamily="18" charset="0"/>
              </a:rPr>
              <a:t>astronome</a:t>
            </a:r>
            <a:r>
              <a:rPr lang="en-GB" sz="2400" dirty="0">
                <a:latin typeface="Calibri" panose="020F0502020204030204" pitchFamily="34" charset="0"/>
                <a:ea typeface="Times New Roman" panose="02020603050405020304" pitchFamily="18" charset="0"/>
              </a:rPr>
              <a:t> </a:t>
            </a:r>
            <a:r>
              <a:rPr lang="en-GB" sz="2400" dirty="0" err="1">
                <a:latin typeface="Calibri" panose="020F0502020204030204" pitchFamily="34" charset="0"/>
                <a:ea typeface="Times New Roman" panose="02020603050405020304" pitchFamily="18" charset="0"/>
              </a:rPr>
              <a:t>allemand</a:t>
            </a:r>
            <a:r>
              <a:rPr lang="en-GB" sz="2400" dirty="0">
                <a:latin typeface="Calibri" panose="020F0502020204030204" pitchFamily="34" charset="0"/>
                <a:ea typeface="Times New Roman" panose="02020603050405020304" pitchFamily="18" charset="0"/>
              </a:rPr>
              <a:t>. </a:t>
            </a:r>
            <a:r>
              <a:rPr lang="en-US" sz="2400" dirty="0">
                <a:latin typeface="Calibri" panose="020F0502020204030204" pitchFamily="34" charset="0"/>
                <a:ea typeface="Times New Roman" panose="02020603050405020304" pitchFamily="18" charset="0"/>
              </a:rPr>
              <a:t>Lieutenant </a:t>
            </a:r>
            <a:r>
              <a:rPr lang="en-US" sz="2400" dirty="0" err="1">
                <a:latin typeface="Calibri" panose="020F0502020204030204" pitchFamily="34" charset="0"/>
                <a:ea typeface="Times New Roman" panose="02020603050405020304" pitchFamily="18" charset="0"/>
              </a:rPr>
              <a:t>d’artillerie</a:t>
            </a:r>
            <a:r>
              <a:rPr lang="en-US" sz="2400" dirty="0">
                <a:latin typeface="Calibri" panose="020F0502020204030204" pitchFamily="34" charset="0"/>
                <a:ea typeface="Times New Roman" panose="02020603050405020304" pitchFamily="18" charset="0"/>
              </a:rPr>
              <a:t> </a:t>
            </a:r>
            <a:r>
              <a:rPr lang="en-US" sz="2400" dirty="0" err="1">
                <a:latin typeface="Calibri" panose="020F0502020204030204" pitchFamily="34" charset="0"/>
                <a:ea typeface="Times New Roman" panose="02020603050405020304" pitchFamily="18" charset="0"/>
              </a:rPr>
              <a:t>sur</a:t>
            </a:r>
            <a:r>
              <a:rPr lang="en-US" sz="2400" dirty="0">
                <a:latin typeface="Calibri" panose="020F0502020204030204" pitchFamily="34" charset="0"/>
                <a:ea typeface="Times New Roman" panose="02020603050405020304" pitchFamily="18" charset="0"/>
              </a:rPr>
              <a:t> le front </a:t>
            </a:r>
            <a:r>
              <a:rPr lang="en-US" sz="2400" dirty="0" err="1">
                <a:latin typeface="Calibri" panose="020F0502020204030204" pitchFamily="34" charset="0"/>
                <a:ea typeface="Times New Roman" panose="02020603050405020304" pitchFamily="18" charset="0"/>
              </a:rPr>
              <a:t>russe</a:t>
            </a:r>
            <a:r>
              <a:rPr lang="en-US" sz="2400" dirty="0">
                <a:latin typeface="Calibri" panose="020F0502020204030204" pitchFamily="34" charset="0"/>
                <a:ea typeface="Times New Roman" panose="02020603050405020304" pitchFamily="18" charset="0"/>
              </a:rPr>
              <a:t>, </a:t>
            </a:r>
            <a:r>
              <a:rPr lang="en-US" sz="2400" dirty="0" err="1">
                <a:latin typeface="Calibri" panose="020F0502020204030204" pitchFamily="34" charset="0"/>
                <a:ea typeface="Times New Roman" panose="02020603050405020304" pitchFamily="18" charset="0"/>
              </a:rPr>
              <a:t>il</a:t>
            </a:r>
            <a:r>
              <a:rPr lang="en-US" sz="2400" dirty="0">
                <a:latin typeface="Calibri" panose="020F0502020204030204" pitchFamily="34" charset="0"/>
                <a:ea typeface="Times New Roman" panose="02020603050405020304" pitchFamily="18" charset="0"/>
              </a:rPr>
              <a:t> </a:t>
            </a:r>
            <a:r>
              <a:rPr lang="en-US" sz="2400" dirty="0" err="1">
                <a:latin typeface="Calibri" panose="020F0502020204030204" pitchFamily="34" charset="0"/>
                <a:ea typeface="Times New Roman" panose="02020603050405020304" pitchFamily="18" charset="0"/>
              </a:rPr>
              <a:t>prend</a:t>
            </a:r>
            <a:r>
              <a:rPr lang="en-US" sz="2400" dirty="0">
                <a:latin typeface="Calibri" panose="020F0502020204030204" pitchFamily="34" charset="0"/>
                <a:ea typeface="Times New Roman" panose="02020603050405020304" pitchFamily="18" charset="0"/>
              </a:rPr>
              <a:t> </a:t>
            </a:r>
            <a:r>
              <a:rPr lang="en-US" sz="2400" dirty="0" err="1">
                <a:latin typeface="Calibri" panose="020F0502020204030204" pitchFamily="34" charset="0"/>
                <a:ea typeface="Times New Roman" panose="02020603050405020304" pitchFamily="18" charset="0"/>
              </a:rPr>
              <a:t>connaissance</a:t>
            </a:r>
            <a:r>
              <a:rPr lang="en-US" sz="2400" dirty="0">
                <a:latin typeface="Calibri" panose="020F0502020204030204" pitchFamily="34" charset="0"/>
                <a:ea typeface="Times New Roman" panose="02020603050405020304" pitchFamily="18" charset="0"/>
              </a:rPr>
              <a:t> de la </a:t>
            </a:r>
            <a:r>
              <a:rPr lang="en-US" sz="2400" dirty="0" err="1">
                <a:latin typeface="Calibri" panose="020F0502020204030204" pitchFamily="34" charset="0"/>
                <a:ea typeface="Times New Roman" panose="02020603050405020304" pitchFamily="18" charset="0"/>
              </a:rPr>
              <a:t>théorie</a:t>
            </a:r>
            <a:r>
              <a:rPr lang="en-US" sz="2400" dirty="0">
                <a:latin typeface="Calibri" panose="020F0502020204030204" pitchFamily="34" charset="0"/>
                <a:ea typeface="Times New Roman" panose="02020603050405020304" pitchFamily="18" charset="0"/>
              </a:rPr>
              <a:t> de la </a:t>
            </a:r>
            <a:r>
              <a:rPr lang="en-US" sz="2400" dirty="0" err="1">
                <a:latin typeface="Calibri" panose="020F0502020204030204" pitchFamily="34" charset="0"/>
                <a:ea typeface="Times New Roman" panose="02020603050405020304" pitchFamily="18" charset="0"/>
              </a:rPr>
              <a:t>relativité</a:t>
            </a:r>
            <a:r>
              <a:rPr lang="en-US" sz="2400" dirty="0">
                <a:latin typeface="Calibri" panose="020F0502020204030204" pitchFamily="34" charset="0"/>
                <a:ea typeface="Times New Roman" panose="02020603050405020304" pitchFamily="18" charset="0"/>
              </a:rPr>
              <a:t> </a:t>
            </a:r>
            <a:r>
              <a:rPr lang="en-US" sz="2400" dirty="0" err="1">
                <a:latin typeface="Calibri" panose="020F0502020204030204" pitchFamily="34" charset="0"/>
                <a:ea typeface="Times New Roman" panose="02020603050405020304" pitchFamily="18" charset="0"/>
              </a:rPr>
              <a:t>générale</a:t>
            </a:r>
            <a:r>
              <a:rPr lang="en-US" sz="2400" dirty="0">
                <a:latin typeface="Calibri" panose="020F0502020204030204" pitchFamily="34" charset="0"/>
                <a:ea typeface="Times New Roman" panose="02020603050405020304" pitchFamily="18" charset="0"/>
              </a:rPr>
              <a:t> </a:t>
            </a:r>
            <a:r>
              <a:rPr lang="en-US" sz="2400" dirty="0" err="1">
                <a:latin typeface="Calibri" panose="020F0502020204030204" pitchFamily="34" charset="0"/>
                <a:ea typeface="Times New Roman" panose="02020603050405020304" pitchFamily="18" charset="0"/>
              </a:rPr>
              <a:t>d’Einstein</a:t>
            </a:r>
            <a:r>
              <a:rPr lang="en-US" sz="2400" dirty="0">
                <a:latin typeface="Calibri" panose="020F0502020204030204" pitchFamily="34" charset="0"/>
                <a:ea typeface="Times New Roman" panose="02020603050405020304" pitchFamily="18" charset="0"/>
              </a:rPr>
              <a:t> en </a:t>
            </a:r>
            <a:r>
              <a:rPr lang="en-US" sz="2400" dirty="0" err="1">
                <a:latin typeface="Calibri" panose="020F0502020204030204" pitchFamily="34" charset="0"/>
                <a:ea typeface="Times New Roman" panose="02020603050405020304" pitchFamily="18" charset="0"/>
              </a:rPr>
              <a:t>novembre</a:t>
            </a:r>
            <a:r>
              <a:rPr lang="en-US" sz="2400" dirty="0">
                <a:latin typeface="Calibri" panose="020F0502020204030204" pitchFamily="34" charset="0"/>
                <a:ea typeface="Times New Roman" panose="02020603050405020304" pitchFamily="18" charset="0"/>
              </a:rPr>
              <a:t> 1915. Einstein </a:t>
            </a:r>
            <a:r>
              <a:rPr lang="en-US" sz="2400" dirty="0" err="1">
                <a:latin typeface="Calibri" panose="020F0502020204030204" pitchFamily="34" charset="0"/>
                <a:ea typeface="Times New Roman" panose="02020603050405020304" pitchFamily="18" charset="0"/>
              </a:rPr>
              <a:t>présente</a:t>
            </a:r>
            <a:r>
              <a:rPr lang="en-US" sz="2400" dirty="0">
                <a:latin typeface="Calibri" panose="020F0502020204030204" pitchFamily="34" charset="0"/>
                <a:ea typeface="Times New Roman" panose="02020603050405020304" pitchFamily="18" charset="0"/>
              </a:rPr>
              <a:t> les </a:t>
            </a:r>
            <a:r>
              <a:rPr lang="en-US" sz="2400" dirty="0" err="1">
                <a:latin typeface="Calibri" panose="020F0502020204030204" pitchFamily="34" charset="0"/>
                <a:ea typeface="Times New Roman" panose="02020603050405020304" pitchFamily="18" charset="0"/>
              </a:rPr>
              <a:t>résultats</a:t>
            </a:r>
            <a:r>
              <a:rPr lang="en-US" sz="2400" dirty="0">
                <a:latin typeface="Calibri" panose="020F0502020204030204" pitchFamily="34" charset="0"/>
                <a:ea typeface="Times New Roman" panose="02020603050405020304" pitchFamily="18" charset="0"/>
              </a:rPr>
              <a:t> de Schwarzschild à </a:t>
            </a:r>
            <a:r>
              <a:rPr lang="en-US" sz="2400" dirty="0" err="1">
                <a:latin typeface="Calibri" panose="020F0502020204030204" pitchFamily="34" charset="0"/>
                <a:ea typeface="Times New Roman" panose="02020603050405020304" pitchFamily="18" charset="0"/>
              </a:rPr>
              <a:t>l’Académie</a:t>
            </a:r>
            <a:r>
              <a:rPr lang="en-US" sz="2400" dirty="0">
                <a:latin typeface="Calibri" panose="020F0502020204030204" pitchFamily="34" charset="0"/>
                <a:ea typeface="Times New Roman" panose="02020603050405020304" pitchFamily="18" charset="0"/>
              </a:rPr>
              <a:t> des sciences de </a:t>
            </a:r>
            <a:r>
              <a:rPr lang="en-US" sz="2400" dirty="0" err="1">
                <a:latin typeface="Calibri" panose="020F0502020204030204" pitchFamily="34" charset="0"/>
                <a:ea typeface="Times New Roman" panose="02020603050405020304" pitchFamily="18" charset="0"/>
              </a:rPr>
              <a:t>Prusse</a:t>
            </a:r>
            <a:r>
              <a:rPr lang="en-US" sz="2400" dirty="0">
                <a:latin typeface="Calibri" panose="020F0502020204030204" pitchFamily="34" charset="0"/>
                <a:ea typeface="Times New Roman" panose="02020603050405020304" pitchFamily="18" charset="0"/>
              </a:rPr>
              <a:t> le 13 </a:t>
            </a:r>
            <a:r>
              <a:rPr lang="en-US" sz="2400" dirty="0" err="1">
                <a:latin typeface="Calibri" panose="020F0502020204030204" pitchFamily="34" charset="0"/>
                <a:ea typeface="Times New Roman" panose="02020603050405020304" pitchFamily="18" charset="0"/>
              </a:rPr>
              <a:t>janvier</a:t>
            </a:r>
            <a:r>
              <a:rPr lang="en-US" sz="2400" dirty="0">
                <a:latin typeface="Calibri" panose="020F0502020204030204" pitchFamily="34" charset="0"/>
                <a:ea typeface="Times New Roman" panose="02020603050405020304" pitchFamily="18" charset="0"/>
              </a:rPr>
              <a:t> 1916. </a:t>
            </a:r>
            <a:r>
              <a:rPr lang="en-US" sz="2400" dirty="0" err="1">
                <a:latin typeface="Calibri" panose="020F0502020204030204" pitchFamily="34" charset="0"/>
                <a:ea typeface="Times New Roman" panose="02020603050405020304" pitchFamily="18" charset="0"/>
              </a:rPr>
              <a:t>Quelques</a:t>
            </a:r>
            <a:r>
              <a:rPr lang="en-US" sz="2400" dirty="0">
                <a:latin typeface="Calibri" panose="020F0502020204030204" pitchFamily="34" charset="0"/>
                <a:ea typeface="Times New Roman" panose="02020603050405020304" pitchFamily="18" charset="0"/>
              </a:rPr>
              <a:t> </a:t>
            </a:r>
            <a:r>
              <a:rPr lang="en-US" sz="2400" dirty="0" err="1">
                <a:latin typeface="Calibri" panose="020F0502020204030204" pitchFamily="34" charset="0"/>
                <a:ea typeface="Times New Roman" panose="02020603050405020304" pitchFamily="18" charset="0"/>
              </a:rPr>
              <a:t>mois</a:t>
            </a:r>
            <a:r>
              <a:rPr lang="en-US" sz="2400" dirty="0">
                <a:latin typeface="Calibri" panose="020F0502020204030204" pitchFamily="34" charset="0"/>
                <a:ea typeface="Times New Roman" panose="02020603050405020304" pitchFamily="18" charset="0"/>
              </a:rPr>
              <a:t> plus </a:t>
            </a:r>
            <a:r>
              <a:rPr lang="en-US" sz="2400" dirty="0" err="1">
                <a:latin typeface="Calibri" panose="020F0502020204030204" pitchFamily="34" charset="0"/>
                <a:ea typeface="Times New Roman" panose="02020603050405020304" pitchFamily="18" charset="0"/>
              </a:rPr>
              <a:t>tard</a:t>
            </a:r>
            <a:r>
              <a:rPr lang="en-US" sz="2400" dirty="0">
                <a:latin typeface="Calibri" panose="020F0502020204030204" pitchFamily="34" charset="0"/>
                <a:ea typeface="Times New Roman" panose="02020603050405020304" pitchFamily="18" charset="0"/>
              </a:rPr>
              <a:t> en </a:t>
            </a:r>
            <a:r>
              <a:rPr lang="en-US" sz="2400" dirty="0" err="1">
                <a:latin typeface="Calibri" panose="020F0502020204030204" pitchFamily="34" charset="0"/>
                <a:ea typeface="Times New Roman" panose="02020603050405020304" pitchFamily="18" charset="0"/>
              </a:rPr>
              <a:t>juin</a:t>
            </a:r>
            <a:r>
              <a:rPr lang="en-US" sz="2400" dirty="0">
                <a:latin typeface="Calibri" panose="020F0502020204030204" pitchFamily="34" charset="0"/>
                <a:ea typeface="Times New Roman" panose="02020603050405020304" pitchFamily="18" charset="0"/>
              </a:rPr>
              <a:t>, Schwarzschild </a:t>
            </a:r>
            <a:r>
              <a:rPr lang="en-US" sz="2400" dirty="0" err="1">
                <a:latin typeface="Calibri" panose="020F0502020204030204" pitchFamily="34" charset="0"/>
                <a:ea typeface="Times New Roman" panose="02020603050405020304" pitchFamily="18" charset="0"/>
              </a:rPr>
              <a:t>meurt</a:t>
            </a:r>
            <a:r>
              <a:rPr lang="en-US" sz="2400" dirty="0">
                <a:latin typeface="Calibri" panose="020F0502020204030204" pitchFamily="34" charset="0"/>
                <a:ea typeface="Times New Roman" panose="02020603050405020304" pitchFamily="18" charset="0"/>
              </a:rPr>
              <a:t> à Potsdam des suites </a:t>
            </a:r>
            <a:r>
              <a:rPr lang="en-US" sz="2400" dirty="0" err="1">
                <a:latin typeface="Calibri" panose="020F0502020204030204" pitchFamily="34" charset="0"/>
                <a:ea typeface="Times New Roman" panose="02020603050405020304" pitchFamily="18" charset="0"/>
              </a:rPr>
              <a:t>d’une</a:t>
            </a:r>
            <a:r>
              <a:rPr lang="en-US" sz="2400" dirty="0">
                <a:latin typeface="Calibri" panose="020F0502020204030204" pitchFamily="34" charset="0"/>
                <a:ea typeface="Times New Roman" panose="02020603050405020304" pitchFamily="18" charset="0"/>
              </a:rPr>
              <a:t> </a:t>
            </a:r>
            <a:r>
              <a:rPr lang="en-US" sz="2400" dirty="0" err="1">
                <a:latin typeface="Calibri" panose="020F0502020204030204" pitchFamily="34" charset="0"/>
                <a:ea typeface="Times New Roman" panose="02020603050405020304" pitchFamily="18" charset="0"/>
              </a:rPr>
              <a:t>maladie</a:t>
            </a:r>
            <a:r>
              <a:rPr lang="en-US" sz="2400" dirty="0">
                <a:latin typeface="Calibri" panose="020F0502020204030204" pitchFamily="34" charset="0"/>
                <a:ea typeface="Times New Roman" panose="02020603050405020304" pitchFamily="18" charset="0"/>
              </a:rPr>
              <a:t> </a:t>
            </a:r>
            <a:r>
              <a:rPr lang="fr-FR" sz="2400" dirty="0">
                <a:latin typeface="Calibri" panose="020F0502020204030204" pitchFamily="34" charset="0"/>
                <a:ea typeface="Times New Roman" panose="02020603050405020304" pitchFamily="18" charset="0"/>
              </a:rPr>
              <a:t>contractée</a:t>
            </a:r>
            <a:r>
              <a:rPr lang="en-US" sz="2400" dirty="0">
                <a:latin typeface="Calibri" panose="020F0502020204030204" pitchFamily="34" charset="0"/>
                <a:ea typeface="Times New Roman" panose="02020603050405020304" pitchFamily="18" charset="0"/>
              </a:rPr>
              <a:t> au front.</a:t>
            </a:r>
          </a:p>
          <a:p>
            <a:pPr algn="just"/>
            <a:endParaRPr lang="en-US" sz="2400" dirty="0">
              <a:latin typeface="Calibri" panose="020F0502020204030204" pitchFamily="34" charset="0"/>
            </a:endParaRPr>
          </a:p>
          <a:p>
            <a:pPr algn="just"/>
            <a:r>
              <a:rPr lang="en-US" sz="2400" dirty="0">
                <a:latin typeface="Calibri" panose="020F0502020204030204" pitchFamily="34" charset="0"/>
              </a:rPr>
              <a:t>En fait, </a:t>
            </a:r>
            <a:r>
              <a:rPr lang="en-US" sz="2400" dirty="0" err="1">
                <a:latin typeface="Calibri" panose="020F0502020204030204" pitchFamily="34" charset="0"/>
              </a:rPr>
              <a:t>comme</a:t>
            </a:r>
            <a:r>
              <a:rPr lang="en-US" sz="2400" dirty="0">
                <a:latin typeface="Calibri" panose="020F0502020204030204" pitchFamily="34" charset="0"/>
              </a:rPr>
              <a:t> </a:t>
            </a:r>
            <a:r>
              <a:rPr lang="en-US" sz="2400" dirty="0" err="1">
                <a:latin typeface="Calibri" panose="020F0502020204030204" pitchFamily="34" charset="0"/>
              </a:rPr>
              <a:t>il</a:t>
            </a:r>
            <a:r>
              <a:rPr lang="en-US" sz="2400" dirty="0">
                <a:latin typeface="Calibri" panose="020F0502020204030204" pitchFamily="34" charset="0"/>
              </a:rPr>
              <a:t> </a:t>
            </a:r>
            <a:r>
              <a:rPr lang="en-US" sz="2400" dirty="0" err="1">
                <a:latin typeface="Calibri" panose="020F0502020204030204" pitchFamily="34" charset="0"/>
              </a:rPr>
              <a:t>est</a:t>
            </a:r>
            <a:r>
              <a:rPr lang="en-US" sz="2400" dirty="0">
                <a:latin typeface="Calibri" panose="020F0502020204030204" pitchFamily="34" charset="0"/>
              </a:rPr>
              <a:t> </a:t>
            </a:r>
            <a:r>
              <a:rPr lang="en-US" sz="2400" dirty="0" err="1">
                <a:latin typeface="Calibri" panose="020F0502020204030204" pitchFamily="34" charset="0"/>
              </a:rPr>
              <a:t>parti</a:t>
            </a:r>
            <a:r>
              <a:rPr lang="en-US" sz="2400" dirty="0">
                <a:latin typeface="Calibri" panose="020F0502020204030204" pitchFamily="34" charset="0"/>
              </a:rPr>
              <a:t> </a:t>
            </a:r>
            <a:r>
              <a:rPr lang="en-US" sz="2400" dirty="0" err="1">
                <a:latin typeface="Calibri" panose="020F0502020204030204" pitchFamily="34" charset="0"/>
              </a:rPr>
              <a:t>d’une</a:t>
            </a:r>
            <a:r>
              <a:rPr lang="en-US" sz="2400" dirty="0">
                <a:latin typeface="Calibri" panose="020F0502020204030204" pitchFamily="34" charset="0"/>
              </a:rPr>
              <a:t> version </a:t>
            </a:r>
            <a:r>
              <a:rPr lang="en-US" sz="2400" dirty="0" err="1">
                <a:latin typeface="Calibri" panose="020F0502020204030204" pitchFamily="34" charset="0"/>
              </a:rPr>
              <a:t>préliminaire</a:t>
            </a:r>
            <a:r>
              <a:rPr lang="en-US" sz="2400" dirty="0">
                <a:latin typeface="Calibri" panose="020F0502020204030204" pitchFamily="34" charset="0"/>
              </a:rPr>
              <a:t> des </a:t>
            </a:r>
            <a:r>
              <a:rPr lang="en-US" sz="2400" dirty="0" err="1">
                <a:latin typeface="Calibri" panose="020F0502020204030204" pitchFamily="34" charset="0"/>
              </a:rPr>
              <a:t>équations</a:t>
            </a:r>
            <a:r>
              <a:rPr lang="en-US" sz="2400" dirty="0">
                <a:latin typeface="Calibri" panose="020F0502020204030204" pitchFamily="34" charset="0"/>
              </a:rPr>
              <a:t> </a:t>
            </a:r>
            <a:r>
              <a:rPr lang="en-US" sz="2400" dirty="0" err="1">
                <a:latin typeface="Calibri" panose="020F0502020204030204" pitchFamily="34" charset="0"/>
              </a:rPr>
              <a:t>d’Einstein</a:t>
            </a:r>
            <a:r>
              <a:rPr lang="en-US" sz="2400" dirty="0">
                <a:latin typeface="Calibri" panose="020F0502020204030204" pitchFamily="34" charset="0"/>
              </a:rPr>
              <a:t> </a:t>
            </a:r>
            <a:r>
              <a:rPr lang="en-US" sz="2400" dirty="0" err="1">
                <a:latin typeface="Calibri" panose="020F0502020204030204" pitchFamily="34" charset="0"/>
              </a:rPr>
              <a:t>sa</a:t>
            </a:r>
            <a:r>
              <a:rPr lang="en-US" sz="2400" dirty="0">
                <a:latin typeface="Calibri" panose="020F0502020204030204" pitchFamily="34" charset="0"/>
              </a:rPr>
              <a:t> solution ne </a:t>
            </a:r>
            <a:r>
              <a:rPr lang="en-US" sz="2400" dirty="0" err="1">
                <a:latin typeface="Calibri" panose="020F0502020204030204" pitchFamily="34" charset="0"/>
              </a:rPr>
              <a:t>décrit</a:t>
            </a:r>
            <a:r>
              <a:rPr lang="en-US" sz="2400" dirty="0">
                <a:latin typeface="Calibri" panose="020F0502020204030204" pitchFamily="34" charset="0"/>
              </a:rPr>
              <a:t> </a:t>
            </a:r>
            <a:r>
              <a:rPr lang="en-US" sz="2400" dirty="0" err="1">
                <a:latin typeface="Calibri" panose="020F0502020204030204" pitchFamily="34" charset="0"/>
              </a:rPr>
              <a:t>qu’une</a:t>
            </a:r>
            <a:r>
              <a:rPr lang="en-US" sz="2400" dirty="0">
                <a:latin typeface="Calibri" panose="020F0502020204030204" pitchFamily="34" charset="0"/>
              </a:rPr>
              <a:t> </a:t>
            </a:r>
            <a:r>
              <a:rPr lang="en-US" sz="2400" dirty="0" err="1">
                <a:latin typeface="Calibri" panose="020F0502020204030204" pitchFamily="34" charset="0"/>
              </a:rPr>
              <a:t>partie</a:t>
            </a:r>
            <a:r>
              <a:rPr lang="en-US" sz="2400" dirty="0">
                <a:latin typeface="Calibri" panose="020F0502020204030204" pitchFamily="34" charset="0"/>
              </a:rPr>
              <a:t> de </a:t>
            </a:r>
            <a:r>
              <a:rPr lang="en-US" sz="2400" dirty="0" err="1">
                <a:latin typeface="Calibri" panose="020F0502020204030204" pitchFamily="34" charset="0"/>
              </a:rPr>
              <a:t>l’espace</a:t>
            </a:r>
            <a:r>
              <a:rPr lang="en-US" sz="2400" dirty="0">
                <a:latin typeface="Calibri" panose="020F0502020204030204" pitchFamily="34" charset="0"/>
              </a:rPr>
              <a:t>-temps. </a:t>
            </a:r>
            <a:r>
              <a:rPr lang="en-US" sz="2400" dirty="0" err="1">
                <a:latin typeface="Calibri" panose="020F0502020204030204" pitchFamily="34" charset="0"/>
              </a:rPr>
              <a:t>Ceci</a:t>
            </a:r>
            <a:r>
              <a:rPr lang="en-US" sz="2400" dirty="0">
                <a:latin typeface="Calibri" panose="020F0502020204030204" pitchFamily="34" charset="0"/>
              </a:rPr>
              <a:t> sera </a:t>
            </a:r>
            <a:r>
              <a:rPr lang="en-US" sz="2400" dirty="0" err="1">
                <a:latin typeface="Calibri" panose="020F0502020204030204" pitchFamily="34" charset="0"/>
              </a:rPr>
              <a:t>généralisé</a:t>
            </a:r>
            <a:r>
              <a:rPr lang="en-US" sz="2400" dirty="0">
                <a:latin typeface="Calibri" panose="020F0502020204030204" pitchFamily="34" charset="0"/>
              </a:rPr>
              <a:t> par </a:t>
            </a:r>
            <a:r>
              <a:rPr lang="en-US" sz="2400" dirty="0" err="1">
                <a:latin typeface="Calibri" panose="020F0502020204030204" pitchFamily="34" charset="0"/>
              </a:rPr>
              <a:t>Droste</a:t>
            </a:r>
            <a:r>
              <a:rPr lang="en-US" sz="2400" dirty="0">
                <a:latin typeface="Calibri" panose="020F0502020204030204" pitchFamily="34" charset="0"/>
              </a:rPr>
              <a:t>, la </a:t>
            </a:r>
            <a:r>
              <a:rPr lang="en-US" sz="2400" dirty="0" err="1">
                <a:latin typeface="Calibri" panose="020F0502020204030204" pitchFamily="34" charset="0"/>
              </a:rPr>
              <a:t>même</a:t>
            </a:r>
            <a:r>
              <a:rPr lang="en-US" sz="2400" dirty="0">
                <a:latin typeface="Calibri" panose="020F0502020204030204" pitchFamily="34" charset="0"/>
              </a:rPr>
              <a:t> </a:t>
            </a:r>
            <a:r>
              <a:rPr lang="en-US" sz="2400" dirty="0" err="1">
                <a:latin typeface="Calibri" panose="020F0502020204030204" pitchFamily="34" charset="0"/>
              </a:rPr>
              <a:t>année</a:t>
            </a:r>
            <a:r>
              <a:rPr lang="en-US" sz="2400" dirty="0">
                <a:latin typeface="Calibri" panose="020F0502020204030204" pitchFamily="34" charset="0"/>
              </a:rPr>
              <a:t> </a:t>
            </a:r>
            <a:r>
              <a:rPr lang="en-US" sz="2400" dirty="0" err="1">
                <a:latin typeface="Calibri" panose="020F0502020204030204" pitchFamily="34" charset="0"/>
              </a:rPr>
              <a:t>mais</a:t>
            </a:r>
            <a:r>
              <a:rPr lang="en-US" sz="2400" dirty="0">
                <a:latin typeface="Calibri" panose="020F0502020204030204" pitchFamily="34" charset="0"/>
              </a:rPr>
              <a:t> </a:t>
            </a:r>
            <a:r>
              <a:rPr lang="en-US" sz="2400" dirty="0" err="1">
                <a:latin typeface="Calibri" panose="020F0502020204030204" pitchFamily="34" charset="0"/>
              </a:rPr>
              <a:t>comme</a:t>
            </a:r>
            <a:r>
              <a:rPr lang="en-US" sz="2400" dirty="0">
                <a:latin typeface="Calibri" panose="020F0502020204030204" pitchFamily="34" charset="0"/>
              </a:rPr>
              <a:t> </a:t>
            </a:r>
            <a:r>
              <a:rPr lang="en-US" sz="2400" dirty="0" err="1">
                <a:latin typeface="Calibri" panose="020F0502020204030204" pitchFamily="34" charset="0"/>
              </a:rPr>
              <a:t>il</a:t>
            </a:r>
            <a:r>
              <a:rPr lang="en-US" sz="2400" dirty="0">
                <a:latin typeface="Calibri" panose="020F0502020204030204" pitchFamily="34" charset="0"/>
              </a:rPr>
              <a:t> a </a:t>
            </a:r>
            <a:r>
              <a:rPr lang="en-US" sz="2400" dirty="0" err="1">
                <a:latin typeface="Calibri" panose="020F0502020204030204" pitchFamily="34" charset="0"/>
              </a:rPr>
              <a:t>été</a:t>
            </a:r>
            <a:r>
              <a:rPr lang="en-US" sz="2400" dirty="0">
                <a:latin typeface="Calibri" panose="020F0502020204030204" pitchFamily="34" charset="0"/>
              </a:rPr>
              <a:t> le premier à </a:t>
            </a:r>
            <a:r>
              <a:rPr lang="en-US" sz="2400" dirty="0" err="1">
                <a:latin typeface="Calibri" panose="020F0502020204030204" pitchFamily="34" charset="0"/>
              </a:rPr>
              <a:t>étudier</a:t>
            </a:r>
            <a:r>
              <a:rPr lang="en-US" sz="2400" dirty="0">
                <a:latin typeface="Calibri" panose="020F0502020204030204" pitchFamily="34" charset="0"/>
              </a:rPr>
              <a:t> le </a:t>
            </a:r>
            <a:r>
              <a:rPr lang="en-US" sz="2400" dirty="0" err="1">
                <a:latin typeface="Calibri" panose="020F0502020204030204" pitchFamily="34" charset="0"/>
              </a:rPr>
              <a:t>problème</a:t>
            </a:r>
            <a:r>
              <a:rPr lang="en-US" sz="2400" dirty="0">
                <a:latin typeface="Calibri" panose="020F0502020204030204" pitchFamily="34" charset="0"/>
              </a:rPr>
              <a:t>, on </a:t>
            </a:r>
            <a:r>
              <a:rPr lang="en-US" sz="2400" dirty="0" err="1">
                <a:latin typeface="Calibri" panose="020F0502020204030204" pitchFamily="34" charset="0"/>
              </a:rPr>
              <a:t>lui</a:t>
            </a:r>
            <a:r>
              <a:rPr lang="en-US" sz="2400" dirty="0">
                <a:latin typeface="Calibri" panose="020F0502020204030204" pitchFamily="34" charset="0"/>
              </a:rPr>
              <a:t> a </a:t>
            </a:r>
            <a:r>
              <a:rPr lang="en-US" sz="2400" dirty="0" err="1">
                <a:latin typeface="Calibri" panose="020F0502020204030204" pitchFamily="34" charset="0"/>
              </a:rPr>
              <a:t>attribué</a:t>
            </a:r>
            <a:r>
              <a:rPr lang="en-US" sz="2400" dirty="0">
                <a:latin typeface="Calibri" panose="020F0502020204030204" pitchFamily="34" charset="0"/>
              </a:rPr>
              <a:t> la </a:t>
            </a:r>
            <a:r>
              <a:rPr lang="en-US" sz="2400" dirty="0" err="1">
                <a:latin typeface="Calibri" panose="020F0502020204030204" pitchFamily="34" charset="0"/>
              </a:rPr>
              <a:t>paternité</a:t>
            </a:r>
            <a:r>
              <a:rPr lang="en-US" sz="2400" dirty="0">
                <a:latin typeface="Calibri" panose="020F0502020204030204" pitchFamily="34" charset="0"/>
              </a:rPr>
              <a:t> de la solution </a:t>
            </a:r>
            <a:r>
              <a:rPr lang="en-US" sz="2400" dirty="0" err="1">
                <a:latin typeface="Calibri" panose="020F0502020204030204" pitchFamily="34" charset="0"/>
              </a:rPr>
              <a:t>générale</a:t>
            </a:r>
            <a:r>
              <a:rPr lang="en-US" sz="2400" dirty="0">
                <a:latin typeface="Calibri" panose="020F0502020204030204" pitchFamily="34" charset="0"/>
              </a:rPr>
              <a:t>!</a:t>
            </a:r>
            <a:endParaRPr lang="fr-FR" sz="2400" dirty="0">
              <a:latin typeface="Calibri" panose="020F0502020204030204" pitchFamily="34" charset="0"/>
            </a:endParaRPr>
          </a:p>
        </p:txBody>
      </p:sp>
    </p:spTree>
    <p:extLst>
      <p:ext uri="{BB962C8B-B14F-4D97-AF65-F5344CB8AC3E}">
        <p14:creationId xmlns:p14="http://schemas.microsoft.com/office/powerpoint/2010/main" val="284817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5294" y="661382"/>
            <a:ext cx="9404723" cy="1400530"/>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Jeunesse et éducation </a:t>
            </a:r>
          </a:p>
        </p:txBody>
      </p:sp>
      <p:sp>
        <p:nvSpPr>
          <p:cNvPr id="3" name="Espace réservé du contenu 2"/>
          <p:cNvSpPr>
            <a:spLocks noGrp="1"/>
          </p:cNvSpPr>
          <p:nvPr>
            <p:ph idx="1"/>
          </p:nvPr>
        </p:nvSpPr>
        <p:spPr>
          <a:xfrm>
            <a:off x="147484" y="2615381"/>
            <a:ext cx="11798709" cy="4149213"/>
          </a:xfrm>
        </p:spPr>
        <p:txBody>
          <a:bodyPr>
            <a:normAutofit/>
          </a:bodyPr>
          <a:lstStyle/>
          <a:p>
            <a:pPr algn="just"/>
            <a:r>
              <a:rPr lang="fr-FR" sz="2400" dirty="0">
                <a:latin typeface="Calibri" panose="020F0502020204030204" pitchFamily="34" charset="0"/>
              </a:rPr>
              <a:t>Einstein est né à Ulm en Wurtemberg, Allemagne, environ 100 km à l'est de Stuttgart. Sa famille était juive (mais non pratiquante). </a:t>
            </a:r>
          </a:p>
          <a:p>
            <a:pPr algn="just"/>
            <a:r>
              <a:rPr lang="fr-FR" sz="2400" dirty="0">
                <a:latin typeface="Calibri" panose="020F0502020204030204" pitchFamily="34" charset="0"/>
              </a:rPr>
              <a:t>En 1894, suite à des difficultés professionnelles, sa famille s’installe à Pavie, en Italie (près de Milan). Envoyé par sa famille en Suisse, il termine le cycle secondaire, et obtient son diplôme en 1896.</a:t>
            </a:r>
          </a:p>
          <a:p>
            <a:pPr algn="just"/>
            <a:r>
              <a:rPr lang="fr-FR" sz="2400" dirty="0">
                <a:latin typeface="Calibri" panose="020F0502020204030204" pitchFamily="34" charset="0"/>
              </a:rPr>
              <a:t> En 1898, à 19 ans, Einstein rencontre </a:t>
            </a:r>
            <a:r>
              <a:rPr lang="fr-FR" sz="2400" dirty="0" err="1">
                <a:latin typeface="Calibri" panose="020F0502020204030204" pitchFamily="34" charset="0"/>
              </a:rPr>
              <a:t>Mileva</a:t>
            </a:r>
            <a:r>
              <a:rPr lang="fr-FR" sz="2400" dirty="0">
                <a:latin typeface="Calibri" panose="020F0502020204030204" pitchFamily="34" charset="0"/>
              </a:rPr>
              <a:t> Maric, une camarade de classe serbe (amie de Nikola Tesla) avec qui il aura un enfant (hors mariage: illégitime). </a:t>
            </a:r>
          </a:p>
          <a:p>
            <a:pPr algn="just"/>
            <a:r>
              <a:rPr lang="fr-FR" sz="2400" dirty="0">
                <a:latin typeface="Calibri" panose="020F0502020204030204" pitchFamily="34" charset="0"/>
              </a:rPr>
              <a:t>En 1900, il obtient un diplôme d'enseignement par la Commission fédérale des « </a:t>
            </a:r>
            <a:r>
              <a:rPr lang="fr-FR" sz="2400" dirty="0" err="1">
                <a:latin typeface="Calibri" panose="020F0502020204030204" pitchFamily="34" charset="0"/>
              </a:rPr>
              <a:t>Technische</a:t>
            </a:r>
            <a:r>
              <a:rPr lang="fr-FR" sz="2400" dirty="0">
                <a:latin typeface="Calibri" panose="020F0502020204030204" pitchFamily="34" charset="0"/>
              </a:rPr>
              <a:t> </a:t>
            </a:r>
            <a:r>
              <a:rPr lang="fr-FR" sz="2400" dirty="0" err="1">
                <a:latin typeface="Calibri" panose="020F0502020204030204" pitchFamily="34" charset="0"/>
              </a:rPr>
              <a:t>Hochschule</a:t>
            </a:r>
            <a:r>
              <a:rPr lang="fr-FR" sz="2400" dirty="0">
                <a:latin typeface="Calibri" panose="020F0502020204030204" pitchFamily="34" charset="0"/>
              </a:rPr>
              <a:t> » et obtient la nationalité suisse en 1901. </a:t>
            </a:r>
            <a:br>
              <a:rPr lang="fr-FR" sz="2400" dirty="0"/>
            </a:br>
            <a:endParaRPr lang="fr-FR" sz="24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174" y="287303"/>
            <a:ext cx="2951532" cy="2243164"/>
          </a:xfrm>
          <a:prstGeom prst="rect">
            <a:avLst/>
          </a:prstGeom>
        </p:spPr>
      </p:pic>
    </p:spTree>
    <p:extLst>
      <p:ext uri="{BB962C8B-B14F-4D97-AF65-F5344CB8AC3E}">
        <p14:creationId xmlns:p14="http://schemas.microsoft.com/office/powerpoint/2010/main" val="107208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5303"/>
            <a:ext cx="11395587" cy="88490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Les premières solutions cosmologiques</a:t>
            </a:r>
          </a:p>
        </p:txBody>
      </p:sp>
      <p:sp>
        <p:nvSpPr>
          <p:cNvPr id="3" name="Espace réservé du contenu 2"/>
          <p:cNvSpPr>
            <a:spLocks noGrp="1"/>
          </p:cNvSpPr>
          <p:nvPr>
            <p:ph idx="1"/>
          </p:nvPr>
        </p:nvSpPr>
        <p:spPr>
          <a:xfrm>
            <a:off x="155434" y="1745539"/>
            <a:ext cx="11849754" cy="5515583"/>
          </a:xfrm>
        </p:spPr>
        <p:txBody>
          <a:bodyPr>
            <a:normAutofit fontScale="92500" lnSpcReduction="20000"/>
          </a:bodyPr>
          <a:lstStyle/>
          <a:p>
            <a:pPr algn="just"/>
            <a:r>
              <a:rPr lang="fr-FR" sz="2600" dirty="0">
                <a:latin typeface="Calibri" panose="020F0502020204030204" pitchFamily="34" charset="0"/>
              </a:rPr>
              <a:t>Einstein propose la première solution cosmologique en 1918 sur la base de trois hypothèses:</a:t>
            </a:r>
          </a:p>
          <a:p>
            <a:pPr algn="just"/>
            <a:r>
              <a:rPr lang="fr-FR" sz="2600" dirty="0">
                <a:latin typeface="Calibri" panose="020F0502020204030204" pitchFamily="34" charset="0"/>
              </a:rPr>
              <a:t>L’univers est homogène et isotrope (Copernic).</a:t>
            </a:r>
          </a:p>
          <a:p>
            <a:pPr algn="just"/>
            <a:r>
              <a:rPr lang="fr-FR" sz="2600" dirty="0">
                <a:latin typeface="Calibri" panose="020F0502020204030204" pitchFamily="34" charset="0"/>
              </a:rPr>
              <a:t>L’univers est clos (principe de Mach).</a:t>
            </a:r>
          </a:p>
          <a:p>
            <a:pPr algn="just"/>
            <a:r>
              <a:rPr lang="fr-FR" sz="2600" dirty="0">
                <a:latin typeface="Calibri" panose="020F0502020204030204" pitchFamily="34" charset="0"/>
              </a:rPr>
              <a:t>Il est statique (constat empirique à l’époque).</a:t>
            </a:r>
          </a:p>
          <a:p>
            <a:pPr algn="just"/>
            <a:r>
              <a:rPr lang="fr-FR" sz="2600" dirty="0">
                <a:latin typeface="Calibri" panose="020F0502020204030204" pitchFamily="34" charset="0"/>
              </a:rPr>
              <a:t>Comme aucune solution ne satisfait à son équation, il va la modifier en introduisant une constante (constante cosmologique).</a:t>
            </a:r>
          </a:p>
          <a:p>
            <a:pPr algn="just"/>
            <a:r>
              <a:rPr lang="fr-FR" sz="2600" dirty="0">
                <a:latin typeface="Calibri" panose="020F0502020204030204" pitchFamily="34" charset="0"/>
              </a:rPr>
              <a:t>Friedmann en 1922 montrera, que cette constante « ad hoc » n’est pas nécessaire si on n’impose pas que l’univers soit statique.</a:t>
            </a:r>
          </a:p>
          <a:p>
            <a:pPr algn="just"/>
            <a:r>
              <a:rPr lang="fr-FR" sz="2600" dirty="0">
                <a:latin typeface="Calibri" panose="020F0502020204030204" pitchFamily="34" charset="0"/>
              </a:rPr>
              <a:t>Lemaître généralisera cette approche en 1932.</a:t>
            </a:r>
          </a:p>
          <a:p>
            <a:pPr algn="just"/>
            <a:r>
              <a:rPr lang="fr-FR" sz="2600" dirty="0">
                <a:latin typeface="Calibri" panose="020F0502020204030204" pitchFamily="34" charset="0"/>
              </a:rPr>
              <a:t>La théorie a servi de base pour l'étude de la cosmologie et a donné aux scientifiques les outils nécessaires pour comprendre l'univers.</a:t>
            </a:r>
          </a:p>
          <a:p>
            <a:pPr marL="0" indent="0" algn="just">
              <a:buNone/>
            </a:pPr>
            <a:br>
              <a:rPr lang="fr-FR" dirty="0"/>
            </a:br>
            <a:endParaRPr lang="fr-FR" dirty="0"/>
          </a:p>
        </p:txBody>
      </p:sp>
    </p:spTree>
    <p:extLst>
      <p:ext uri="{BB962C8B-B14F-4D97-AF65-F5344CB8AC3E}">
        <p14:creationId xmlns:p14="http://schemas.microsoft.com/office/powerpoint/2010/main" val="195925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736" y="486383"/>
            <a:ext cx="11673192" cy="954009"/>
          </a:xfrm>
        </p:spPr>
        <p:txBody>
          <a:bodyPr>
            <a:norm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modèle de Friedmann</a:t>
            </a:r>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744" y="1840296"/>
            <a:ext cx="2601764" cy="4351338"/>
          </a:xfrm>
        </p:spPr>
      </p:pic>
      <p:sp>
        <p:nvSpPr>
          <p:cNvPr id="6" name="Rectangle 5"/>
          <p:cNvSpPr/>
          <p:nvPr/>
        </p:nvSpPr>
        <p:spPr>
          <a:xfrm>
            <a:off x="4051331" y="1753807"/>
            <a:ext cx="7845597" cy="4154984"/>
          </a:xfrm>
          <a:prstGeom prst="rect">
            <a:avLst/>
          </a:prstGeom>
        </p:spPr>
        <p:txBody>
          <a:bodyPr wrap="square">
            <a:spAutoFit/>
          </a:bodyPr>
          <a:lstStyle/>
          <a:p>
            <a:pPr algn="just"/>
            <a:r>
              <a:rPr lang="fr-FR" sz="2400" dirty="0">
                <a:latin typeface="Calibri" panose="020F0502020204030204" pitchFamily="34" charset="0"/>
              </a:rPr>
              <a:t>Il découvre que les équations d'Einstein permettent la description d'un univers en évolution et introduit pour la première fois l'idée d'un univers en expansion. </a:t>
            </a:r>
          </a:p>
          <a:p>
            <a:pPr algn="just"/>
            <a:r>
              <a:rPr lang="fr-FR" sz="2400" dirty="0">
                <a:latin typeface="Calibri" panose="020F0502020204030204" pitchFamily="34" charset="0"/>
              </a:rPr>
              <a:t>L'article fondateur de la cosmologie non-statique est publié en juin 1922. Friedmann y décrit trois types d'évolution dans le temps de l'Univers, impliquant notamment une singularité initiale. </a:t>
            </a:r>
          </a:p>
          <a:p>
            <a:pPr algn="just"/>
            <a:r>
              <a:rPr lang="fr-FR" sz="2400" dirty="0">
                <a:latin typeface="Calibri" panose="020F0502020204030204" pitchFamily="34" charset="0"/>
              </a:rPr>
              <a:t>Il poursuit son raisonnement dans un deuxième article publié en 1924. Une controverse oppose à distance Friedmann à Albert Einstein, qui refusera longtemps un univers non-statique.</a:t>
            </a:r>
          </a:p>
        </p:txBody>
      </p:sp>
    </p:spTree>
    <p:extLst>
      <p:ext uri="{BB962C8B-B14F-4D97-AF65-F5344CB8AC3E}">
        <p14:creationId xmlns:p14="http://schemas.microsoft.com/office/powerpoint/2010/main" val="255998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7549"/>
            <a:ext cx="11673192" cy="954009"/>
          </a:xfrm>
        </p:spPr>
        <p:txBody>
          <a:bodyPr>
            <a:norm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Einstein et Lemaître</a:t>
            </a:r>
          </a:p>
        </p:txBody>
      </p:sp>
      <p:sp>
        <p:nvSpPr>
          <p:cNvPr id="7" name="ZoneTexte 6"/>
          <p:cNvSpPr txBox="1"/>
          <p:nvPr/>
        </p:nvSpPr>
        <p:spPr>
          <a:xfrm flipH="1">
            <a:off x="4036978" y="1041558"/>
            <a:ext cx="7947497" cy="5940088"/>
          </a:xfrm>
          <a:prstGeom prst="rect">
            <a:avLst/>
          </a:prstGeom>
          <a:noFill/>
        </p:spPr>
        <p:txBody>
          <a:bodyPr wrap="square" rtlCol="0">
            <a:spAutoFit/>
          </a:bodyPr>
          <a:lstStyle/>
          <a:p>
            <a:pPr algn="just"/>
            <a:r>
              <a:rPr lang="fr-FR" sz="2400" dirty="0">
                <a:latin typeface="Calibri" panose="020F0502020204030204" pitchFamily="34" charset="0"/>
              </a:rPr>
              <a:t>En 1927, Lemaître publie le fruit de ses calculs et réflexions dans un article des “Annales de la société scientifique de Bruxelles”, publication qui n’a pratiquement aucun écho. </a:t>
            </a:r>
          </a:p>
          <a:p>
            <a:pPr algn="just"/>
            <a:endParaRPr lang="fr-FR" sz="2400" dirty="0">
              <a:latin typeface="Calibri" panose="020F0502020204030204" pitchFamily="34" charset="0"/>
            </a:endParaRPr>
          </a:p>
          <a:p>
            <a:pPr algn="just"/>
            <a:r>
              <a:rPr lang="fr-FR" sz="2400" dirty="0">
                <a:latin typeface="Calibri" panose="020F0502020204030204" pitchFamily="34" charset="0"/>
              </a:rPr>
              <a:t>Il fait part de ses calculs à Einstein qu’il rencontre à Bruxelles la même année mais celui-ci lui objecte que si ses calculs sont justes par contre son approche physique du problème cosmologique est abominable (sic)!</a:t>
            </a:r>
          </a:p>
          <a:p>
            <a:pPr algn="just"/>
            <a:endParaRPr lang="fr-FR" sz="2400" dirty="0">
              <a:latin typeface="Calibri" panose="020F0502020204030204" pitchFamily="34" charset="0"/>
            </a:endParaRPr>
          </a:p>
          <a:p>
            <a:pPr algn="just"/>
            <a:r>
              <a:rPr lang="fr-FR" sz="2400" dirty="0">
                <a:latin typeface="Calibri" panose="020F0502020204030204" pitchFamily="34" charset="0"/>
              </a:rPr>
              <a:t>Mais Lemaître, en janvier 1933, finit par obtenir une reconnaissance d’Einstein, au cours d’une conférence en Californie, puisque à la fin de la présentation de Lemaître, Einstein se lève en applaudissant et déclare :</a:t>
            </a:r>
          </a:p>
          <a:p>
            <a:pPr algn="just"/>
            <a:r>
              <a:rPr lang="fr-FR" sz="2400" dirty="0">
                <a:latin typeface="Calibri" panose="020F0502020204030204" pitchFamily="34" charset="0"/>
              </a:rPr>
              <a:t>" C’est l’explication la plus belle et la plus satisfaisante de la création que j’ai entendue".</a:t>
            </a:r>
          </a:p>
          <a:p>
            <a:endParaRPr lang="fr-FR" sz="2000" i="0" dirty="0">
              <a:effectLst/>
            </a:endParaRPr>
          </a:p>
        </p:txBody>
      </p:sp>
      <p:pic>
        <p:nvPicPr>
          <p:cNvPr id="3" name="Image 2"/>
          <p:cNvPicPr>
            <a:picLocks noChangeAspect="1"/>
          </p:cNvPicPr>
          <p:nvPr/>
        </p:nvPicPr>
        <p:blipFill>
          <a:blip r:embed="rId2"/>
          <a:stretch>
            <a:fillRect/>
          </a:stretch>
        </p:blipFill>
        <p:spPr>
          <a:xfrm>
            <a:off x="201334" y="1333387"/>
            <a:ext cx="3751044" cy="5282813"/>
          </a:xfrm>
          <a:prstGeom prst="rect">
            <a:avLst/>
          </a:prstGeom>
        </p:spPr>
      </p:pic>
    </p:spTree>
    <p:extLst>
      <p:ext uri="{BB962C8B-B14F-4D97-AF65-F5344CB8AC3E}">
        <p14:creationId xmlns:p14="http://schemas.microsoft.com/office/powerpoint/2010/main" val="9681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4902" y="209483"/>
            <a:ext cx="10497293" cy="1325563"/>
          </a:xfrm>
        </p:spPr>
        <p:txBody>
          <a:bodyPr>
            <a:noAutofit/>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relativité générale et l’Académie des Sciences (1921-1924)</a:t>
            </a:r>
          </a:p>
        </p:txBody>
      </p:sp>
      <p:sp>
        <p:nvSpPr>
          <p:cNvPr id="3" name="Espace réservé du contenu 2"/>
          <p:cNvSpPr>
            <a:spLocks noGrp="1"/>
          </p:cNvSpPr>
          <p:nvPr>
            <p:ph idx="1"/>
          </p:nvPr>
        </p:nvSpPr>
        <p:spPr>
          <a:xfrm>
            <a:off x="468554" y="2071993"/>
            <a:ext cx="10808264" cy="4114799"/>
          </a:xfrm>
        </p:spPr>
        <p:txBody>
          <a:bodyPr>
            <a:normAutofit/>
          </a:bodyPr>
          <a:lstStyle/>
          <a:p>
            <a:pPr algn="just"/>
            <a:r>
              <a:rPr lang="fr-FR" sz="2400" dirty="0">
                <a:latin typeface="Calibri" panose="020F0502020204030204" pitchFamily="34" charset="0"/>
                <a:cs typeface="Times New Roman" panose="02020603050405020304" pitchFamily="18" charset="0"/>
              </a:rPr>
              <a:t>Einstein publie ses équations définitives en novembre 1915, en plein conflit mondial, alors qu’il est professeur à Berlin. Inutile de dire que dans ces conditions, l’Académie des Sciences, d’ailleurs mobilisée pour l’effort de guerre, se soucie peu de cette publication.</a:t>
            </a:r>
          </a:p>
          <a:p>
            <a:pPr algn="just"/>
            <a:r>
              <a:rPr lang="en-US" sz="2400" dirty="0">
                <a:latin typeface="Calibri" panose="020F0502020204030204" pitchFamily="34" charset="0"/>
                <a:cs typeface="Times New Roman" panose="02020603050405020304" pitchFamily="18" charset="0"/>
              </a:rPr>
              <a:t>La situation </a:t>
            </a:r>
            <a:r>
              <a:rPr lang="en-US" sz="2400" dirty="0" err="1">
                <a:latin typeface="Calibri" panose="020F0502020204030204" pitchFamily="34" charset="0"/>
                <a:cs typeface="Times New Roman" panose="02020603050405020304" pitchFamily="18" charset="0"/>
              </a:rPr>
              <a:t>va</a:t>
            </a:r>
            <a:r>
              <a:rPr lang="en-US" sz="2400" dirty="0">
                <a:latin typeface="Calibri" panose="020F0502020204030204" pitchFamily="34" charset="0"/>
                <a:cs typeface="Times New Roman" panose="02020603050405020304" pitchFamily="18" charset="0"/>
              </a:rPr>
              <a:t> commencer à changer en 1921, </a:t>
            </a:r>
            <a:r>
              <a:rPr lang="en-US" sz="2400" dirty="0" err="1">
                <a:latin typeface="Calibri" panose="020F0502020204030204" pitchFamily="34" charset="0"/>
                <a:cs typeface="Times New Roman" panose="02020603050405020304" pitchFamily="18" charset="0"/>
              </a:rPr>
              <a:t>d’une</a:t>
            </a:r>
            <a:r>
              <a:rPr lang="en-US" sz="2400" dirty="0">
                <a:latin typeface="Calibri" panose="020F0502020204030204" pitchFamily="34" charset="0"/>
                <a:cs typeface="Times New Roman" panose="02020603050405020304" pitchFamily="18" charset="0"/>
              </a:rPr>
              <a:t> part du fait </a:t>
            </a:r>
            <a:r>
              <a:rPr lang="en-US" sz="2400" dirty="0" err="1">
                <a:latin typeface="Calibri" panose="020F0502020204030204" pitchFamily="34" charset="0"/>
                <a:cs typeface="Times New Roman" panose="02020603050405020304" pitchFamily="18" charset="0"/>
              </a:rPr>
              <a:t>que</a:t>
            </a:r>
            <a:r>
              <a:rPr lang="en-US" sz="2400" dirty="0">
                <a:latin typeface="Calibri" panose="020F0502020204030204" pitchFamily="34" charset="0"/>
                <a:cs typeface="Times New Roman" panose="02020603050405020304" pitchFamily="18" charset="0"/>
              </a:rPr>
              <a:t> Herman </a:t>
            </a:r>
            <a:r>
              <a:rPr lang="en-US" sz="2400" dirty="0" err="1">
                <a:latin typeface="Calibri" panose="020F0502020204030204" pitchFamily="34" charset="0"/>
                <a:cs typeface="Times New Roman" panose="02020603050405020304" pitchFamily="18" charset="0"/>
              </a:rPr>
              <a:t>Weyl</a:t>
            </a:r>
            <a:r>
              <a:rPr lang="en-US" sz="2400" dirty="0">
                <a:latin typeface="Calibri" panose="020F0502020204030204" pitchFamily="34" charset="0"/>
                <a:cs typeface="Times New Roman" panose="02020603050405020304" pitchFamily="18" charset="0"/>
              </a:rPr>
              <a:t>, grand </a:t>
            </a:r>
            <a:r>
              <a:rPr lang="en-US" sz="2400" dirty="0" err="1">
                <a:latin typeface="Calibri" panose="020F0502020204030204" pitchFamily="34" charset="0"/>
                <a:cs typeface="Times New Roman" panose="02020603050405020304" pitchFamily="18" charset="0"/>
              </a:rPr>
              <a:t>mathématicien</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reconnu</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consacre</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une</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partie</a:t>
            </a:r>
            <a:r>
              <a:rPr lang="en-US" sz="2400" dirty="0">
                <a:latin typeface="Calibri" panose="020F0502020204030204" pitchFamily="34" charset="0"/>
                <a:cs typeface="Times New Roman" panose="02020603050405020304" pitchFamily="18" charset="0"/>
              </a:rPr>
              <a:t> de son </a:t>
            </a:r>
            <a:r>
              <a:rPr lang="en-US" sz="2400" dirty="0" err="1">
                <a:latin typeface="Calibri" panose="020F0502020204030204" pitchFamily="34" charset="0"/>
                <a:cs typeface="Times New Roman" panose="02020603050405020304" pitchFamily="18" charset="0"/>
              </a:rPr>
              <a:t>ouvrage</a:t>
            </a:r>
            <a:r>
              <a:rPr lang="en-US" sz="2400" dirty="0">
                <a:latin typeface="Calibri" panose="020F0502020204030204" pitchFamily="34" charset="0"/>
                <a:cs typeface="Times New Roman" panose="02020603050405020304" pitchFamily="18" charset="0"/>
              </a:rPr>
              <a:t> « </a:t>
            </a:r>
            <a:r>
              <a:rPr lang="en-US" sz="2400" dirty="0" err="1">
                <a:latin typeface="Calibri" panose="020F0502020204030204" pitchFamily="34" charset="0"/>
                <a:cs typeface="Times New Roman" panose="02020603050405020304" pitchFamily="18" charset="0"/>
              </a:rPr>
              <a:t>Zeit-Raum-Materie</a:t>
            </a:r>
            <a:r>
              <a:rPr lang="en-US" sz="2400" dirty="0">
                <a:latin typeface="Calibri" panose="020F0502020204030204" pitchFamily="34" charset="0"/>
                <a:cs typeface="Times New Roman" panose="02020603050405020304" pitchFamily="18" charset="0"/>
              </a:rPr>
              <a:t> » à la </a:t>
            </a:r>
            <a:r>
              <a:rPr lang="en-US" sz="2400" dirty="0" err="1">
                <a:latin typeface="Calibri" panose="020F0502020204030204" pitchFamily="34" charset="0"/>
                <a:cs typeface="Times New Roman" panose="02020603050405020304" pitchFamily="18" charset="0"/>
              </a:rPr>
              <a:t>relativité</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générale</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traduit</a:t>
            </a:r>
            <a:r>
              <a:rPr lang="en-US" sz="2400" dirty="0">
                <a:latin typeface="Calibri" panose="020F0502020204030204" pitchFamily="34" charset="0"/>
                <a:cs typeface="Times New Roman" panose="02020603050405020304" pitchFamily="18" charset="0"/>
              </a:rPr>
              <a:t> en </a:t>
            </a:r>
            <a:r>
              <a:rPr lang="en-US" sz="2400" dirty="0" err="1">
                <a:latin typeface="Calibri" panose="020F0502020204030204" pitchFamily="34" charset="0"/>
                <a:cs typeface="Times New Roman" panose="02020603050405020304" pitchFamily="18" charset="0"/>
              </a:rPr>
              <a:t>français</a:t>
            </a:r>
            <a:r>
              <a:rPr lang="en-US" sz="2400" dirty="0">
                <a:latin typeface="Calibri" panose="020F0502020204030204" pitchFamily="34" charset="0"/>
                <a:cs typeface="Times New Roman" panose="02020603050405020304" pitchFamily="18" charset="0"/>
              </a:rPr>
              <a:t> en 1922 sous le </a:t>
            </a:r>
            <a:r>
              <a:rPr lang="en-US" sz="2400" dirty="0" err="1">
                <a:latin typeface="Calibri" panose="020F0502020204030204" pitchFamily="34" charset="0"/>
                <a:cs typeface="Times New Roman" panose="02020603050405020304" pitchFamily="18" charset="0"/>
              </a:rPr>
              <a:t>titre</a:t>
            </a:r>
            <a:r>
              <a:rPr lang="en-US" sz="2400" dirty="0">
                <a:latin typeface="Calibri" panose="020F0502020204030204" pitchFamily="34" charset="0"/>
                <a:cs typeface="Times New Roman" panose="02020603050405020304" pitchFamily="18" charset="0"/>
              </a:rPr>
              <a:t> « Temps-</a:t>
            </a:r>
            <a:r>
              <a:rPr lang="en-US" sz="2400" dirty="0" err="1">
                <a:latin typeface="Calibri" panose="020F0502020204030204" pitchFamily="34" charset="0"/>
                <a:cs typeface="Times New Roman" panose="02020603050405020304" pitchFamily="18" charset="0"/>
              </a:rPr>
              <a:t>Espace</a:t>
            </a:r>
            <a:r>
              <a:rPr lang="en-US" sz="2400" dirty="0">
                <a:latin typeface="Calibri" panose="020F0502020204030204" pitchFamily="34" charset="0"/>
                <a:cs typeface="Times New Roman" panose="02020603050405020304" pitchFamily="18" charset="0"/>
              </a:rPr>
              <a:t>-</a:t>
            </a:r>
            <a:r>
              <a:rPr lang="en-US" sz="2400" dirty="0" err="1">
                <a:latin typeface="Calibri" panose="020F0502020204030204" pitchFamily="34" charset="0"/>
                <a:cs typeface="Times New Roman" panose="02020603050405020304" pitchFamily="18" charset="0"/>
              </a:rPr>
              <a:t>Matière</a:t>
            </a:r>
            <a:r>
              <a:rPr lang="en-US" sz="2400" dirty="0">
                <a:latin typeface="Calibri" panose="020F0502020204030204" pitchFamily="34" charset="0"/>
                <a:cs typeface="Times New Roman" panose="02020603050405020304" pitchFamily="18" charset="0"/>
              </a:rPr>
              <a:t> » et </a:t>
            </a:r>
            <a:r>
              <a:rPr lang="en-US" sz="2400" dirty="0" err="1">
                <a:latin typeface="Calibri" panose="020F0502020204030204" pitchFamily="34" charset="0"/>
                <a:cs typeface="Times New Roman" panose="02020603050405020304" pitchFamily="18" charset="0"/>
              </a:rPr>
              <a:t>d’autre</a:t>
            </a:r>
            <a:r>
              <a:rPr lang="en-US" sz="2400" dirty="0">
                <a:latin typeface="Calibri" panose="020F0502020204030204" pitchFamily="34" charset="0"/>
                <a:cs typeface="Times New Roman" panose="02020603050405020304" pitchFamily="18" charset="0"/>
              </a:rPr>
              <a:t> part </a:t>
            </a:r>
            <a:r>
              <a:rPr lang="en-US" sz="2400" dirty="0" err="1">
                <a:latin typeface="Calibri" panose="020F0502020204030204" pitchFamily="34" charset="0"/>
                <a:cs typeface="Times New Roman" panose="02020603050405020304" pitchFamily="18" charset="0"/>
              </a:rPr>
              <a:t>parce</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qu’Einstein</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est</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récompensé</a:t>
            </a:r>
            <a:r>
              <a:rPr lang="en-US" sz="2400" dirty="0">
                <a:latin typeface="Calibri" panose="020F0502020204030204" pitchFamily="34" charset="0"/>
                <a:cs typeface="Times New Roman" panose="02020603050405020304" pitchFamily="18" charset="0"/>
              </a:rPr>
              <a:t> par le prix Nobel (</a:t>
            </a:r>
            <a:r>
              <a:rPr lang="en-US" sz="2400" dirty="0" err="1">
                <a:latin typeface="Calibri" panose="020F0502020204030204" pitchFamily="34" charset="0"/>
                <a:cs typeface="Times New Roman" panose="02020603050405020304" pitchFamily="18" charset="0"/>
              </a:rPr>
              <a:t>bien</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que</a:t>
            </a:r>
            <a:r>
              <a:rPr lang="en-US" sz="2400" dirty="0">
                <a:latin typeface="Calibri" panose="020F0502020204030204" pitchFamily="34" charset="0"/>
                <a:cs typeface="Times New Roman" panose="02020603050405020304" pitchFamily="18" charset="0"/>
              </a:rPr>
              <a:t> pas pour la </a:t>
            </a:r>
            <a:r>
              <a:rPr lang="en-US" sz="2400" dirty="0" err="1">
                <a:latin typeface="Calibri" panose="020F0502020204030204" pitchFamily="34" charset="0"/>
                <a:cs typeface="Times New Roman" panose="02020603050405020304" pitchFamily="18" charset="0"/>
              </a:rPr>
              <a:t>relativité</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générale</a:t>
            </a:r>
            <a:r>
              <a:rPr lang="en-US" sz="2400" dirty="0">
                <a:latin typeface="Calibri" panose="020F0502020204030204" pitchFamily="34" charset="0"/>
                <a:cs typeface="Times New Roman" panose="02020603050405020304" pitchFamily="18" charset="0"/>
              </a:rPr>
              <a:t>). </a:t>
            </a:r>
            <a:endParaRPr lang="fr-FR" sz="2400" dirty="0">
              <a:latin typeface="Calibri" panose="020F0502020204030204" pitchFamily="34" charset="0"/>
              <a:cs typeface="Times New Roman" panose="02020603050405020304" pitchFamily="18" charset="0"/>
            </a:endParaRPr>
          </a:p>
          <a:p>
            <a:pPr algn="just"/>
            <a:endParaRPr lang="fr-FR" dirty="0"/>
          </a:p>
        </p:txBody>
      </p:sp>
    </p:spTree>
    <p:extLst>
      <p:ext uri="{BB962C8B-B14F-4D97-AF65-F5344CB8AC3E}">
        <p14:creationId xmlns:p14="http://schemas.microsoft.com/office/powerpoint/2010/main" val="372944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7419" y="481857"/>
            <a:ext cx="10707329" cy="1325563"/>
          </a:xfrm>
        </p:spPr>
        <p:txBody>
          <a:bodyPr>
            <a:noAutofit/>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relativité générale et l’Académie des </a:t>
            </a: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Sciences (1921-1924)</a:t>
            </a:r>
            <a:endParaRPr lang="fr-FR" sz="4400" dirty="0"/>
          </a:p>
        </p:txBody>
      </p:sp>
      <p:sp>
        <p:nvSpPr>
          <p:cNvPr id="3" name="Espace réservé du contenu 2"/>
          <p:cNvSpPr>
            <a:spLocks noGrp="1"/>
          </p:cNvSpPr>
          <p:nvPr>
            <p:ph idx="1"/>
          </p:nvPr>
        </p:nvSpPr>
        <p:spPr>
          <a:xfrm>
            <a:off x="379379" y="2331462"/>
            <a:ext cx="11410544" cy="4186069"/>
          </a:xfrm>
        </p:spPr>
        <p:txBody>
          <a:bodyPr>
            <a:noAutofit/>
          </a:bodyPr>
          <a:lstStyle/>
          <a:p>
            <a:pPr algn="just"/>
            <a:r>
              <a:rPr lang="fr-FR" sz="2400" dirty="0">
                <a:latin typeface="Calibri" panose="020F0502020204030204" pitchFamily="34" charset="0"/>
              </a:rPr>
              <a:t>Vis-à-vis de cette nouvelle théorie, l’Académie des Sciences va montrer une grande défiance qui va cependant évoluer dans le temps. </a:t>
            </a:r>
          </a:p>
          <a:p>
            <a:pPr algn="just"/>
            <a:r>
              <a:rPr lang="fr-FR" sz="2400" dirty="0">
                <a:latin typeface="Calibri" panose="020F0502020204030204" pitchFamily="34" charset="0"/>
              </a:rPr>
              <a:t>Paul Langevin, convaincu que le temps de la réconciliation était venu, du moins entre scientifiques, est le premier, en novembre 1921, à prendre la défense de la théorie de la relativité générale. </a:t>
            </a:r>
          </a:p>
          <a:p>
            <a:pPr algn="just"/>
            <a:r>
              <a:rPr lang="fr-FR" sz="2400" dirty="0">
                <a:latin typeface="Calibri" panose="020F0502020204030204" pitchFamily="34" charset="0"/>
              </a:rPr>
              <a:t>Un débat plutôt vif, mais non stérile, se développe, avec 12 contributions sur la relativité générale en 1921, 19 en 1922 et 9 en 1923. </a:t>
            </a:r>
          </a:p>
          <a:p>
            <a:pPr algn="just"/>
            <a:r>
              <a:rPr lang="fr-FR" sz="2400" dirty="0">
                <a:latin typeface="Calibri" panose="020F0502020204030204" pitchFamily="34" charset="0"/>
              </a:rPr>
              <a:t>Langevin, ambassadeur compétent et efficace, continuera à créer progressivement un courant favorable aux idées d’Einstein au sein de l’Académie.</a:t>
            </a:r>
          </a:p>
        </p:txBody>
      </p:sp>
    </p:spTree>
    <p:extLst>
      <p:ext uri="{BB962C8B-B14F-4D97-AF65-F5344CB8AC3E}">
        <p14:creationId xmlns:p14="http://schemas.microsoft.com/office/powerpoint/2010/main" val="263939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8929" y="214927"/>
            <a:ext cx="10684004" cy="1325563"/>
          </a:xfrm>
        </p:spPr>
        <p:txBody>
          <a:bodyPr>
            <a:noAutofit/>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relativité générale et l’Académie des Sciences (1921-1924)</a:t>
            </a:r>
            <a:endParaRPr lang="fr-FR" sz="4400" dirty="0"/>
          </a:p>
        </p:txBody>
      </p:sp>
      <p:sp>
        <p:nvSpPr>
          <p:cNvPr id="3" name="Espace réservé du contenu 2"/>
          <p:cNvSpPr>
            <a:spLocks noGrp="1"/>
          </p:cNvSpPr>
          <p:nvPr>
            <p:ph idx="1"/>
          </p:nvPr>
        </p:nvSpPr>
        <p:spPr>
          <a:xfrm>
            <a:off x="176222" y="1773952"/>
            <a:ext cx="11629417" cy="4685842"/>
          </a:xfrm>
        </p:spPr>
        <p:txBody>
          <a:bodyPr>
            <a:noAutofit/>
          </a:bodyPr>
          <a:lstStyle/>
          <a:p>
            <a:pPr algn="just"/>
            <a:r>
              <a:rPr lang="fr-FR" sz="2400" dirty="0">
                <a:latin typeface="Calibri" panose="020F0502020204030204" pitchFamily="34" charset="0"/>
              </a:rPr>
              <a:t>Les académiciens ne savent que penser de cette théorie. Dans ce contexte, Paul Painlevé homme politique et scientifique éminent (il avait été ministre de la guerre puis président du conseil en 1917 et élu président de l’académie des sciences en 1918) se propose, dans un premier compte rendu à l’Académie des Sciences le 24 Octobre 1921 de faire un état des lieux et de comparer les deux théories, celle de Newton et celle d’Einstein. </a:t>
            </a:r>
          </a:p>
          <a:p>
            <a:pPr algn="just"/>
            <a:r>
              <a:rPr lang="fr-FR" sz="2400" dirty="0">
                <a:latin typeface="Calibri" panose="020F0502020204030204" pitchFamily="34" charset="0"/>
              </a:rPr>
              <a:t>Ce premier article, assez critique, mais constructif est une annonce de son travail qu’il va présenter de manière plus détaillée dans un deuxième article, peu de temps après, le 14 novembre 1921 . Il en fera un troisième en mai 1922, après un débat avec Einstein et ses collègues, au Collège de France, pendant la visite d’Einstein à Paris (30 Mars - 7 avril 1922). </a:t>
            </a:r>
          </a:p>
          <a:p>
            <a:pPr algn="just"/>
            <a:r>
              <a:rPr lang="fr-FR" sz="2400" dirty="0">
                <a:latin typeface="Calibri" panose="020F0502020204030204" pitchFamily="34" charset="0"/>
              </a:rPr>
              <a:t>Rappelé par sa carrière politique, il se retirera du débat après le 1</a:t>
            </a:r>
            <a:r>
              <a:rPr lang="fr-FR" sz="2400" baseline="30000" dirty="0">
                <a:latin typeface="Calibri" panose="020F0502020204030204" pitchFamily="34" charset="0"/>
              </a:rPr>
              <a:t>er</a:t>
            </a:r>
            <a:r>
              <a:rPr lang="fr-FR" sz="2400" dirty="0">
                <a:latin typeface="Calibri" panose="020F0502020204030204" pitchFamily="34" charset="0"/>
              </a:rPr>
              <a:t> Mai 1922. Sa contribution innovante se sera faite sur une période limitée à 6 mois. </a:t>
            </a:r>
          </a:p>
        </p:txBody>
      </p:sp>
    </p:spTree>
    <p:extLst>
      <p:ext uri="{BB962C8B-B14F-4D97-AF65-F5344CB8AC3E}">
        <p14:creationId xmlns:p14="http://schemas.microsoft.com/office/powerpoint/2010/main" val="39272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1948" y="158930"/>
            <a:ext cx="11484302" cy="1027845"/>
          </a:xfrm>
        </p:spPr>
        <p:txBody>
          <a:bodyPr>
            <a:normAutofit/>
          </a:bodyPr>
          <a:lstStyle/>
          <a:p>
            <a:r>
              <a:rPr lang="fr-FR" sz="4000" b="1" dirty="0"/>
              <a:t> </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Einstein au Collège de France -avril 1922</a:t>
            </a:r>
            <a:endParaRPr lang="fr-FR" sz="4400" cap="small" dirty="0">
              <a:latin typeface="Calibri" panose="020F0502020204030204" pitchFamily="34" charset="0"/>
            </a:endParaRPr>
          </a:p>
        </p:txBody>
      </p:sp>
      <p:sp>
        <p:nvSpPr>
          <p:cNvPr id="3" name="Espace réservé du contenu 2"/>
          <p:cNvSpPr>
            <a:spLocks noGrp="1"/>
          </p:cNvSpPr>
          <p:nvPr>
            <p:ph idx="1"/>
          </p:nvPr>
        </p:nvSpPr>
        <p:spPr>
          <a:xfrm>
            <a:off x="233942" y="1410512"/>
            <a:ext cx="11594893" cy="4990288"/>
          </a:xfrm>
        </p:spPr>
        <p:txBody>
          <a:bodyPr>
            <a:normAutofit/>
          </a:bodyPr>
          <a:lstStyle/>
          <a:p>
            <a:pPr algn="just"/>
            <a:r>
              <a:rPr lang="fr-FR" sz="2400" dirty="0">
                <a:latin typeface="Calibri" panose="020F0502020204030204" pitchFamily="34" charset="0"/>
              </a:rPr>
              <a:t>En novembre 1921, Painlevé écrit à Einstein pour lui présenter ses critiques et sa solution et l’inviter à en débattre avec lui et ses collègues de l’Académie des Sciences. Dans une lettre du 7 décembre, Einstein répond aux critiques mais ayant des engagements explique qu’il ne peut pas se rendre à Paris rapidement. </a:t>
            </a:r>
          </a:p>
          <a:p>
            <a:pPr algn="just"/>
            <a:r>
              <a:rPr lang="fr-FR" sz="2400" dirty="0">
                <a:latin typeface="Calibri" panose="020F0502020204030204" pitchFamily="34" charset="0"/>
              </a:rPr>
              <a:t>Il viendra au printemps 1922 et fera une série de conférences-débats du 31 mars au 7 avril. Charles </a:t>
            </a:r>
            <a:r>
              <a:rPr lang="fr-FR" sz="2400" dirty="0" err="1">
                <a:latin typeface="Calibri" panose="020F0502020204030204" pitchFamily="34" charset="0"/>
              </a:rPr>
              <a:t>Nordmann</a:t>
            </a:r>
            <a:r>
              <a:rPr lang="fr-FR" sz="2400" dirty="0">
                <a:latin typeface="Calibri" panose="020F0502020204030204" pitchFamily="34" charset="0"/>
              </a:rPr>
              <a:t> fera un compte-rendu des discussions : « Einstein expose et discute sa théorie » publié dans la </a:t>
            </a:r>
            <a:r>
              <a:rPr lang="fr-FR" sz="2400" i="1" dirty="0">
                <a:latin typeface="Calibri" panose="020F0502020204030204" pitchFamily="34" charset="0"/>
              </a:rPr>
              <a:t>Revue des Deux Mondes</a:t>
            </a:r>
            <a:r>
              <a:rPr lang="fr-FR" sz="2400" dirty="0">
                <a:latin typeface="Calibri" panose="020F0502020204030204" pitchFamily="34" charset="0"/>
              </a:rPr>
              <a:t>.</a:t>
            </a:r>
          </a:p>
          <a:p>
            <a:pPr algn="just"/>
            <a:r>
              <a:rPr lang="fr-FR" sz="2400" dirty="0">
                <a:latin typeface="Calibri" panose="020F0502020204030204" pitchFamily="34" charset="0"/>
              </a:rPr>
              <a:t>Charles </a:t>
            </a:r>
            <a:r>
              <a:rPr lang="fr-FR" sz="2400" dirty="0" err="1">
                <a:latin typeface="Calibri" panose="020F0502020204030204" pitchFamily="34" charset="0"/>
              </a:rPr>
              <a:t>Nordmann</a:t>
            </a:r>
            <a:r>
              <a:rPr lang="fr-FR" sz="2400" dirty="0">
                <a:latin typeface="Calibri" panose="020F0502020204030204" pitchFamily="34" charset="0"/>
              </a:rPr>
              <a:t> commence par souligner que la prestation d’Einstein au Collège de France, à l’invitation de Paul Langevin, a été un évènement sans précédent. Aux États-Unis, à Londres, en Italie où Einstein avait été reçu dans les mois précédents, il s’était contenté de faire un exposé </a:t>
            </a:r>
            <a:r>
              <a:rPr lang="fr-FR" sz="2400" i="1" dirty="0">
                <a:latin typeface="Calibri" panose="020F0502020204030204" pitchFamily="34" charset="0"/>
              </a:rPr>
              <a:t>ex cathedra</a:t>
            </a:r>
            <a:r>
              <a:rPr lang="fr-FR" sz="2400" dirty="0">
                <a:latin typeface="Calibri" panose="020F0502020204030204" pitchFamily="34" charset="0"/>
              </a:rPr>
              <a:t> sous forme d’un monologue non contradictoire. </a:t>
            </a:r>
          </a:p>
          <a:p>
            <a:endParaRPr lang="fr-FR" dirty="0"/>
          </a:p>
        </p:txBody>
      </p:sp>
    </p:spTree>
    <p:extLst>
      <p:ext uri="{BB962C8B-B14F-4D97-AF65-F5344CB8AC3E}">
        <p14:creationId xmlns:p14="http://schemas.microsoft.com/office/powerpoint/2010/main" val="182119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134" y="423139"/>
            <a:ext cx="11813237" cy="925445"/>
          </a:xfrm>
        </p:spPr>
        <p:txBody>
          <a:bodyPr>
            <a:normAutofit/>
          </a:bodyPr>
          <a:lstStyle/>
          <a:p>
            <a:r>
              <a:rPr lang="fr-FR"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Einstein au Collège de France -avril 1922</a:t>
            </a:r>
            <a:endParaRPr lang="fr-FR" sz="4000" b="1" cap="small" dirty="0"/>
          </a:p>
        </p:txBody>
      </p:sp>
      <p:pic>
        <p:nvPicPr>
          <p:cNvPr id="1027" name="Imag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716" y="1783151"/>
            <a:ext cx="3132048" cy="385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Imag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764" y="1783151"/>
            <a:ext cx="2954432" cy="385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6523" y="5655621"/>
            <a:ext cx="5908864" cy="923330"/>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(à 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Couverture</a:t>
            </a:r>
            <a:r>
              <a:rPr lang="en-US" dirty="0">
                <a:latin typeface="Times New Roman" panose="02020603050405020304" pitchFamily="18" charset="0"/>
                <a:ea typeface="Times New Roman" panose="02020603050405020304" pitchFamily="18" charset="0"/>
              </a:rPr>
              <a:t> de </a:t>
            </a:r>
            <a:r>
              <a:rPr lang="en-US" i="1" dirty="0" err="1">
                <a:latin typeface="Times New Roman" panose="02020603050405020304" pitchFamily="18" charset="0"/>
                <a:ea typeface="Times New Roman" panose="02020603050405020304" pitchFamily="18" charset="0"/>
              </a:rPr>
              <a:t>L’Illustration</a:t>
            </a:r>
            <a:r>
              <a:rPr lang="en-US" dirty="0">
                <a:latin typeface="Times New Roman" panose="02020603050405020304" pitchFamily="18" charset="0"/>
                <a:ea typeface="Times New Roman" panose="02020603050405020304" pitchFamily="18" charset="0"/>
              </a:rPr>
              <a:t> du </a:t>
            </a:r>
            <a:r>
              <a:rPr lang="en-US" dirty="0" err="1">
                <a:latin typeface="Times New Roman" panose="02020603050405020304" pitchFamily="18" charset="0"/>
                <a:ea typeface="Times New Roman" panose="02020603050405020304" pitchFamily="18" charset="0"/>
              </a:rPr>
              <a:t>samedi</a:t>
            </a:r>
            <a:r>
              <a:rPr lang="en-US" dirty="0">
                <a:latin typeface="Times New Roman" panose="02020603050405020304" pitchFamily="18" charset="0"/>
                <a:ea typeface="Times New Roman" panose="02020603050405020304" pitchFamily="18" charset="0"/>
              </a:rPr>
              <a:t> 1</a:t>
            </a:r>
            <a:r>
              <a:rPr lang="en-US" baseline="30000" dirty="0">
                <a:latin typeface="Times New Roman" panose="02020603050405020304" pitchFamily="18" charset="0"/>
                <a:ea typeface="Times New Roman" panose="02020603050405020304" pitchFamily="18" charset="0"/>
              </a:rPr>
              <a:t>er</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avril</a:t>
            </a:r>
            <a:r>
              <a:rPr lang="en-US" dirty="0">
                <a:latin typeface="Times New Roman" panose="02020603050405020304" pitchFamily="18" charset="0"/>
                <a:ea typeface="Times New Roman" panose="02020603050405020304" pitchFamily="18" charset="0"/>
              </a:rPr>
              <a:t> 1922 </a:t>
            </a:r>
            <a:r>
              <a:rPr lang="en-US" dirty="0" err="1">
                <a:latin typeface="Times New Roman" panose="02020603050405020304" pitchFamily="18" charset="0"/>
                <a:ea typeface="Times New Roman" panose="02020603050405020304" pitchFamily="18" charset="0"/>
              </a:rPr>
              <a:t>lors</a:t>
            </a:r>
            <a:r>
              <a:rPr lang="en-US" dirty="0">
                <a:latin typeface="Times New Roman" panose="02020603050405020304" pitchFamily="18" charset="0"/>
                <a:ea typeface="Times New Roman" panose="02020603050405020304" pitchFamily="18" charset="0"/>
              </a:rPr>
              <a:t> de la </a:t>
            </a:r>
            <a:r>
              <a:rPr lang="en-US" dirty="0" err="1">
                <a:latin typeface="Times New Roman" panose="02020603050405020304" pitchFamily="18" charset="0"/>
                <a:ea typeface="Times New Roman" panose="02020603050405020304" pitchFamily="18" charset="0"/>
              </a:rPr>
              <a:t>visite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d’Einstein</a:t>
            </a:r>
            <a:r>
              <a:rPr lang="en-US" dirty="0">
                <a:latin typeface="Times New Roman" panose="02020603050405020304" pitchFamily="18" charset="0"/>
                <a:ea typeface="Times New Roman" panose="02020603050405020304" pitchFamily="18" charset="0"/>
              </a:rPr>
              <a:t> à Paris, </a:t>
            </a:r>
            <a:r>
              <a:rPr lang="en-US" dirty="0" err="1">
                <a:latin typeface="Times New Roman" panose="02020603050405020304" pitchFamily="18" charset="0"/>
                <a:ea typeface="Times New Roman" panose="02020603050405020304" pitchFamily="18" charset="0"/>
              </a:rPr>
              <a:t>avril</a:t>
            </a:r>
            <a:r>
              <a:rPr lang="en-US" dirty="0">
                <a:latin typeface="Times New Roman" panose="02020603050405020304" pitchFamily="18" charset="0"/>
                <a:ea typeface="Times New Roman" panose="02020603050405020304" pitchFamily="18" charset="0"/>
              </a:rPr>
              <a:t> 1922. </a:t>
            </a:r>
          </a:p>
          <a:p>
            <a:r>
              <a:rPr lang="en-US" b="1" dirty="0">
                <a:latin typeface="Times New Roman" panose="02020603050405020304" pitchFamily="18" charset="0"/>
                <a:ea typeface="Times New Roman" panose="02020603050405020304" pitchFamily="18" charset="0"/>
              </a:rPr>
              <a:t>(à dr.)</a:t>
            </a:r>
            <a:r>
              <a:rPr lang="en-US" dirty="0">
                <a:latin typeface="Times New Roman" panose="02020603050405020304" pitchFamily="18" charset="0"/>
                <a:ea typeface="Times New Roman" panose="02020603050405020304" pitchFamily="18" charset="0"/>
              </a:rPr>
              <a:t> Paul </a:t>
            </a:r>
            <a:r>
              <a:rPr lang="en-US" dirty="0" err="1">
                <a:latin typeface="Times New Roman" panose="02020603050405020304" pitchFamily="18" charset="0"/>
                <a:ea typeface="Times New Roman" panose="02020603050405020304" pitchFamily="18" charset="0"/>
              </a:rPr>
              <a:t>Langevin</a:t>
            </a:r>
            <a:r>
              <a:rPr lang="en-US" dirty="0">
                <a:latin typeface="Times New Roman" panose="02020603050405020304" pitchFamily="18" charset="0"/>
                <a:ea typeface="Times New Roman" panose="02020603050405020304" pitchFamily="18" charset="0"/>
              </a:rPr>
              <a:t> et Einstein au </a:t>
            </a:r>
            <a:r>
              <a:rPr lang="en-US" dirty="0" err="1">
                <a:latin typeface="Times New Roman" panose="02020603050405020304" pitchFamily="18" charset="0"/>
                <a:ea typeface="Times New Roman" panose="02020603050405020304" pitchFamily="18" charset="0"/>
              </a:rPr>
              <a:t>cours</a:t>
            </a:r>
            <a:r>
              <a:rPr lang="en-US" dirty="0">
                <a:latin typeface="Times New Roman" panose="02020603050405020304" pitchFamily="18" charset="0"/>
                <a:ea typeface="Times New Roman" panose="02020603050405020304" pitchFamily="18" charset="0"/>
              </a:rPr>
              <a:t> de </a:t>
            </a:r>
            <a:r>
              <a:rPr lang="en-US" dirty="0" err="1">
                <a:latin typeface="Times New Roman" panose="02020603050405020304" pitchFamily="18" charset="0"/>
                <a:ea typeface="Times New Roman" panose="02020603050405020304" pitchFamily="18" charset="0"/>
              </a:rPr>
              <a:t>cette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visite</a:t>
            </a:r>
            <a:endParaRPr lang="fr-FR" dirty="0"/>
          </a:p>
        </p:txBody>
      </p:sp>
      <p:sp>
        <p:nvSpPr>
          <p:cNvPr id="6" name="Rectangle 5"/>
          <p:cNvSpPr/>
          <p:nvPr/>
        </p:nvSpPr>
        <p:spPr>
          <a:xfrm>
            <a:off x="6644196" y="1557050"/>
            <a:ext cx="5126477" cy="4524315"/>
          </a:xfrm>
          <a:prstGeom prst="rect">
            <a:avLst/>
          </a:prstGeom>
        </p:spPr>
        <p:txBody>
          <a:bodyPr wrap="square">
            <a:spAutoFit/>
          </a:bodyPr>
          <a:lstStyle/>
          <a:p>
            <a:pPr indent="342265" algn="just">
              <a:lnSpc>
                <a:spcPct val="150000"/>
              </a:lnSpc>
              <a:spcAft>
                <a:spcPts val="0"/>
              </a:spcAft>
            </a:pPr>
            <a:r>
              <a:rPr lang="fr-FR" sz="2400" dirty="0">
                <a:latin typeface="Calibri" panose="020F0502020204030204" pitchFamily="34" charset="0"/>
                <a:ea typeface="Times New Roman" panose="02020603050405020304" pitchFamily="18" charset="0"/>
                <a:cs typeface="Arial" panose="020B0604020202020204" pitchFamily="34" charset="0"/>
              </a:rPr>
              <a:t>À Paris, Einstein fera l’effort de s’exprimer en français et adoptera une attitude résolument dialectique, argumentera de manière contradictoire avec ses interlocuteurs, les laissera débattre entre eux, sous son arbitrage, dans le souci d’aller au fond des choses et de pas laisser de zone d’ombre. </a:t>
            </a:r>
          </a:p>
        </p:txBody>
      </p:sp>
    </p:spTree>
    <p:extLst>
      <p:ext uri="{BB962C8B-B14F-4D97-AF65-F5344CB8AC3E}">
        <p14:creationId xmlns:p14="http://schemas.microsoft.com/office/powerpoint/2010/main" val="1516721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317" y="280338"/>
            <a:ext cx="12118739" cy="644552"/>
          </a:xfrm>
        </p:spPr>
        <p:txBody>
          <a:bodyPr>
            <a:noAutofit/>
          </a:bodyPr>
          <a:lstStyle/>
          <a:p>
            <a:r>
              <a:rPr lang="fr-FR" sz="44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Calibri" panose="020F0502020204030204" pitchFamily="34" charset="0"/>
              </a:rPr>
              <a:t>Einstein au Collège de France -avril 1922</a:t>
            </a:r>
            <a:endParaRPr lang="fr-FR" sz="4400" b="1" cap="small" dirty="0"/>
          </a:p>
        </p:txBody>
      </p:sp>
      <p:pic>
        <p:nvPicPr>
          <p:cNvPr id="3074" name="Imag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48" y="1487210"/>
            <a:ext cx="5791201" cy="432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6687" y="5916012"/>
            <a:ext cx="6096000" cy="923330"/>
          </a:xfrm>
          <a:prstGeom prst="rect">
            <a:avLst/>
          </a:prstGeom>
        </p:spPr>
        <p:txBody>
          <a:bodyPr>
            <a:spAutoFit/>
          </a:bodyPr>
          <a:lstStyle/>
          <a:p>
            <a:pPr algn="ctr"/>
            <a:r>
              <a:rPr lang="en-US" dirty="0">
                <a:latin typeface="Times New Roman" panose="02020603050405020304" pitchFamily="18" charset="0"/>
                <a:ea typeface="Times New Roman" panose="02020603050405020304" pitchFamily="18" charset="0"/>
              </a:rPr>
              <a:t>La </a:t>
            </a:r>
            <a:r>
              <a:rPr lang="en-US" dirty="0" err="1">
                <a:latin typeface="Times New Roman" panose="02020603050405020304" pitchFamily="18" charset="0"/>
                <a:ea typeface="Times New Roman" panose="02020603050405020304" pitchFamily="18" charset="0"/>
              </a:rPr>
              <a:t>foule</a:t>
            </a:r>
            <a:r>
              <a:rPr lang="en-US" dirty="0">
                <a:latin typeface="Times New Roman" panose="02020603050405020304" pitchFamily="18" charset="0"/>
                <a:ea typeface="Times New Roman" panose="02020603050405020304" pitchFamily="18" charset="0"/>
              </a:rPr>
              <a:t> se </a:t>
            </a:r>
            <a:r>
              <a:rPr lang="en-US" dirty="0" err="1">
                <a:latin typeface="Times New Roman" panose="02020603050405020304" pitchFamily="18" charset="0"/>
                <a:ea typeface="Times New Roman" panose="02020603050405020304" pitchFamily="18" charset="0"/>
              </a:rPr>
              <a:t>pressant</a:t>
            </a:r>
            <a:r>
              <a:rPr lang="en-US" dirty="0">
                <a:latin typeface="Times New Roman" panose="02020603050405020304" pitchFamily="18" charset="0"/>
                <a:ea typeface="Times New Roman" panose="02020603050405020304" pitchFamily="18" charset="0"/>
              </a:rPr>
              <a:t> aux </a:t>
            </a:r>
            <a:r>
              <a:rPr lang="en-US" dirty="0" err="1">
                <a:latin typeface="Times New Roman" panose="02020603050405020304" pitchFamily="18" charset="0"/>
                <a:ea typeface="Times New Roman" panose="02020603050405020304" pitchFamily="18" charset="0"/>
              </a:rPr>
              <a:t>portes</a:t>
            </a:r>
            <a:r>
              <a:rPr lang="en-US" dirty="0">
                <a:latin typeface="Times New Roman" panose="02020603050405020304" pitchFamily="18" charset="0"/>
                <a:ea typeface="Times New Roman" panose="02020603050405020304" pitchFamily="18" charset="0"/>
              </a:rPr>
              <a:t> du </a:t>
            </a:r>
            <a:r>
              <a:rPr lang="en-US" dirty="0" err="1">
                <a:latin typeface="Times New Roman" panose="02020603050405020304" pitchFamily="18" charset="0"/>
                <a:ea typeface="Times New Roman" panose="02020603050405020304" pitchFamily="18" charset="0"/>
              </a:rPr>
              <a:t>Collège</a:t>
            </a:r>
            <a:r>
              <a:rPr lang="en-US" dirty="0">
                <a:latin typeface="Times New Roman" panose="02020603050405020304" pitchFamily="18" charset="0"/>
                <a:ea typeface="Times New Roman" panose="02020603050405020304" pitchFamily="18" charset="0"/>
              </a:rPr>
              <a:t> de France pour assister à </a:t>
            </a:r>
            <a:r>
              <a:rPr lang="en-US" dirty="0" err="1">
                <a:latin typeface="Times New Roman" panose="02020603050405020304" pitchFamily="18" charset="0"/>
                <a:ea typeface="Times New Roman" panose="02020603050405020304" pitchFamily="18" charset="0"/>
              </a:rPr>
              <a:t>une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conférence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d’Einstein</a:t>
            </a:r>
            <a:r>
              <a:rPr lang="en-US" dirty="0">
                <a:latin typeface="Times New Roman" panose="02020603050405020304" pitchFamily="18" charset="0"/>
                <a:ea typeface="Times New Roman" panose="02020603050405020304" pitchFamily="18" charset="0"/>
              </a:rPr>
              <a:t>. À </a:t>
            </a:r>
            <a:r>
              <a:rPr lang="en-US" dirty="0" err="1">
                <a:latin typeface="Times New Roman" panose="02020603050405020304" pitchFamily="18" charset="0"/>
                <a:ea typeface="Times New Roman" panose="02020603050405020304" pitchFamily="18" charset="0"/>
              </a:rPr>
              <a:t>droite</a:t>
            </a:r>
            <a:r>
              <a:rPr lang="en-US" dirty="0">
                <a:latin typeface="Times New Roman" panose="02020603050405020304" pitchFamily="18" charset="0"/>
                <a:ea typeface="Times New Roman" panose="02020603050405020304" pitchFamily="18" charset="0"/>
              </a:rPr>
              <a:t> de la grille, on </a:t>
            </a:r>
            <a:r>
              <a:rPr lang="en-US" dirty="0" err="1">
                <a:latin typeface="Times New Roman" panose="02020603050405020304" pitchFamily="18" charset="0"/>
                <a:ea typeface="Times New Roman" panose="02020603050405020304" pitchFamily="18" charset="0"/>
              </a:rPr>
              <a:t>devine</a:t>
            </a:r>
            <a:r>
              <a:rPr lang="en-US" dirty="0">
                <a:latin typeface="Times New Roman" panose="02020603050405020304" pitchFamily="18" charset="0"/>
                <a:ea typeface="Times New Roman" panose="02020603050405020304" pitchFamily="18" charset="0"/>
              </a:rPr>
              <a:t> Painlevé </a:t>
            </a:r>
            <a:r>
              <a:rPr lang="en-US" dirty="0" err="1">
                <a:latin typeface="Times New Roman" panose="02020603050405020304" pitchFamily="18" charset="0"/>
                <a:ea typeface="Times New Roman" panose="02020603050405020304" pitchFamily="18" charset="0"/>
              </a:rPr>
              <a:t>filtrant</a:t>
            </a:r>
            <a:r>
              <a:rPr lang="en-US" dirty="0">
                <a:latin typeface="Times New Roman" panose="02020603050405020304" pitchFamily="18" charset="0"/>
                <a:ea typeface="Times New Roman" panose="02020603050405020304" pitchFamily="18" charset="0"/>
              </a:rPr>
              <a:t> les entrées (image </a:t>
            </a:r>
            <a:r>
              <a:rPr lang="en-US" dirty="0" err="1">
                <a:latin typeface="Times New Roman" panose="02020603050405020304" pitchFamily="18" charset="0"/>
                <a:ea typeface="Times New Roman" panose="02020603050405020304" pitchFamily="18" charset="0"/>
              </a:rPr>
              <a:t>Gallica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BnF</a:t>
            </a:r>
            <a:r>
              <a:rPr lang="en-US" dirty="0">
                <a:latin typeface="Times New Roman" panose="02020603050405020304" pitchFamily="18" charset="0"/>
                <a:ea typeface="Times New Roman" panose="02020603050405020304" pitchFamily="18" charset="0"/>
              </a:rPr>
              <a:t>)</a:t>
            </a:r>
            <a:endParaRPr lang="fr-FR" dirty="0"/>
          </a:p>
        </p:txBody>
      </p:sp>
      <p:sp>
        <p:nvSpPr>
          <p:cNvPr id="4" name="Rectangle 3"/>
          <p:cNvSpPr/>
          <p:nvPr/>
        </p:nvSpPr>
        <p:spPr>
          <a:xfrm>
            <a:off x="6527260" y="1298242"/>
            <a:ext cx="5184842" cy="5078313"/>
          </a:xfrm>
          <a:prstGeom prst="rect">
            <a:avLst/>
          </a:prstGeom>
        </p:spPr>
        <p:txBody>
          <a:bodyPr wrap="square">
            <a:spAutoFit/>
          </a:bodyPr>
          <a:lstStyle/>
          <a:p>
            <a:pPr indent="342265" algn="just">
              <a:lnSpc>
                <a:spcPct val="150000"/>
              </a:lnSpc>
              <a:spcAft>
                <a:spcPts val="0"/>
              </a:spcAft>
            </a:pPr>
            <a:r>
              <a:rPr lang="fr-FR" sz="2400" dirty="0">
                <a:latin typeface="Times New Roman" panose="02020603050405020304" pitchFamily="18" charset="0"/>
                <a:ea typeface="Times New Roman" panose="02020603050405020304" pitchFamily="18" charset="0"/>
                <a:cs typeface="Times New Roman" panose="02020603050405020304" pitchFamily="18" charset="0"/>
              </a:rPr>
              <a:t>Les séances les plus techniques se dérouleront devant un public restreint mais très spécialisé dans le domaine et s’apparenteront plutôt à des groupes de travail. C’est ainsi qu’il faut considérer le débat avec Painlevé, en présence notamment de H. Becquerel, M. Brillouin, E. Cartan, T. De </a:t>
            </a:r>
            <a:r>
              <a:rPr lang="fr-FR" sz="2400" dirty="0" err="1">
                <a:latin typeface="Times New Roman" panose="02020603050405020304" pitchFamily="18" charset="0"/>
                <a:ea typeface="Times New Roman" panose="02020603050405020304" pitchFamily="18" charset="0"/>
                <a:cs typeface="Times New Roman" panose="02020603050405020304" pitchFamily="18" charset="0"/>
              </a:rPr>
              <a:t>Donder</a:t>
            </a:r>
            <a:r>
              <a:rPr lang="fr-FR" sz="2400" dirty="0">
                <a:latin typeface="Times New Roman" panose="02020603050405020304" pitchFamily="18" charset="0"/>
                <a:ea typeface="Times New Roman" panose="02020603050405020304" pitchFamily="18" charset="0"/>
                <a:cs typeface="Times New Roman" panose="02020603050405020304" pitchFamily="18" charset="0"/>
              </a:rPr>
              <a:t>, J. Hadamard, P. Langevin et C. </a:t>
            </a:r>
            <a:r>
              <a:rPr lang="fr-FR" sz="2400" dirty="0" err="1">
                <a:latin typeface="Times New Roman" panose="02020603050405020304" pitchFamily="18" charset="0"/>
                <a:ea typeface="Times New Roman" panose="02020603050405020304" pitchFamily="18" charset="0"/>
                <a:cs typeface="Times New Roman" panose="02020603050405020304" pitchFamily="18" charset="0"/>
              </a:rPr>
              <a:t>Nordmann</a:t>
            </a:r>
            <a:r>
              <a:rPr lang="fr-FR"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fr-FR"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0055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8737" y="238666"/>
            <a:ext cx="11813016" cy="695189"/>
          </a:xfrm>
        </p:spPr>
        <p:txBody>
          <a:bodyPr>
            <a:noAutofit/>
          </a:bodyPr>
          <a:lstStyle/>
          <a:p>
            <a:r>
              <a:rPr lang="fr-FR" sz="44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Calibri" panose="020F0502020204030204" pitchFamily="34" charset="0"/>
              </a:rPr>
              <a:t>Einstein au Collège de France -avril 1922</a:t>
            </a:r>
            <a:endParaRPr lang="fr-FR" sz="4400" b="1" cap="small" dirty="0"/>
          </a:p>
        </p:txBody>
      </p:sp>
      <p:pic>
        <p:nvPicPr>
          <p:cNvPr id="4098" name="Imag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37" y="1498060"/>
            <a:ext cx="6281884" cy="457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Imag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931" y="1498060"/>
            <a:ext cx="5175770" cy="457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8737" y="6075710"/>
            <a:ext cx="11716964" cy="461665"/>
          </a:xfrm>
          <a:prstGeom prst="rect">
            <a:avLst/>
          </a:prstGeom>
        </p:spPr>
        <p:txBody>
          <a:bodyPr wrap="square">
            <a:spAutoFit/>
          </a:bodyPr>
          <a:lstStyle/>
          <a:p>
            <a:pPr algn="ctr">
              <a:spcAft>
                <a:spcPts val="600"/>
              </a:spcAft>
            </a:pPr>
            <a:r>
              <a:rPr lang="fr-FR" sz="2400" b="1" i="1" dirty="0">
                <a:latin typeface="Calibri" panose="020F0502020204030204" pitchFamily="34" charset="0"/>
                <a:ea typeface="Times New Roman" panose="02020603050405020304" pitchFamily="18" charset="0"/>
                <a:cs typeface="Times New Roman" panose="02020603050405020304" pitchFamily="18" charset="0"/>
              </a:rPr>
              <a:t>Einstein et Painlevé </a:t>
            </a:r>
            <a:r>
              <a:rPr lang="fr-FR" sz="2400" i="1" dirty="0">
                <a:latin typeface="Calibri" panose="020F0502020204030204" pitchFamily="34" charset="0"/>
                <a:ea typeface="Times New Roman" panose="02020603050405020304" pitchFamily="18" charset="0"/>
                <a:cs typeface="Times New Roman" panose="02020603050405020304" pitchFamily="18" charset="0"/>
              </a:rPr>
              <a:t>(dessin de </a:t>
            </a:r>
            <a:r>
              <a:rPr lang="fr-FR" sz="2400" dirty="0">
                <a:latin typeface="Calibri" panose="020F0502020204030204" pitchFamily="34" charset="0"/>
                <a:ea typeface="Times New Roman" panose="02020603050405020304" pitchFamily="18" charset="0"/>
                <a:cs typeface="Times New Roman" panose="02020603050405020304" pitchFamily="18" charset="0"/>
              </a:rPr>
              <a:t>L’Illustration</a:t>
            </a:r>
            <a:r>
              <a:rPr lang="fr-FR" sz="2400" i="1" dirty="0">
                <a:latin typeface="Calibri" panose="020F0502020204030204" pitchFamily="34" charset="0"/>
                <a:ea typeface="Times New Roman" panose="02020603050405020304" pitchFamily="18" charset="0"/>
                <a:cs typeface="Times New Roman" panose="02020603050405020304" pitchFamily="18" charset="0"/>
              </a:rPr>
              <a:t> à gauche, dessin de Lucien Jonas à droite).</a:t>
            </a:r>
            <a:endParaRPr lang="fr-FR" sz="2400" b="1"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8097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0736" y="564407"/>
            <a:ext cx="10515600" cy="1325563"/>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Travail et Doctorat</a:t>
            </a:r>
          </a:p>
        </p:txBody>
      </p:sp>
      <p:sp>
        <p:nvSpPr>
          <p:cNvPr id="3" name="Espace réservé du contenu 2"/>
          <p:cNvSpPr>
            <a:spLocks noGrp="1"/>
          </p:cNvSpPr>
          <p:nvPr>
            <p:ph idx="1"/>
          </p:nvPr>
        </p:nvSpPr>
        <p:spPr>
          <a:xfrm>
            <a:off x="304800" y="3618271"/>
            <a:ext cx="11484077" cy="3018504"/>
          </a:xfrm>
        </p:spPr>
        <p:txBody>
          <a:bodyPr>
            <a:noAutofit/>
          </a:bodyPr>
          <a:lstStyle/>
          <a:p>
            <a:pPr algn="just"/>
            <a:r>
              <a:rPr lang="fr-FR" sz="2400" dirty="0">
                <a:latin typeface="Calibri" panose="020F0502020204030204" pitchFamily="34" charset="0"/>
              </a:rPr>
              <a:t>Bien qu’ayant le diplôme requis , Einstein ne trouve pas de poste d'enseignant, et c’est grâce au père d'un camarade de classe qu’il obtient un emploi subalterne à l'Office des brevets suisses en 1902. </a:t>
            </a:r>
          </a:p>
          <a:p>
            <a:pPr algn="just"/>
            <a:r>
              <a:rPr lang="fr-FR" sz="2400" dirty="0">
                <a:latin typeface="Calibri" panose="020F0502020204030204" pitchFamily="34" charset="0"/>
              </a:rPr>
              <a:t>En 1903, Il régularise sa situation familiale en épousant </a:t>
            </a:r>
            <a:r>
              <a:rPr lang="fr-FR" sz="2400" dirty="0" err="1">
                <a:latin typeface="Calibri" panose="020F0502020204030204" pitchFamily="34" charset="0"/>
              </a:rPr>
              <a:t>Milova</a:t>
            </a:r>
            <a:r>
              <a:rPr lang="fr-FR" sz="2400" dirty="0">
                <a:latin typeface="Calibri" panose="020F0502020204030204" pitchFamily="34" charset="0"/>
              </a:rPr>
              <a:t>, excellente mathématicienne. </a:t>
            </a:r>
          </a:p>
          <a:p>
            <a:pPr algn="just"/>
            <a:r>
              <a:rPr lang="fr-FR" sz="2400" dirty="0">
                <a:latin typeface="Calibri" panose="020F0502020204030204" pitchFamily="34" charset="0"/>
              </a:rPr>
              <a:t>En 1904, il est titularisé à l'Office des brevets suisse. En 1905, Il obtient son doctorat, sa thèse portant  " Sur une nouvelle détermination des dimensions moléculaires".</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536" y="0"/>
            <a:ext cx="4224962" cy="3379969"/>
          </a:xfrm>
          <a:prstGeom prst="rect">
            <a:avLst/>
          </a:prstGeom>
        </p:spPr>
      </p:pic>
    </p:spTree>
    <p:extLst>
      <p:ext uri="{BB962C8B-B14F-4D97-AF65-F5344CB8AC3E}">
        <p14:creationId xmlns:p14="http://schemas.microsoft.com/office/powerpoint/2010/main" val="408354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819" y="157584"/>
            <a:ext cx="12042843" cy="1325563"/>
          </a:xfrm>
        </p:spPr>
        <p:txBody>
          <a:bodyPr>
            <a:normAutofit fontScale="90000"/>
          </a:bodyPr>
          <a:lstStyle/>
          <a:p>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Einstein au Collège de France -avril 1922</a:t>
            </a:r>
            <a:br>
              <a:rPr lang="fr-FR" b="1" dirty="0"/>
            </a:br>
            <a:r>
              <a:rPr lang="fr-FR" sz="2700" cap="small" dirty="0">
                <a:latin typeface="Calibri" panose="020F0502020204030204" pitchFamily="34" charset="0"/>
              </a:rPr>
              <a:t>Le problème de l’horizon dans la solution du corps unique à symétrie sphérique</a:t>
            </a:r>
            <a:br>
              <a:rPr lang="fr-FR" sz="2700" cap="small" dirty="0"/>
            </a:br>
            <a:endParaRPr lang="fr-FR" sz="2700" cap="small" dirty="0"/>
          </a:p>
        </p:txBody>
      </p:sp>
      <p:pic>
        <p:nvPicPr>
          <p:cNvPr id="5122" name="Imag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740" y="1759706"/>
            <a:ext cx="6352162" cy="414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15964" y="5909360"/>
            <a:ext cx="10166555" cy="830997"/>
          </a:xfrm>
          <a:prstGeom prst="rect">
            <a:avLst/>
          </a:prstGeom>
        </p:spPr>
        <p:txBody>
          <a:bodyPr wrap="square">
            <a:spAutoFit/>
          </a:bodyPr>
          <a:lstStyle/>
          <a:p>
            <a:pPr algn="just">
              <a:spcAft>
                <a:spcPts val="600"/>
              </a:spcAft>
            </a:pPr>
            <a:r>
              <a:rPr lang="fr-FR" i="1" dirty="0">
                <a:solidFill>
                  <a:srgbClr val="AF1900"/>
                </a:solidFill>
                <a:latin typeface="Verdana" panose="020B0604030504040204" pitchFamily="34" charset="0"/>
                <a:ea typeface="Times New Roman" panose="02020603050405020304" pitchFamily="18" charset="0"/>
                <a:cs typeface="Times New Roman" panose="02020603050405020304" pitchFamily="18" charset="0"/>
              </a:rPr>
              <a:t> </a:t>
            </a:r>
            <a:r>
              <a:rPr lang="fr-FR" sz="2400" i="1" dirty="0">
                <a:latin typeface="Calibri" panose="020F0502020204030204" pitchFamily="34" charset="0"/>
                <a:ea typeface="Times New Roman" panose="02020603050405020304" pitchFamily="18" charset="0"/>
                <a:cs typeface="Times New Roman" panose="02020603050405020304" pitchFamily="18" charset="0"/>
              </a:rPr>
              <a:t>Einstein exposant le problème de l’horizon devant une audience restreinte attentive. Painlevé est assis à côté de l’extrémité gauche du tableau.</a:t>
            </a:r>
            <a:endParaRPr lang="fr-FR" sz="24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255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645" y="292459"/>
            <a:ext cx="10883421" cy="1371599"/>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Narration de Charles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Nordmann</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(extraits) </a:t>
            </a:r>
          </a:p>
        </p:txBody>
      </p:sp>
      <p:sp>
        <p:nvSpPr>
          <p:cNvPr id="3" name="Espace réservé du contenu 2"/>
          <p:cNvSpPr>
            <a:spLocks noGrp="1"/>
          </p:cNvSpPr>
          <p:nvPr>
            <p:ph idx="1"/>
          </p:nvPr>
        </p:nvSpPr>
        <p:spPr>
          <a:xfrm>
            <a:off x="564466" y="1664058"/>
            <a:ext cx="10515600" cy="4815191"/>
          </a:xfrm>
        </p:spPr>
        <p:txBody>
          <a:bodyPr>
            <a:noAutofit/>
          </a:bodyPr>
          <a:lstStyle/>
          <a:p>
            <a:pPr algn="just"/>
            <a:r>
              <a:rPr lang="fr-FR" sz="2400" i="1" dirty="0">
                <a:latin typeface="Calibri" panose="020F0502020204030204" pitchFamily="34" charset="0"/>
              </a:rPr>
              <a:t>C’est Monsieur Hadamard qui est professeur de mécanique céleste au Collège de France qui ouvre le débat avec une question relative à la formule avec laquelle Einstein exprime la nouvelle loi de la gravitation universelle. </a:t>
            </a:r>
          </a:p>
          <a:p>
            <a:pPr algn="just"/>
            <a:r>
              <a:rPr lang="fr-FR" sz="2400" i="1" dirty="0">
                <a:latin typeface="Calibri" panose="020F0502020204030204" pitchFamily="34" charset="0"/>
              </a:rPr>
              <a:t>Dans cette formule, en utilisant la forme simple que </a:t>
            </a:r>
            <a:r>
              <a:rPr lang="fr-FR" sz="2400" i="1" dirty="0" err="1">
                <a:latin typeface="Calibri" panose="020F0502020204030204" pitchFamily="34" charset="0"/>
              </a:rPr>
              <a:t>Schwarzschild</a:t>
            </a:r>
            <a:r>
              <a:rPr lang="fr-FR" sz="2400" i="1" dirty="0">
                <a:latin typeface="Calibri" panose="020F0502020204030204" pitchFamily="34" charset="0"/>
              </a:rPr>
              <a:t> lui a donnée et qui répond aux besoins pratiques de l’astronomie, il existe un certain terme qui intrigue Monsieur Hadamard, du fait que le dénominateur de ce terme peut devenir nul, ceci signifiant que ce terme devient infini et que cette formule devient singulière et, du moins, on peut se demander quel peut bien être cette signification physique et comment cela pourrait-il se produire dans la nature. Ce n’est pas le cas du Soleil mais ce serait peut-être le cas d’une étoile qui pourrait être beaucoup plus massive que lui.</a:t>
            </a:r>
          </a:p>
        </p:txBody>
      </p:sp>
    </p:spTree>
    <p:extLst>
      <p:ext uri="{BB962C8B-B14F-4D97-AF65-F5344CB8AC3E}">
        <p14:creationId xmlns:p14="http://schemas.microsoft.com/office/powerpoint/2010/main" val="99529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172" y="273004"/>
            <a:ext cx="10515600" cy="71984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Narration de Charles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Nordmann</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(extraits) </a:t>
            </a:r>
            <a:endParaRPr lang="fr-FR" sz="4400" dirty="0">
              <a:latin typeface="Calibri" panose="020F0502020204030204" pitchFamily="34" charset="0"/>
            </a:endParaRPr>
          </a:p>
        </p:txBody>
      </p:sp>
      <p:sp>
        <p:nvSpPr>
          <p:cNvPr id="3" name="Espace réservé du contenu 2"/>
          <p:cNvSpPr>
            <a:spLocks noGrp="1"/>
          </p:cNvSpPr>
          <p:nvPr>
            <p:ph idx="1"/>
          </p:nvPr>
        </p:nvSpPr>
        <p:spPr>
          <a:xfrm>
            <a:off x="291830" y="1449421"/>
            <a:ext cx="11478638" cy="5126476"/>
          </a:xfrm>
        </p:spPr>
        <p:txBody>
          <a:bodyPr>
            <a:normAutofit/>
          </a:bodyPr>
          <a:lstStyle/>
          <a:p>
            <a:pPr algn="just"/>
            <a:r>
              <a:rPr lang="fr-FR" sz="2400" i="1" dirty="0">
                <a:latin typeface="Calibri" panose="020F0502020204030204" pitchFamily="34" charset="0"/>
              </a:rPr>
              <a:t>Einstein ne cache pas le fait que cette question profonde est quelque chose qu’il trouve très embarrassant et il confirme que, si ce terme peut effectivement devenir nul quelque part dans l’univers, ce serait un désastre inimaginable pour la théorie et qu’il serait difficile de dire a priori ce qui pourrait advenir du point de vue physique car cette formule cesserait d’être valable. </a:t>
            </a:r>
          </a:p>
          <a:p>
            <a:pPr algn="just"/>
            <a:r>
              <a:rPr lang="fr-FR" sz="2400" i="1" dirty="0">
                <a:latin typeface="Calibri" panose="020F0502020204030204" pitchFamily="34" charset="0"/>
              </a:rPr>
              <a:t>Ce serait une catastrophe qu’Einstein, en plaisantant, appelle la « catastrophe d’Hadamard » et dans ce cas on se demande quels pourraient bien en être les effets physiques.</a:t>
            </a:r>
          </a:p>
          <a:p>
            <a:pPr algn="just"/>
            <a:r>
              <a:rPr lang="fr-FR" sz="2400" i="1" dirty="0">
                <a:latin typeface="Calibri" panose="020F0502020204030204" pitchFamily="34" charset="0"/>
              </a:rPr>
              <a:t>Un débat animé s’engage et Einstein, qui écoutait silencieusement, indifférent au tumulte, demanda poliment la parole. </a:t>
            </a:r>
          </a:p>
          <a:p>
            <a:pPr algn="just"/>
            <a:r>
              <a:rPr lang="fr-FR" sz="2400" i="1" dirty="0">
                <a:latin typeface="Calibri" panose="020F0502020204030204" pitchFamily="34" charset="0"/>
              </a:rPr>
              <a:t>Ceci détendit l’atmosphère, et le silence revenu,  il ne lui fallut que quelques minutes, pour convaincre les intervenants et réduire les principales objections... </a:t>
            </a:r>
          </a:p>
          <a:p>
            <a:endParaRPr lang="fr-FR" sz="2400" i="1" dirty="0">
              <a:latin typeface="Calibri" panose="020F0502020204030204" pitchFamily="34" charset="0"/>
            </a:endParaRPr>
          </a:p>
          <a:p>
            <a:endParaRPr lang="fr-FR" dirty="0"/>
          </a:p>
        </p:txBody>
      </p:sp>
    </p:spTree>
    <p:extLst>
      <p:ext uri="{BB962C8B-B14F-4D97-AF65-F5344CB8AC3E}">
        <p14:creationId xmlns:p14="http://schemas.microsoft.com/office/powerpoint/2010/main" val="58783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4554" y="199105"/>
            <a:ext cx="11731557" cy="1325563"/>
          </a:xfrm>
        </p:spPr>
        <p:txBody>
          <a:bodyPr>
            <a:normAutofit fontScale="90000"/>
          </a:bodyPr>
          <a:lstStyle/>
          <a:p>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Einstein au Collège de France -avril 1922  </a:t>
            </a:r>
            <a:br>
              <a:rPr lang="fr-FR" sz="3100" b="1" cap="small" dirty="0">
                <a:latin typeface="Calibri" panose="020F0502020204030204" pitchFamily="34" charset="0"/>
              </a:rPr>
            </a:br>
            <a:r>
              <a:rPr lang="fr-FR" sz="3100" cap="small" dirty="0">
                <a:latin typeface="Calibri" panose="020F0502020204030204" pitchFamily="34" charset="0"/>
              </a:rPr>
              <a:t>Tradition française oblige, le débat se termine par un banquet!</a:t>
            </a:r>
            <a:br>
              <a:rPr lang="fr-FR" sz="3100" cap="small" dirty="0">
                <a:latin typeface="Calibri" panose="020F0502020204030204" pitchFamily="34" charset="0"/>
              </a:rPr>
            </a:br>
            <a:endParaRPr lang="fr-FR" sz="3100" cap="small" dirty="0">
              <a:latin typeface="Calibri" panose="020F0502020204030204" pitchFamily="34" charset="0"/>
            </a:endParaRPr>
          </a:p>
        </p:txBody>
      </p:sp>
      <p:pic>
        <p:nvPicPr>
          <p:cNvPr id="7170" name="Image 1" descr="C:\Users\jacques\Thèse\séminaires_p7\P1020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54" y="2115666"/>
            <a:ext cx="57721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966704" y="1839300"/>
            <a:ext cx="6096000" cy="4093428"/>
          </a:xfrm>
          <a:prstGeom prst="rect">
            <a:avLst/>
          </a:prstGeom>
        </p:spPr>
        <p:txBody>
          <a:bodyPr>
            <a:spAutoFit/>
          </a:bodyPr>
          <a:lstStyle/>
          <a:p>
            <a:pPr algn="just">
              <a:spcAft>
                <a:spcPts val="0"/>
              </a:spcAft>
            </a:pPr>
            <a:r>
              <a:rPr lang="fr-FR" sz="2000" dirty="0">
                <a:latin typeface="Calibri" panose="020F0502020204030204" pitchFamily="34" charset="0"/>
                <a:ea typeface="Times New Roman" panose="02020603050405020304" pitchFamily="18" charset="0"/>
                <a:cs typeface="Times New Roman" panose="02020603050405020304" pitchFamily="18" charset="0"/>
              </a:rPr>
              <a:t>Cette photo a fait l’objet d’une « Énigme polytechnicienne » proposée par Pierre </a:t>
            </a:r>
            <a:r>
              <a:rPr lang="fr-FR" sz="2000" dirty="0" err="1">
                <a:latin typeface="Calibri" panose="020F0502020204030204" pitchFamily="34" charset="0"/>
                <a:ea typeface="Times New Roman" panose="02020603050405020304" pitchFamily="18" charset="0"/>
                <a:cs typeface="Times New Roman" panose="02020603050405020304" pitchFamily="18" charset="0"/>
              </a:rPr>
              <a:t>Boulesteix</a:t>
            </a:r>
            <a:r>
              <a:rPr lang="fr-FR" sz="2000" dirty="0">
                <a:latin typeface="Calibri" panose="020F0502020204030204" pitchFamily="34" charset="0"/>
                <a:ea typeface="Times New Roman" panose="02020603050405020304" pitchFamily="18" charset="0"/>
                <a:cs typeface="Times New Roman" panose="02020603050405020304" pitchFamily="18" charset="0"/>
              </a:rPr>
              <a:t> (qu’il en soit ici remercié) dans </a:t>
            </a:r>
            <a:r>
              <a:rPr lang="fr-FR" sz="2000" i="1" dirty="0">
                <a:latin typeface="Calibri" panose="020F0502020204030204" pitchFamily="34" charset="0"/>
                <a:ea typeface="Times New Roman" panose="02020603050405020304" pitchFamily="18" charset="0"/>
                <a:cs typeface="Times New Roman" panose="02020603050405020304" pitchFamily="18" charset="0"/>
              </a:rPr>
              <a:t>La Jaune et la Rouge</a:t>
            </a:r>
            <a:r>
              <a:rPr lang="fr-FR" sz="2000" dirty="0">
                <a:latin typeface="Calibri" panose="020F0502020204030204" pitchFamily="34" charset="0"/>
                <a:ea typeface="Times New Roman" panose="02020603050405020304" pitchFamily="18" charset="0"/>
                <a:cs typeface="Times New Roman" panose="02020603050405020304" pitchFamily="18" charset="0"/>
              </a:rPr>
              <a:t>, n° 631 (2008), où il faisait deviner les autres convives. À la droite de Langevin, Charles Fabry (1867-1945), Charles-Édouard Guillaume (1861-1938 prix Nobel de physique 1920), puis deux personnes non identifiées puis Paul Appell (1855-1930). À la gauche d’Einstein, Louis Lapicque (1866-1952), Marie Curie, une personne non identifiée, Émile Picard (1856-1941). En bas à gauche de la photo, sous un fort éclairage, Émile Borel (1871-1956, gendre d’Appell), et Jean Becquerel (1878-1953, fils d’Henri Becquerel).</a:t>
            </a:r>
            <a:endParaRPr lang="fr-FR"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0" y="5679809"/>
            <a:ext cx="5825416" cy="923330"/>
          </a:xfrm>
          <a:prstGeom prst="rect">
            <a:avLst/>
          </a:prstGeom>
        </p:spPr>
        <p:txBody>
          <a:bodyPr wrap="square">
            <a:spAutoFit/>
          </a:bodyPr>
          <a:lstStyle/>
          <a:p>
            <a:pPr algn="ctr">
              <a:spcAft>
                <a:spcPts val="600"/>
              </a:spcAft>
            </a:pPr>
            <a:r>
              <a:rPr lang="fr-FR" i="1" dirty="0">
                <a:latin typeface="Calibri" panose="020F0502020204030204" pitchFamily="34" charset="0"/>
                <a:ea typeface="Times New Roman" panose="02020603050405020304" pitchFamily="18" charset="0"/>
                <a:cs typeface="Times New Roman" panose="02020603050405020304" pitchFamily="18" charset="0"/>
              </a:rPr>
              <a:t>Banquet à la maison des polytechniciens en l’honneur d’Einstein, lors de sa visite d’avril 1922. (photo droits réservés ESPCI).</a:t>
            </a:r>
          </a:p>
        </p:txBody>
      </p:sp>
    </p:spTree>
    <p:extLst>
      <p:ext uri="{BB962C8B-B14F-4D97-AF65-F5344CB8AC3E}">
        <p14:creationId xmlns:p14="http://schemas.microsoft.com/office/powerpoint/2010/main" val="3962944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1276" y="175099"/>
            <a:ext cx="10753353" cy="797668"/>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solution de Painlevé ignorée</a:t>
            </a:r>
          </a:p>
        </p:txBody>
      </p:sp>
      <p:sp>
        <p:nvSpPr>
          <p:cNvPr id="3" name="Espace réservé du contenu 2"/>
          <p:cNvSpPr>
            <a:spLocks noGrp="1"/>
          </p:cNvSpPr>
          <p:nvPr>
            <p:ph idx="1"/>
          </p:nvPr>
        </p:nvSpPr>
        <p:spPr>
          <a:xfrm>
            <a:off x="68094" y="1274323"/>
            <a:ext cx="12033115" cy="5515583"/>
          </a:xfrm>
        </p:spPr>
        <p:txBody>
          <a:bodyPr>
            <a:normAutofit/>
          </a:bodyPr>
          <a:lstStyle/>
          <a:p>
            <a:pPr algn="just"/>
            <a:r>
              <a:rPr lang="fr-FR" sz="2400" dirty="0">
                <a:latin typeface="Calibri" panose="020F0502020204030204" pitchFamily="34" charset="0"/>
              </a:rPr>
              <a:t>On voit que l’enthousiasme des participants a généré une certaine confusion dans ces débats, et que les problèmes sur l’horizon, que la forme de Painlevé permettait de supprimer, n’ont pas été traités en profondeur, mais éludés au motif que la formation d’un horizon n’était pas possible physiquement. </a:t>
            </a:r>
          </a:p>
          <a:p>
            <a:pPr algn="just"/>
            <a:r>
              <a:rPr lang="fr-FR" sz="2400" dirty="0">
                <a:latin typeface="Calibri" panose="020F0502020204030204" pitchFamily="34" charset="0"/>
              </a:rPr>
              <a:t>Cette forme, dont le terme non quadratique implique une orientation de l’espace-temps, nécessaire dans ce type de coordonnées, pour être non singulière sur l’horizon puisque celui-ci se comporte comme une membrane unidirectionnelle (peut être franchi dans le sens entrant mais pas sortant), n’a pas été comprise à l’époque. </a:t>
            </a:r>
          </a:p>
          <a:p>
            <a:pPr algn="just"/>
            <a:r>
              <a:rPr lang="fr-FR" sz="2400" dirty="0">
                <a:latin typeface="Calibri" panose="020F0502020204030204" pitchFamily="34" charset="0"/>
              </a:rPr>
              <a:t>Elle offre pourtant une description naturelle de la solution du champ du corps unique à symétrie sphérique, et en révèle les symétries profondes et certains attributs qu’elle partage avec la mécanique newtonienne sans s’y confondre pour autant. À ce titre, la forme de Painlevé peut être considérée comme une passerelle entre la mécanique classique et la relativité générale. Cette opportunité a été manquée et la forme géniale de Painlevé sera mise aux oubliettes de l’histoire pour 80 ans environ. </a:t>
            </a:r>
          </a:p>
          <a:p>
            <a:endParaRPr lang="fr-FR" sz="2400" dirty="0"/>
          </a:p>
        </p:txBody>
      </p:sp>
    </p:spTree>
    <p:extLst>
      <p:ext uri="{BB962C8B-B14F-4D97-AF65-F5344CB8AC3E}">
        <p14:creationId xmlns:p14="http://schemas.microsoft.com/office/powerpoint/2010/main" val="15459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937" y="138086"/>
            <a:ext cx="9404723" cy="1130276"/>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Problématique de la connaissance </a:t>
            </a:r>
          </a:p>
        </p:txBody>
      </p:sp>
      <p:sp>
        <p:nvSpPr>
          <p:cNvPr id="3" name="Espace réservé du contenu 2"/>
          <p:cNvSpPr>
            <a:spLocks noGrp="1"/>
          </p:cNvSpPr>
          <p:nvPr>
            <p:ph idx="1"/>
          </p:nvPr>
        </p:nvSpPr>
        <p:spPr>
          <a:xfrm>
            <a:off x="136187" y="1268362"/>
            <a:ext cx="11673192" cy="5151894"/>
          </a:xfrm>
        </p:spPr>
        <p:txBody>
          <a:bodyPr>
            <a:noAutofit/>
          </a:bodyPr>
          <a:lstStyle/>
          <a:p>
            <a:pPr algn="just"/>
            <a:r>
              <a:rPr lang="fr-FR" sz="2400" dirty="0">
                <a:latin typeface="Calibri" panose="020F0502020204030204" pitchFamily="34" charset="0"/>
              </a:rPr>
              <a:t>Painlevé n’était pas convaincu par l’approche d’Einstein. Pourtant, il a fait voler en éclats certaines barrières qui emprisonnaient les arguments des relativistes. En mathématicien avisé, s’il était loin d’avoir tout compris en relativité, il en avait assimilé le formalisme. </a:t>
            </a:r>
          </a:p>
          <a:p>
            <a:pPr algn="just"/>
            <a:r>
              <a:rPr lang="fr-FR" sz="2400" dirty="0">
                <a:latin typeface="Calibri" panose="020F0502020204030204" pitchFamily="34" charset="0"/>
              </a:rPr>
              <a:t>Ce détachement vis-à-vis de la théorie, lui a permis d’aborder plus facilement que les relativistes le problème et de proposer, sans forcément en comprendre toute la portée, des solutions que les relativistes s’interdisaient au motif de contraintes mal maitrisées qu’ils s’imposaient. Les contributions brillantes de ses collègues de l’Académie des Sciences s’inscrivent sans doute dans ce même contexte.</a:t>
            </a:r>
          </a:p>
          <a:p>
            <a:pPr algn="just"/>
            <a:r>
              <a:rPr lang="fr-FR" sz="2400" dirty="0">
                <a:latin typeface="Calibri" panose="020F0502020204030204" pitchFamily="34" charset="0"/>
              </a:rPr>
              <a:t>Cet épisode méconnu de l’histoire de la relativité générale nous enseigne que la méconnaissance d’un sujet peut être un atout puisqu’on ne peut que s’attacher aux structures mises en œuvre, plutôt qu’à leurs représentations, ceci ouvrant la voie à une formalisation conceptuellement plus générale. </a:t>
            </a:r>
          </a:p>
          <a:p>
            <a:pPr marL="0" indent="0">
              <a:buNone/>
            </a:pPr>
            <a:endParaRPr lang="fr-FR" sz="2400" dirty="0"/>
          </a:p>
        </p:txBody>
      </p:sp>
    </p:spTree>
    <p:extLst>
      <p:ext uri="{BB962C8B-B14F-4D97-AF65-F5344CB8AC3E}">
        <p14:creationId xmlns:p14="http://schemas.microsoft.com/office/powerpoint/2010/main" val="192062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7830"/>
            <a:ext cx="10515600" cy="55256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Einstein face aux trous noirs et au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Big</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Bang</a:t>
            </a:r>
          </a:p>
        </p:txBody>
      </p:sp>
      <p:sp>
        <p:nvSpPr>
          <p:cNvPr id="3" name="Espace réservé du contenu 2"/>
          <p:cNvSpPr>
            <a:spLocks noGrp="1"/>
          </p:cNvSpPr>
          <p:nvPr>
            <p:ph idx="1"/>
          </p:nvPr>
        </p:nvSpPr>
        <p:spPr>
          <a:xfrm>
            <a:off x="68826" y="1206230"/>
            <a:ext cx="12054348" cy="5544766"/>
          </a:xfrm>
        </p:spPr>
        <p:txBody>
          <a:bodyPr>
            <a:noAutofit/>
          </a:bodyPr>
          <a:lstStyle/>
          <a:p>
            <a:pPr algn="just"/>
            <a:r>
              <a:rPr lang="fr-FR" sz="2400" dirty="0">
                <a:latin typeface="Calibri" panose="020F0502020204030204" pitchFamily="34" charset="0"/>
              </a:rPr>
              <a:t>En 1939, alors que Snyder et Oppenheimer avaient démontré la possibilité de formation des trous noirs par effondrement d’un nuage de poussière, Einstein propose une démonstration où il dénie cette possibilité. </a:t>
            </a:r>
          </a:p>
          <a:p>
            <a:pPr algn="just"/>
            <a:r>
              <a:rPr lang="fr-FR" sz="2400" dirty="0">
                <a:latin typeface="Calibri" panose="020F0502020204030204" pitchFamily="34" charset="0"/>
              </a:rPr>
              <a:t>Si sa démonstration est correcte, les conclusions qu’il en tire sont erronées, car il ne démontre simplement la non existence de solutions totalement statiques, nonobstant l’argumentaire pourtant bien étayé de Lemaître en 1932.</a:t>
            </a:r>
          </a:p>
          <a:p>
            <a:pPr algn="just"/>
            <a:r>
              <a:rPr lang="fr-FR" sz="2400" dirty="0">
                <a:latin typeface="Calibri" panose="020F0502020204030204" pitchFamily="34" charset="0"/>
              </a:rPr>
              <a:t>En cosmologie, après s’être accroché 10 ans à sa solution statique avec constante cosmologique, il la renie, en reconnaissant que cela a été « la plus grande erreur de sa vie », mais peu de temps après, sans état d’âme, il applaudit à l’approche de Lemaître qui l’a réhabilitée.</a:t>
            </a:r>
          </a:p>
          <a:p>
            <a:pPr algn="just"/>
            <a:r>
              <a:rPr lang="fr-FR" sz="2400" dirty="0">
                <a:latin typeface="Calibri" panose="020F0502020204030204" pitchFamily="34" charset="0"/>
              </a:rPr>
              <a:t>Sa mort en 1955 ne lui permettra pas de connaître les développements et progrès importants, à partir des années 1960’s, en astrophysique et en cosmologie, que sa théorie a permis.</a:t>
            </a:r>
          </a:p>
        </p:txBody>
      </p:sp>
    </p:spTree>
    <p:extLst>
      <p:ext uri="{BB962C8B-B14F-4D97-AF65-F5344CB8AC3E}">
        <p14:creationId xmlns:p14="http://schemas.microsoft.com/office/powerpoint/2010/main" val="426014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3978"/>
            <a:ext cx="10668000" cy="55256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Quelques autres vérifications expérimentales</a:t>
            </a:r>
          </a:p>
        </p:txBody>
      </p:sp>
      <p:pic>
        <p:nvPicPr>
          <p:cNvPr id="1028" name="Picture 4" descr="http://www.relativite.info/Pound%20rebka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6034" y="2101108"/>
            <a:ext cx="5715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278194" y="985252"/>
            <a:ext cx="10618838" cy="830997"/>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a - Ralentissement des horloges par un champ gravitationnel</a:t>
            </a:r>
          </a:p>
          <a:p>
            <a:r>
              <a:rPr lang="fr-FR" sz="2400" dirty="0">
                <a:latin typeface="Times New Roman" panose="02020603050405020304" pitchFamily="18" charset="0"/>
                <a:cs typeface="Times New Roman" panose="02020603050405020304" pitchFamily="18" charset="0"/>
              </a:rPr>
              <a:t>b - Décalage spectral dans un champ gravitationnel (1959 à Harvard –Pound-</a:t>
            </a:r>
            <a:r>
              <a:rPr lang="fr-FR" sz="2400" dirty="0" err="1">
                <a:latin typeface="Times New Roman" panose="02020603050405020304" pitchFamily="18" charset="0"/>
                <a:cs typeface="Times New Roman" panose="02020603050405020304" pitchFamily="18" charset="0"/>
              </a:rPr>
              <a:t>Rebka</a:t>
            </a:r>
            <a:r>
              <a:rPr lang="fr-FR"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91286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62" y="39411"/>
            <a:ext cx="10707329" cy="55256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Quelques autres vérifications expérimentales</a:t>
            </a:r>
          </a:p>
        </p:txBody>
      </p:sp>
      <p:sp>
        <p:nvSpPr>
          <p:cNvPr id="5" name="ZoneTexte 4"/>
          <p:cNvSpPr txBox="1"/>
          <p:nvPr/>
        </p:nvSpPr>
        <p:spPr>
          <a:xfrm>
            <a:off x="235974" y="914400"/>
            <a:ext cx="10137058" cy="1938992"/>
          </a:xfrm>
          <a:prstGeom prst="rect">
            <a:avLst/>
          </a:prstGeom>
          <a:noFill/>
        </p:spPr>
        <p:txBody>
          <a:bodyPr wrap="square" rtlCol="0">
            <a:spAutoFit/>
          </a:bodyPr>
          <a:lstStyle/>
          <a:p>
            <a:pPr algn="just"/>
            <a:r>
              <a:rPr lang="fr-FR" sz="2400" b="1" dirty="0">
                <a:latin typeface="Times New Roman" panose="02020603050405020304" pitchFamily="18" charset="0"/>
                <a:cs typeface="Times New Roman" panose="02020603050405020304" pitchFamily="18" charset="0"/>
              </a:rPr>
              <a:t>Effet Shapiro: </a:t>
            </a:r>
            <a:r>
              <a:rPr lang="fr-FR" sz="2400" dirty="0">
                <a:latin typeface="Times New Roman" panose="02020603050405020304" pitchFamily="18" charset="0"/>
                <a:cs typeface="Times New Roman" panose="02020603050405020304" pitchFamily="18" charset="0"/>
              </a:rPr>
              <a:t>En 1964, Shapiro démontra qu'un rayon lumineux n'était pas seulement dévié en passant près d'une masse, mais également que la durée de son trajet était allongée par rapport à une géométrie euclidienne. Il calcula que le retard devait atteindre environ 200 microsecondes, donc parfaitement mesurable, pour une ligne de visée rasant le Soleil</a:t>
            </a:r>
          </a:p>
        </p:txBody>
      </p:sp>
      <p:pic>
        <p:nvPicPr>
          <p:cNvPr id="2050" name="Picture 2" descr="http://www.relativite.info/general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91660" y="2969341"/>
            <a:ext cx="2589922" cy="3729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relativite.info/saphi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106" y="3175818"/>
            <a:ext cx="3192727" cy="352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57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82" y="61253"/>
            <a:ext cx="10687665" cy="55256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Quelques autres vérifications expérimentales</a:t>
            </a:r>
          </a:p>
        </p:txBody>
      </p:sp>
      <p:sp>
        <p:nvSpPr>
          <p:cNvPr id="4" name="Rectangle 3"/>
          <p:cNvSpPr/>
          <p:nvPr/>
        </p:nvSpPr>
        <p:spPr>
          <a:xfrm>
            <a:off x="0" y="649404"/>
            <a:ext cx="11956026" cy="505075"/>
          </a:xfrm>
          <a:prstGeom prst="rect">
            <a:avLst/>
          </a:prstGeom>
        </p:spPr>
        <p:txBody>
          <a:bodyPr wrap="square">
            <a:spAutoFit/>
          </a:bodyPr>
          <a:lstStyle/>
          <a:p>
            <a:pPr algn="just">
              <a:lnSpc>
                <a:spcPct val="149000"/>
              </a:lnSpc>
              <a:spcBef>
                <a:spcPts val="0"/>
              </a:spcBef>
              <a:spcAft>
                <a:spcPts val="0"/>
              </a:spcAft>
            </a:pPr>
            <a:r>
              <a:rPr lang="fr-FR" dirty="0"/>
              <a:t> </a:t>
            </a:r>
            <a:endParaRPr lang="fr-FR" b="1" i="1" dirty="0">
              <a:latin typeface="Verdana" panose="020B0604030504040204" pitchFamily="34" charset="0"/>
            </a:endParaRPr>
          </a:p>
        </p:txBody>
      </p:sp>
      <p:pic>
        <p:nvPicPr>
          <p:cNvPr id="3076" name="Picture 4" descr="http://www.relativite.info/gravity%20prob%20b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87" y="3020194"/>
            <a:ext cx="5638800" cy="362902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285134" y="967409"/>
            <a:ext cx="11533240" cy="1938992"/>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Précession de l’axe de rotation d’un gyroscope.</a:t>
            </a:r>
          </a:p>
          <a:p>
            <a:pPr algn="just"/>
            <a:r>
              <a:rPr lang="fr-FR" sz="2400" dirty="0">
                <a:latin typeface="Times New Roman" panose="02020603050405020304" pitchFamily="18" charset="0"/>
                <a:cs typeface="Times New Roman" panose="02020603050405020304" pitchFamily="18" charset="0"/>
              </a:rPr>
              <a:t>- Précession </a:t>
            </a:r>
            <a:r>
              <a:rPr lang="fr-FR" sz="2400" dirty="0" err="1">
                <a:latin typeface="Times New Roman" panose="02020603050405020304" pitchFamily="18" charset="0"/>
                <a:cs typeface="Times New Roman" panose="02020603050405020304" pitchFamily="18" charset="0"/>
              </a:rPr>
              <a:t>géodétique</a:t>
            </a:r>
            <a:r>
              <a:rPr lang="fr-FR" sz="2400" dirty="0">
                <a:latin typeface="Times New Roman" panose="02020603050405020304" pitchFamily="18" charset="0"/>
                <a:cs typeface="Times New Roman" panose="02020603050405020304" pitchFamily="18" charset="0"/>
              </a:rPr>
              <a:t> lié à la courbure de l’espace par la Terre  (effet De Sitter).</a:t>
            </a:r>
          </a:p>
          <a:p>
            <a:pPr algn="just"/>
            <a:r>
              <a:rPr lang="fr-FR" sz="2400" dirty="0">
                <a:latin typeface="Times New Roman" panose="02020603050405020304" pitchFamily="18" charset="0"/>
                <a:cs typeface="Times New Roman" panose="02020603050405020304" pitchFamily="18" charset="0"/>
              </a:rPr>
              <a:t>- Entraînement en rotation de référentiel, lié à la rotation de la Terre.</a:t>
            </a:r>
          </a:p>
          <a:p>
            <a:pPr algn="just"/>
            <a:r>
              <a:rPr lang="fr-FR" sz="2400" dirty="0">
                <a:latin typeface="Times New Roman" panose="02020603050405020304" pitchFamily="18" charset="0"/>
                <a:cs typeface="Times New Roman" panose="02020603050405020304" pitchFamily="18" charset="0"/>
              </a:rPr>
              <a:t>Ces deux effets très faibles ont été vérifiés par l’expérience </a:t>
            </a:r>
            <a:r>
              <a:rPr lang="fr-FR" sz="2400" dirty="0" err="1">
                <a:latin typeface="Times New Roman" panose="02020603050405020304" pitchFamily="18" charset="0"/>
                <a:cs typeface="Times New Roman" panose="02020603050405020304" pitchFamily="18" charset="0"/>
              </a:rPr>
              <a:t>Gravity</a:t>
            </a:r>
            <a:r>
              <a:rPr lang="fr-FR" sz="2400" dirty="0">
                <a:latin typeface="Times New Roman" panose="02020603050405020304" pitchFamily="18" charset="0"/>
                <a:cs typeface="Times New Roman" panose="02020603050405020304" pitchFamily="18" charset="0"/>
              </a:rPr>
              <a:t> Probe B embarquant 4 gyroscopes (boules de quartz avec revêtement supra conducteur en lévitation), ultra- stables. </a:t>
            </a:r>
            <a:r>
              <a:rPr lang="fr-FR" dirty="0"/>
              <a:t> </a:t>
            </a:r>
          </a:p>
        </p:txBody>
      </p:sp>
      <p:pic>
        <p:nvPicPr>
          <p:cNvPr id="3080" name="Picture 8" descr="http://www.relativite.info/LenseThirring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226" y="3020194"/>
            <a:ext cx="5306734" cy="298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617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Ses premières contributions scientifiques</a:t>
            </a:r>
          </a:p>
        </p:txBody>
      </p:sp>
      <p:sp>
        <p:nvSpPr>
          <p:cNvPr id="3" name="Espace réservé du contenu 2"/>
          <p:cNvSpPr>
            <a:spLocks noGrp="1"/>
          </p:cNvSpPr>
          <p:nvPr>
            <p:ph idx="1"/>
          </p:nvPr>
        </p:nvSpPr>
        <p:spPr>
          <a:xfrm>
            <a:off x="216310" y="2673183"/>
            <a:ext cx="11739715" cy="4071746"/>
          </a:xfrm>
        </p:spPr>
        <p:txBody>
          <a:bodyPr>
            <a:normAutofit/>
          </a:bodyPr>
          <a:lstStyle/>
          <a:p>
            <a:pPr algn="just"/>
            <a:r>
              <a:rPr lang="fr-FR" sz="2400" dirty="0">
                <a:latin typeface="Calibri" panose="020F0502020204030204" pitchFamily="34" charset="0"/>
              </a:rPr>
              <a:t>Cette même année (1905), à 26 ans, il écrit quatre articles fondamentaux en physique moderne. La plupart des physiciens reconnaissent que chacun de ces articles (sur le mouvement brownien, l'effet photoélectrique, et deux sur la relativité restreinte) aurait mérité à lui seul, un prix Nobel. </a:t>
            </a:r>
          </a:p>
          <a:p>
            <a:pPr algn="just"/>
            <a:r>
              <a:rPr lang="fr-FR" sz="2400" dirty="0">
                <a:latin typeface="Calibri" panose="020F0502020204030204" pitchFamily="34" charset="0"/>
              </a:rPr>
              <a:t>Ironie du sort, Einstein célèbre pour la relativité, obtiendra le Nobel pour l'effet photoélectrique qui est un phénomène quantique, théorie qu’Einstein n’a vraiment jamais acceptée.</a:t>
            </a:r>
          </a:p>
          <a:p>
            <a:pPr algn="just"/>
            <a:r>
              <a:rPr lang="fr-FR" sz="2400" dirty="0">
                <a:latin typeface="Calibri" panose="020F0502020204030204" pitchFamily="34" charset="0"/>
              </a:rPr>
              <a:t> Il soumet les articles correspondants à la revue "</a:t>
            </a:r>
            <a:r>
              <a:rPr lang="fr-FR" sz="2400" dirty="0" err="1">
                <a:latin typeface="Calibri" panose="020F0502020204030204" pitchFamily="34" charset="0"/>
              </a:rPr>
              <a:t>Annalen</a:t>
            </a:r>
            <a:r>
              <a:rPr lang="fr-FR" sz="2400" dirty="0">
                <a:latin typeface="Calibri" panose="020F0502020204030204" pitchFamily="34" charset="0"/>
              </a:rPr>
              <a:t> der </a:t>
            </a:r>
            <a:r>
              <a:rPr lang="fr-FR" sz="2400" dirty="0" err="1">
                <a:latin typeface="Calibri" panose="020F0502020204030204" pitchFamily="34" charset="0"/>
              </a:rPr>
              <a:t>Physik</a:t>
            </a:r>
            <a:r>
              <a:rPr lang="fr-FR" sz="2400" dirty="0">
                <a:latin typeface="Calibri" panose="020F0502020204030204" pitchFamily="34" charset="0"/>
              </a:rPr>
              <a:t>"​ qui les publie et qui ont un retentissement important, bien que ceux sur la relativité restreinte soient, en général, incompris.</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5806" y="231254"/>
            <a:ext cx="2031961" cy="2031961"/>
          </a:xfrm>
          <a:prstGeom prst="rect">
            <a:avLst/>
          </a:prstGeom>
        </p:spPr>
      </p:pic>
    </p:spTree>
    <p:extLst>
      <p:ext uri="{BB962C8B-B14F-4D97-AF65-F5344CB8AC3E}">
        <p14:creationId xmlns:p14="http://schemas.microsoft.com/office/powerpoint/2010/main" val="119785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956" y="206912"/>
            <a:ext cx="9736202"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Trous noirs</a:t>
            </a:r>
          </a:p>
        </p:txBody>
      </p:sp>
      <p:pic>
        <p:nvPicPr>
          <p:cNvPr id="4098" name="Picture 2" descr="http://www.relativite.info/trou%20blan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256" y="1170039"/>
            <a:ext cx="6460054" cy="419576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0" y="5761703"/>
            <a:ext cx="12054348" cy="830997"/>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Bien que n’ayant pas de preuves directes des trous noirs, de nombreux phénomènes (quasars, orbites d’étoiles dans la voie lactée) ne peuvent s’expliquer actuellement que par des trous noirs.</a:t>
            </a:r>
          </a:p>
        </p:txBody>
      </p:sp>
      <p:pic>
        <p:nvPicPr>
          <p:cNvPr id="3" name="Image 2"/>
          <p:cNvPicPr>
            <a:picLocks noChangeAspect="1"/>
          </p:cNvPicPr>
          <p:nvPr/>
        </p:nvPicPr>
        <p:blipFill>
          <a:blip r:embed="rId3"/>
          <a:stretch>
            <a:fillRect/>
          </a:stretch>
        </p:blipFill>
        <p:spPr>
          <a:xfrm>
            <a:off x="6806148" y="1354306"/>
            <a:ext cx="5157677" cy="4011495"/>
          </a:xfrm>
          <a:prstGeom prst="rect">
            <a:avLst/>
          </a:prstGeom>
        </p:spPr>
      </p:pic>
    </p:spTree>
    <p:extLst>
      <p:ext uri="{BB962C8B-B14F-4D97-AF65-F5344CB8AC3E}">
        <p14:creationId xmlns:p14="http://schemas.microsoft.com/office/powerpoint/2010/main" val="3436131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956" y="206912"/>
            <a:ext cx="9736202"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Trous noirs</a:t>
            </a:r>
          </a:p>
        </p:txBody>
      </p:sp>
      <p:pic>
        <p:nvPicPr>
          <p:cNvPr id="1026" name="Picture 2" descr="http://fr.cdn.v5.futura-sciences.com/builds/images/thumbs/b/bcfba7fe47_m31_andromede_trou_noir_chandra_Na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787" y="96300"/>
            <a:ext cx="5561371" cy="55613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657671"/>
            <a:ext cx="12123174" cy="1200329"/>
          </a:xfrm>
          <a:prstGeom prst="rect">
            <a:avLst/>
          </a:prstGeom>
        </p:spPr>
        <p:txBody>
          <a:bodyPr wrap="square">
            <a:spAutoFit/>
          </a:bodyPr>
          <a:lstStyle/>
          <a:p>
            <a:pPr algn="just"/>
            <a:r>
              <a:rPr lang="fr-FR" dirty="0">
                <a:latin typeface="Times New Roman" panose="02020603050405020304" pitchFamily="18" charset="0"/>
                <a:cs typeface="Times New Roman" panose="02020603050405020304" pitchFamily="18" charset="0"/>
              </a:rPr>
              <a:t>La galaxie d'Andromède photographiée dans le visible ne laisse pas deviner qu'elle contient des trous noirs stellaires. Mais avec les instruments de Chandra, il est possible de voir ceux qui émettent des rayons X en </a:t>
            </a:r>
            <a:r>
              <a:rPr lang="fr-FR" dirty="0" err="1">
                <a:latin typeface="Times New Roman" panose="02020603050405020304" pitchFamily="18" charset="0"/>
                <a:cs typeface="Times New Roman" panose="02020603050405020304" pitchFamily="18" charset="0"/>
              </a:rPr>
              <a:t>accrétant</a:t>
            </a:r>
            <a:r>
              <a:rPr lang="fr-FR" dirty="0">
                <a:latin typeface="Times New Roman" panose="02020603050405020304" pitchFamily="18" charset="0"/>
                <a:cs typeface="Times New Roman" panose="02020603050405020304" pitchFamily="18" charset="0"/>
              </a:rPr>
              <a:t> de la matière arrachée à une étoile voisine. Sur cette image, un zoom a été réalisé et il montre (dans l'encadré en haut à droite) les sources de rayons X dans son bulbe, dont certaines sont des trous noirs stellaires. © Nasa</a:t>
            </a:r>
          </a:p>
        </p:txBody>
      </p:sp>
    </p:spTree>
    <p:extLst>
      <p:ext uri="{BB962C8B-B14F-4D97-AF65-F5344CB8AC3E}">
        <p14:creationId xmlns:p14="http://schemas.microsoft.com/office/powerpoint/2010/main" val="1380024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956" y="206912"/>
            <a:ext cx="9736202"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Les ondes gravitationnelles</a:t>
            </a:r>
          </a:p>
        </p:txBody>
      </p:sp>
      <p:pic>
        <p:nvPicPr>
          <p:cNvPr id="3" name="Image 2"/>
          <p:cNvPicPr>
            <a:picLocks noChangeAspect="1"/>
          </p:cNvPicPr>
          <p:nvPr/>
        </p:nvPicPr>
        <p:blipFill>
          <a:blip r:embed="rId2"/>
          <a:stretch>
            <a:fillRect/>
          </a:stretch>
        </p:blipFill>
        <p:spPr>
          <a:xfrm>
            <a:off x="2526890" y="2873279"/>
            <a:ext cx="4820979" cy="3754360"/>
          </a:xfrm>
          <a:prstGeom prst="rect">
            <a:avLst/>
          </a:prstGeom>
        </p:spPr>
      </p:pic>
      <p:sp>
        <p:nvSpPr>
          <p:cNvPr id="4" name="ZoneTexte 3"/>
          <p:cNvSpPr txBox="1"/>
          <p:nvPr/>
        </p:nvSpPr>
        <p:spPr>
          <a:xfrm>
            <a:off x="304800" y="1160207"/>
            <a:ext cx="11582400" cy="1569660"/>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Deux astrophysiciens ont observé un pulsar binaire, source d’ondes gravitationnelles selon la relativité générale. Ceci a pour effet de modifier l’orbite de ces deux corps. L’observation sur 10 ans a permis de vérifier la conformité de ce mouvement avec celui prédit par la relativité générale, ce qui a valu le prix Nobel à ces deux astrophysiciens (</a:t>
            </a:r>
            <a:r>
              <a:rPr lang="fr-FR" sz="2400" dirty="0" err="1">
                <a:latin typeface="Times New Roman" panose="02020603050405020304" pitchFamily="18" charset="0"/>
                <a:cs typeface="Times New Roman" panose="02020603050405020304" pitchFamily="18" charset="0"/>
              </a:rPr>
              <a:t>Hulse</a:t>
            </a:r>
            <a:r>
              <a:rPr lang="fr-FR" sz="2400" dirty="0">
                <a:latin typeface="Times New Roman" panose="02020603050405020304" pitchFamily="18" charset="0"/>
                <a:cs typeface="Times New Roman" panose="02020603050405020304" pitchFamily="18" charset="0"/>
              </a:rPr>
              <a:t> et Taylor) en 1973.</a:t>
            </a:r>
          </a:p>
        </p:txBody>
      </p:sp>
      <p:sp>
        <p:nvSpPr>
          <p:cNvPr id="5" name="ZoneTexte 4"/>
          <p:cNvSpPr txBox="1"/>
          <p:nvPr/>
        </p:nvSpPr>
        <p:spPr>
          <a:xfrm>
            <a:off x="7541342" y="4100052"/>
            <a:ext cx="4345858" cy="830997"/>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Ci contre, un trou noir perturbé par des ondes gravitationnelles</a:t>
            </a:r>
          </a:p>
        </p:txBody>
      </p:sp>
    </p:spTree>
    <p:extLst>
      <p:ext uri="{BB962C8B-B14F-4D97-AF65-F5344CB8AC3E}">
        <p14:creationId xmlns:p14="http://schemas.microsoft.com/office/powerpoint/2010/main" val="1919223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8639" y="170336"/>
            <a:ext cx="6304836"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Les ondes gravitationnelles</a:t>
            </a:r>
          </a:p>
        </p:txBody>
      </p:sp>
      <p:pic>
        <p:nvPicPr>
          <p:cNvPr id="1026" name="Picture 2" descr="LIGO Hanford Observatory Caltech MIT LIGO 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5" y="997813"/>
            <a:ext cx="7912608" cy="528737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7997953" y="1133463"/>
            <a:ext cx="4194047" cy="5632311"/>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LIGO </a:t>
            </a:r>
            <a:r>
              <a:rPr lang="fr-FR" sz="2400" dirty="0" err="1">
                <a:latin typeface="Times New Roman" panose="02020603050405020304" pitchFamily="18" charset="0"/>
                <a:cs typeface="Times New Roman" panose="02020603050405020304" pitchFamily="18" charset="0"/>
              </a:rPr>
              <a:t>Hanford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Observatory</a:t>
            </a:r>
            <a:r>
              <a:rPr lang="fr-FR" sz="2400" dirty="0">
                <a:latin typeface="Times New Roman" panose="02020603050405020304" pitchFamily="18" charset="0"/>
                <a:cs typeface="Times New Roman" panose="02020603050405020304" pitchFamily="18" charset="0"/>
              </a:rPr>
              <a:t> Caltech MIT LIGO Lab.</a:t>
            </a:r>
          </a:p>
          <a:p>
            <a:pPr algn="just"/>
            <a:r>
              <a:rPr lang="fr-FR" sz="2400" dirty="0">
                <a:latin typeface="Times New Roman" panose="02020603050405020304" pitchFamily="18" charset="0"/>
                <a:cs typeface="Times New Roman" panose="02020603050405020304" pitchFamily="18" charset="0"/>
              </a:rPr>
              <a:t>Une vue de l'un des détecteurs d'ondes gravitationnelles de la collaboration </a:t>
            </a:r>
            <a:r>
              <a:rPr lang="fr-FR" sz="2400" dirty="0" err="1">
                <a:latin typeface="Times New Roman" panose="02020603050405020304" pitchFamily="18" charset="0"/>
                <a:cs typeface="Times New Roman" panose="02020603050405020304" pitchFamily="18" charset="0"/>
              </a:rPr>
              <a:t>Ligo</a:t>
            </a:r>
            <a:r>
              <a:rPr lang="fr-FR" sz="2400" dirty="0">
                <a:latin typeface="Times New Roman" panose="02020603050405020304" pitchFamily="18" charset="0"/>
                <a:cs typeface="Times New Roman" panose="02020603050405020304" pitchFamily="18" charset="0"/>
              </a:rPr>
              <a:t>.  Il se trouve à </a:t>
            </a:r>
            <a:r>
              <a:rPr lang="fr-FR" sz="2400" dirty="0" err="1">
                <a:latin typeface="Times New Roman" panose="02020603050405020304" pitchFamily="18" charset="0"/>
                <a:cs typeface="Times New Roman" panose="02020603050405020304" pitchFamily="18" charset="0"/>
              </a:rPr>
              <a:t>Hanford</a:t>
            </a:r>
            <a:r>
              <a:rPr lang="fr-FR" sz="2400" dirty="0">
                <a:latin typeface="Times New Roman" panose="02020603050405020304" pitchFamily="18" charset="0"/>
                <a:cs typeface="Times New Roman" panose="02020603050405020304" pitchFamily="18" charset="0"/>
              </a:rPr>
              <a:t> aux États-Unis, dans l'État de Washington. LIGO regroupe déjà 2 interféromètres (de 2 x 4 km), un à Livingston, (Louisiane) et un à </a:t>
            </a:r>
            <a:r>
              <a:rPr lang="fr-FR" sz="2400" dirty="0" err="1">
                <a:latin typeface="Times New Roman" panose="02020603050405020304" pitchFamily="18" charset="0"/>
                <a:cs typeface="Times New Roman" panose="02020603050405020304" pitchFamily="18" charset="0"/>
              </a:rPr>
              <a:t>Hanford</a:t>
            </a:r>
            <a:r>
              <a:rPr lang="fr-FR" sz="2400" dirty="0">
                <a:latin typeface="Times New Roman" panose="02020603050405020304" pitchFamily="18" charset="0"/>
                <a:cs typeface="Times New Roman" panose="02020603050405020304" pitchFamily="18" charset="0"/>
              </a:rPr>
              <a:t>, (Washington). VIRGO (en Italie) a un interféromètre de ( 2 x 3 km). les deux équipes partagent leur données. </a:t>
            </a:r>
          </a:p>
          <a:p>
            <a:pPr algn="just"/>
            <a:r>
              <a:rPr lang="fr-FR" sz="2400" dirty="0">
                <a:latin typeface="Times New Roman" panose="02020603050405020304" pitchFamily="18" charset="0"/>
                <a:cs typeface="Times New Roman" panose="02020603050405020304" pitchFamily="18" charset="0"/>
              </a:rPr>
              <a:t>© Caltech, MIT, </a:t>
            </a:r>
            <a:r>
              <a:rPr lang="fr-FR" sz="2400" i="1" dirty="0" err="1">
                <a:latin typeface="Times New Roman" panose="02020603050405020304" pitchFamily="18" charset="0"/>
                <a:cs typeface="Times New Roman" panose="02020603050405020304" pitchFamily="18" charset="0"/>
              </a:rPr>
              <a:t>Ligo</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Lab</a:t>
            </a:r>
            <a:endParaRPr lang="fr-FR" sz="2400" dirty="0">
              <a:effectLst/>
              <a:latin typeface="Times New Roman" panose="02020603050405020304" pitchFamily="18" charset="0"/>
              <a:cs typeface="Times New Roman" panose="02020603050405020304" pitchFamily="18" charset="0"/>
            </a:endParaRPr>
          </a:p>
        </p:txBody>
      </p:sp>
      <p:sp>
        <p:nvSpPr>
          <p:cNvPr id="3" name="ZoneTexte 2"/>
          <p:cNvSpPr txBox="1"/>
          <p:nvPr/>
        </p:nvSpPr>
        <p:spPr>
          <a:xfrm>
            <a:off x="85345" y="6412992"/>
            <a:ext cx="7912608"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https://lejournal.cnrs.fr/videos/ondes-gravitationnelles-les-detecteurs-de-lextreme</a:t>
            </a:r>
          </a:p>
        </p:txBody>
      </p:sp>
    </p:spTree>
    <p:extLst>
      <p:ext uri="{BB962C8B-B14F-4D97-AF65-F5344CB8AC3E}">
        <p14:creationId xmlns:p14="http://schemas.microsoft.com/office/powerpoint/2010/main" val="1699528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986272" y="1201825"/>
            <a:ext cx="6047232" cy="5262979"/>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L'événement date du 14/9/2015 à 9h51 GMT. Il s'agit de la fusion de deux trous noirs stellaires situés approximativement à 1,3 milliard d'années-lumière. Leurs masses respectives est estimée à 36 et 29 masses solaires, le trou noir résultant étant d'une masse inférieure à la somme, la différence correspondant à ce qui est "parti" sous forme d'ondes gravitationnelles. La bouffée observée correspondrait à la dernière orbite avant la fusion (et probablement les oscillations du trou noir unique résultant). Un tweet de l'IN2P3 : Nous remercions chaleureusement les deux trous noir pour leur participation à cette découverte. </a:t>
            </a:r>
          </a:p>
        </p:txBody>
      </p:sp>
      <p:sp>
        <p:nvSpPr>
          <p:cNvPr id="8" name="AutoShape 8" descr="http://forums.futura-sciences.com/attachments/actualites/306218d1455207045-rumeurs-de-detection-directe-dondes-gravitationnelles-ligo-signal_lig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0" descr="http://forums.futura-sciences.com/attachments/actualites/306218d1455207045-rumeurs-de-detection-directe-dondes-gravitationnelles-ligo-signal_ligo.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12" descr="http://forums.futura-sciences.com/attachments/actualites/306218d1455207045-rumeurs-de-detection-directe-dondes-gravitationnelles-ligo-signal_ligo.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descr="http://www.space.com/images/i/000/053/186/original/ligo-data-plots.jpg?1455209503?interpolation=lanczos-none&amp;downsize=*:1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 y="779455"/>
            <a:ext cx="5905500" cy="590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98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8639" y="170336"/>
            <a:ext cx="6304836"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Les ondes gravitationnelles</a:t>
            </a:r>
          </a:p>
        </p:txBody>
      </p:sp>
      <p:sp>
        <p:nvSpPr>
          <p:cNvPr id="6" name="ZoneTexte 5"/>
          <p:cNvSpPr txBox="1"/>
          <p:nvPr/>
        </p:nvSpPr>
        <p:spPr>
          <a:xfrm>
            <a:off x="7997953" y="2129434"/>
            <a:ext cx="3913631" cy="2677656"/>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LIGO </a:t>
            </a:r>
            <a:r>
              <a:rPr lang="fr-FR" sz="2400" dirty="0" err="1">
                <a:latin typeface="Times New Roman" panose="02020603050405020304" pitchFamily="18" charset="0"/>
                <a:cs typeface="Times New Roman" panose="02020603050405020304" pitchFamily="18" charset="0"/>
              </a:rPr>
              <a:t>Observatory</a:t>
            </a:r>
            <a:r>
              <a:rPr lang="fr-FR" sz="2400" dirty="0">
                <a:latin typeface="Times New Roman" panose="02020603050405020304" pitchFamily="18" charset="0"/>
                <a:cs typeface="Times New Roman" panose="02020603050405020304" pitchFamily="18" charset="0"/>
              </a:rPr>
              <a:t> Caltech MIT LIGO </a:t>
            </a:r>
            <a:r>
              <a:rPr lang="fr-FR" sz="2400" dirty="0" err="1">
                <a:latin typeface="Times New Roman" panose="02020603050405020304" pitchFamily="18" charset="0"/>
                <a:cs typeface="Times New Roman" panose="02020603050405020304" pitchFamily="18" charset="0"/>
              </a:rPr>
              <a:t>Lab</a:t>
            </a:r>
            <a:endParaRPr lang="fr-FR" sz="2400" dirty="0">
              <a:latin typeface="Times New Roman" panose="02020603050405020304" pitchFamily="18" charset="0"/>
              <a:cs typeface="Times New Roman" panose="02020603050405020304" pitchFamily="18" charset="0"/>
            </a:endParaRPr>
          </a:p>
          <a:p>
            <a:pPr algn="just"/>
            <a:endParaRPr lang="fr-FR" sz="2400" dirty="0">
              <a:latin typeface="Times New Roman" panose="02020603050405020304" pitchFamily="18" charset="0"/>
              <a:cs typeface="Times New Roman" panose="02020603050405020304" pitchFamily="18" charset="0"/>
            </a:endParaRPr>
          </a:p>
          <a:p>
            <a:pPr algn="just"/>
            <a:r>
              <a:rPr lang="fr-FR" sz="2400" dirty="0">
                <a:latin typeface="Times New Roman" panose="02020603050405020304" pitchFamily="18" charset="0"/>
                <a:cs typeface="Times New Roman" panose="02020603050405020304" pitchFamily="18" charset="0"/>
              </a:rPr>
              <a:t>Une vue d’artiste représentant la fusion des 2 trous noirs et les ondes gravitationnelles émises. </a:t>
            </a:r>
            <a:endParaRPr lang="fr-FR" sz="2400" dirty="0">
              <a:effectLst/>
              <a:latin typeface="Times New Roman" panose="02020603050405020304" pitchFamily="18" charset="0"/>
              <a:cs typeface="Times New Roman" panose="02020603050405020304" pitchFamily="18" charset="0"/>
            </a:endParaRPr>
          </a:p>
        </p:txBody>
      </p:sp>
      <p:sp>
        <p:nvSpPr>
          <p:cNvPr id="8" name="AutoShape 8" descr="http://forums.futura-sciences.com/attachments/actualites/306218d1455207045-rumeurs-de-detection-directe-dondes-gravitationnelles-ligo-signal_lig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0" descr="http://forums.futura-sciences.com/attachments/actualites/306218d1455207045-rumeurs-de-detection-directe-dondes-gravitationnelles-ligo-signal_ligo.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12" descr="http://forums.futura-sciences.com/attachments/actualites/306218d1455207045-rumeurs-de-detection-directe-dondes-gravitationnelles-ligo-signal_ligo.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75" y="914007"/>
            <a:ext cx="7636972" cy="5719774"/>
          </a:xfrm>
          <a:prstGeom prst="rect">
            <a:avLst/>
          </a:prstGeom>
        </p:spPr>
      </p:pic>
    </p:spTree>
    <p:extLst>
      <p:ext uri="{BB962C8B-B14F-4D97-AF65-F5344CB8AC3E}">
        <p14:creationId xmlns:p14="http://schemas.microsoft.com/office/powerpoint/2010/main" val="2958306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0"/>
            <a:ext cx="11347373" cy="936434"/>
          </a:xfrm>
        </p:spPr>
        <p:txBody>
          <a:bodyPr/>
          <a:lstStyle/>
          <a:p>
            <a:r>
              <a:rPr lang="fr-FR"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eLISA</a:t>
            </a:r>
            <a:r>
              <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Evolved Laser </a:t>
            </a:r>
            <a:r>
              <a:rPr lang="fr-FR"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Interferometer</a:t>
            </a:r>
            <a:r>
              <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r-FR"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Space</a:t>
            </a:r>
            <a:r>
              <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r-FR"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Antenna</a:t>
            </a:r>
            <a:endPar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26" name="Picture 2" descr="http://lisa.nasa.gov/images/LISA_Constellation2_500p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598" y="1873655"/>
            <a:ext cx="6192456" cy="404986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92598" y="783014"/>
            <a:ext cx="10209642" cy="523220"/>
          </a:xfrm>
          <a:prstGeom prst="rect">
            <a:avLst/>
          </a:prstGeom>
          <a:noFill/>
        </p:spPr>
        <p:txBody>
          <a:bodyPr wrap="square" rtlCol="0">
            <a:spAutoFit/>
          </a:bodyPr>
          <a:lstStyle/>
          <a:p>
            <a:r>
              <a:rPr lang="fr-FR" sz="2800" dirty="0">
                <a:solidFill>
                  <a:srgbClr val="FFFF00"/>
                </a:solidFill>
                <a:latin typeface="Times New Roman" panose="02020603050405020304" pitchFamily="18" charset="0"/>
                <a:cs typeface="Times New Roman" panose="02020603050405020304" pitchFamily="18" charset="0"/>
              </a:rPr>
              <a:t>Le Futur: Détection d’ondes gravitationnelles à très basses fréquences</a:t>
            </a:r>
          </a:p>
        </p:txBody>
      </p:sp>
      <p:sp>
        <p:nvSpPr>
          <p:cNvPr id="5" name="ZoneTexte 4"/>
          <p:cNvSpPr txBox="1"/>
          <p:nvPr/>
        </p:nvSpPr>
        <p:spPr>
          <a:xfrm>
            <a:off x="6285054" y="1338549"/>
            <a:ext cx="5906946" cy="526297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eLISA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devrait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être</a:t>
            </a:r>
            <a:r>
              <a:rPr lang="en-US" sz="2400" dirty="0">
                <a:latin typeface="Times New Roman" panose="02020603050405020304" pitchFamily="18" charset="0"/>
                <a:cs typeface="Times New Roman" panose="02020603050405020304" pitchFamily="18" charset="0"/>
              </a:rPr>
              <a:t> (2034) le premier </a:t>
            </a:r>
            <a:r>
              <a:rPr lang="en-US" sz="2400" dirty="0" err="1">
                <a:latin typeface="Times New Roman" panose="02020603050405020304" pitchFamily="18" charset="0"/>
                <a:cs typeface="Times New Roman" panose="02020603050405020304" pitchFamily="18" charset="0"/>
              </a:rPr>
              <a:t>détecteur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d’ondes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gravitationnelles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l’espace</a:t>
            </a:r>
            <a:r>
              <a:rPr lang="en-US" sz="2400" dirty="0">
                <a:latin typeface="Times New Roman" panose="02020603050405020304" pitchFamily="18" charset="0"/>
                <a:cs typeface="Times New Roman" panose="02020603050405020304" pitchFamily="18" charset="0"/>
              </a:rPr>
              <a:t>. Il </a:t>
            </a:r>
            <a:r>
              <a:rPr lang="en-US" sz="2400" dirty="0" err="1">
                <a:latin typeface="Times New Roman" panose="02020603050405020304" pitchFamily="18" charset="0"/>
                <a:cs typeface="Times New Roman" panose="02020603050405020304" pitchFamily="18" charset="0"/>
              </a:rPr>
              <a:t>mesurera</a:t>
            </a:r>
            <a:r>
              <a:rPr lang="en-US" sz="2400" dirty="0">
                <a:latin typeface="Times New Roman" panose="02020603050405020304" pitchFamily="18" charset="0"/>
                <a:cs typeface="Times New Roman" panose="02020603050405020304" pitchFamily="18" charset="0"/>
              </a:rPr>
              <a:t> les </a:t>
            </a:r>
            <a:r>
              <a:rPr lang="en-US" sz="2400" dirty="0" err="1">
                <a:latin typeface="Times New Roman" panose="02020603050405020304" pitchFamily="18" charset="0"/>
                <a:cs typeface="Times New Roman" panose="02020603050405020304" pitchFamily="18" charset="0"/>
              </a:rPr>
              <a:t>ondes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gravitationnelles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directement</a:t>
            </a:r>
            <a:r>
              <a:rPr lang="en-US" sz="2400" dirty="0">
                <a:latin typeface="Times New Roman" panose="02020603050405020304" pitchFamily="18" charset="0"/>
                <a:cs typeface="Times New Roman" panose="02020603050405020304" pitchFamily="18" charset="0"/>
              </a:rPr>
              <a:t> par </a:t>
            </a:r>
            <a:r>
              <a:rPr lang="en-US" sz="2400" dirty="0" err="1">
                <a:latin typeface="Times New Roman" panose="02020603050405020304" pitchFamily="18" charset="0"/>
                <a:cs typeface="Times New Roman" panose="02020603050405020304" pitchFamily="18" charset="0"/>
              </a:rPr>
              <a:t>interférométrie</a:t>
            </a:r>
            <a:r>
              <a:rPr lang="en-US" sz="2400" dirty="0">
                <a:latin typeface="Times New Roman" panose="02020603050405020304" pitchFamily="18" charset="0"/>
                <a:cs typeface="Times New Roman" panose="02020603050405020304" pitchFamily="18" charset="0"/>
              </a:rPr>
              <a:t> laser. </a:t>
            </a:r>
            <a:r>
              <a:rPr lang="en-US" sz="2400" dirty="0" err="1">
                <a:latin typeface="Times New Roman" panose="02020603050405020304" pitchFamily="18" charset="0"/>
                <a:cs typeface="Times New Roman" panose="02020603050405020304" pitchFamily="18" charset="0"/>
              </a:rPr>
              <a:t>L’instrument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un ensemble de </a:t>
            </a:r>
            <a:r>
              <a:rPr lang="en-US" sz="2400" dirty="0" err="1">
                <a:latin typeface="Times New Roman" panose="02020603050405020304" pitchFamily="18" charset="0"/>
                <a:cs typeface="Times New Roman" panose="02020603050405020304" pitchFamily="18" charset="0"/>
              </a:rPr>
              <a:t>trois</a:t>
            </a:r>
            <a:r>
              <a:rPr lang="en-US" sz="2400" dirty="0">
                <a:latin typeface="Times New Roman" panose="02020603050405020304" pitchFamily="18" charset="0"/>
                <a:cs typeface="Times New Roman" panose="02020603050405020304" pitchFamily="18" charset="0"/>
              </a:rPr>
              <a:t> satellites formant un triangle </a:t>
            </a:r>
            <a:r>
              <a:rPr lang="en-US" sz="2400" dirty="0" err="1">
                <a:latin typeface="Times New Roman" panose="02020603050405020304" pitchFamily="18" charset="0"/>
                <a:cs typeface="Times New Roman" panose="02020603050405020304" pitchFamily="18" charset="0"/>
              </a:rPr>
              <a:t>équilatéral</a:t>
            </a:r>
            <a:r>
              <a:rPr lang="en-US" sz="2400" dirty="0">
                <a:latin typeface="Times New Roman" panose="02020603050405020304" pitchFamily="18" charset="0"/>
                <a:cs typeface="Times New Roman" panose="02020603050405020304" pitchFamily="18" charset="0"/>
              </a:rPr>
              <a:t> d’un million de </a:t>
            </a:r>
            <a:r>
              <a:rPr lang="en-US" sz="2400" dirty="0" err="1">
                <a:latin typeface="Times New Roman" panose="02020603050405020304" pitchFamily="18" charset="0"/>
                <a:cs typeface="Times New Roman" panose="02020603050405020304" pitchFamily="18" charset="0"/>
              </a:rPr>
              <a:t>kilomètres</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côté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L’ensemble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décrit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orbite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héliocentrique</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même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période</a:t>
            </a:r>
            <a:r>
              <a:rPr lang="en-US" sz="2400" dirty="0">
                <a:latin typeface="Times New Roman" panose="02020603050405020304" pitchFamily="18" charset="0"/>
                <a:cs typeface="Times New Roman" panose="02020603050405020304" pitchFamily="18" charset="0"/>
              </a:rPr>
              <a:t> que la Terre (L3?). La distance entre les satellites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surveillée</a:t>
            </a:r>
            <a:r>
              <a:rPr lang="en-US" sz="2400" dirty="0">
                <a:latin typeface="Times New Roman" panose="02020603050405020304" pitchFamily="18" charset="0"/>
                <a:cs typeface="Times New Roman" panose="02020603050405020304" pitchFamily="18" charset="0"/>
              </a:rPr>
              <a:t> pour </a:t>
            </a:r>
            <a:r>
              <a:rPr lang="en-US" sz="2400" dirty="0" err="1">
                <a:latin typeface="Times New Roman" panose="02020603050405020304" pitchFamily="18" charset="0"/>
                <a:cs typeface="Times New Roman" panose="02020603050405020304" pitchFamily="18" charset="0"/>
              </a:rPr>
              <a:t>détecter</a:t>
            </a:r>
            <a:r>
              <a:rPr lang="en-US" sz="2400" dirty="0">
                <a:latin typeface="Times New Roman" panose="02020603050405020304" pitchFamily="18" charset="0"/>
                <a:cs typeface="Times New Roman" panose="02020603050405020304" pitchFamily="18" charset="0"/>
              </a:rPr>
              <a:t> un passage </a:t>
            </a:r>
            <a:r>
              <a:rPr lang="en-US" sz="2400" dirty="0" err="1">
                <a:latin typeface="Times New Roman" panose="02020603050405020304" pitchFamily="18" charset="0"/>
                <a:cs typeface="Times New Roman" panose="02020603050405020304" pitchFamily="18" charset="0"/>
              </a:rPr>
              <a:t>d’ondes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gravitationnelles</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noter</a:t>
            </a:r>
            <a:r>
              <a:rPr lang="en-US" sz="2400" dirty="0">
                <a:latin typeface="Times New Roman" panose="02020603050405020304" pitchFamily="18" charset="0"/>
                <a:cs typeface="Times New Roman" panose="02020603050405020304" pitchFamily="18" charset="0"/>
              </a:rPr>
              <a:t> que la NASA qui </a:t>
            </a:r>
            <a:r>
              <a:rPr lang="en-US" sz="2400" dirty="0" err="1">
                <a:latin typeface="Times New Roman" panose="02020603050405020304" pitchFamily="18" charset="0"/>
                <a:cs typeface="Times New Roman" panose="02020603050405020304" pitchFamily="18" charset="0"/>
              </a:rPr>
              <a:t>devait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être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associée</a:t>
            </a:r>
            <a:r>
              <a:rPr lang="en-US" sz="2400" dirty="0">
                <a:latin typeface="Times New Roman" panose="02020603050405020304" pitchFamily="18" charset="0"/>
                <a:cs typeface="Times New Roman" panose="02020603050405020304" pitchFamily="18" charset="0"/>
              </a:rPr>
              <a:t> à </a:t>
            </a:r>
            <a:r>
              <a:rPr lang="en-US" sz="2400" dirty="0" err="1">
                <a:latin typeface="Times New Roman" panose="02020603050405020304" pitchFamily="18" charset="0"/>
                <a:cs typeface="Times New Roman" panose="02020603050405020304" pitchFamily="18" charset="0"/>
              </a:rPr>
              <a:t>l’ESA</a:t>
            </a:r>
            <a:r>
              <a:rPr lang="en-US" sz="2400" dirty="0">
                <a:latin typeface="Times New Roman" panose="02020603050405020304" pitchFamily="18" charset="0"/>
                <a:cs typeface="Times New Roman" panose="02020603050405020304" pitchFamily="18" charset="0"/>
              </a:rPr>
              <a:t> pour le </a:t>
            </a:r>
            <a:r>
              <a:rPr lang="en-US" sz="2400" dirty="0" err="1">
                <a:latin typeface="Times New Roman" panose="02020603050405020304" pitchFamily="18" charset="0"/>
                <a:cs typeface="Times New Roman" panose="02020603050405020304" pitchFamily="18" charset="0"/>
              </a:rPr>
              <a:t>projet</a:t>
            </a:r>
            <a:r>
              <a:rPr lang="en-US" sz="2400" dirty="0">
                <a:latin typeface="Times New Roman" panose="02020603050405020304" pitchFamily="18" charset="0"/>
                <a:cs typeface="Times New Roman" panose="02020603050405020304" pitchFamily="18" charset="0"/>
              </a:rPr>
              <a:t> LISA </a:t>
            </a:r>
            <a:r>
              <a:rPr lang="en-US" sz="2400" dirty="0" err="1">
                <a:latin typeface="Times New Roman" panose="02020603050405020304" pitchFamily="18" charset="0"/>
                <a:cs typeface="Times New Roman" panose="02020603050405020304" pitchFamily="18" charset="0"/>
              </a:rPr>
              <a:t>s’est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retirée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ce</a:t>
            </a:r>
            <a:r>
              <a:rPr lang="en-US" sz="2400" dirty="0">
                <a:latin typeface="Times New Roman" panose="02020603050405020304" pitchFamily="18" charset="0"/>
                <a:cs typeface="Times New Roman" panose="02020603050405020304" pitchFamily="18" charset="0"/>
              </a:rPr>
              <a:t> qui a conduit à </a:t>
            </a:r>
            <a:r>
              <a:rPr lang="en-US" sz="2400" dirty="0" err="1">
                <a:latin typeface="Times New Roman" panose="02020603050405020304" pitchFamily="18" charset="0"/>
                <a:cs typeface="Times New Roman" panose="02020603050405020304" pitchFamily="18" charset="0"/>
              </a:rPr>
              <a:t>reconsidérer</a:t>
            </a:r>
            <a:r>
              <a:rPr lang="en-US" sz="2400" dirty="0">
                <a:latin typeface="Times New Roman" panose="02020603050405020304" pitchFamily="18" charset="0"/>
                <a:cs typeface="Times New Roman" panose="02020603050405020304" pitchFamily="18" charset="0"/>
              </a:rPr>
              <a:t> plus </a:t>
            </a:r>
            <a:r>
              <a:rPr lang="en-US" sz="2400" dirty="0" err="1">
                <a:latin typeface="Times New Roman" panose="02020603050405020304" pitchFamily="18" charset="0"/>
                <a:cs typeface="Times New Roman" panose="02020603050405020304" pitchFamily="18" charset="0"/>
              </a:rPr>
              <a:t>modestement</a:t>
            </a:r>
            <a:r>
              <a:rPr lang="en-US" sz="2400" dirty="0">
                <a:latin typeface="Times New Roman" panose="02020603050405020304" pitchFamily="18" charset="0"/>
                <a:cs typeface="Times New Roman" panose="02020603050405020304" pitchFamily="18" charset="0"/>
              </a:rPr>
              <a:t> le </a:t>
            </a:r>
            <a:r>
              <a:rPr lang="en-US" sz="2400" dirty="0" err="1">
                <a:latin typeface="Times New Roman" panose="02020603050405020304" pitchFamily="18" charset="0"/>
                <a:cs typeface="Times New Roman" panose="02020603050405020304" pitchFamily="18" charset="0"/>
              </a:rPr>
              <a:t>projet</a:t>
            </a:r>
            <a:r>
              <a:rPr lang="en-US" sz="2400" dirty="0">
                <a:latin typeface="Times New Roman" panose="02020603050405020304" pitchFamily="18" charset="0"/>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8603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2201" y="165252"/>
            <a:ext cx="6834343" cy="781171"/>
          </a:xfrm>
        </p:spPr>
        <p:txBody>
          <a:bodyPr/>
          <a:lstStyle/>
          <a:p>
            <a:r>
              <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Mission LISA: vue d’artiste</a:t>
            </a:r>
          </a:p>
        </p:txBody>
      </p:sp>
      <p:pic>
        <p:nvPicPr>
          <p:cNvPr id="2050" name="Picture 2" descr="LISA-wav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0830" y="1198987"/>
            <a:ext cx="7082642" cy="531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352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81099" y="417994"/>
            <a:ext cx="1738274" cy="808923"/>
          </a:xfrm>
        </p:spPr>
        <p:txBody>
          <a:bodyPr/>
          <a:lstStyle/>
          <a:p>
            <a:r>
              <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ELISA</a:t>
            </a:r>
          </a:p>
        </p:txBody>
      </p:sp>
      <p:pic>
        <p:nvPicPr>
          <p:cNvPr id="3074" name="Picture 2" descr="https://upload.wikimedia.org/wikipedia/commons/thumb/e/e2/LISA_orbits6.jpg/1024px-LISA_orbits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5654" y="1668443"/>
            <a:ext cx="5858495" cy="404487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5109188" y="5924015"/>
            <a:ext cx="2882096" cy="46166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Configuration de Vol</a:t>
            </a:r>
          </a:p>
        </p:txBody>
      </p:sp>
    </p:spTree>
    <p:extLst>
      <p:ext uri="{BB962C8B-B14F-4D97-AF65-F5344CB8AC3E}">
        <p14:creationId xmlns:p14="http://schemas.microsoft.com/office/powerpoint/2010/main" val="2465482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0086" y="63242"/>
            <a:ext cx="8856704" cy="693832"/>
          </a:xfrm>
        </p:spPr>
        <p:txBody>
          <a:bodyPr/>
          <a:lstStyle/>
          <a:p>
            <a:r>
              <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Effets des ondes gravitationnelles</a:t>
            </a:r>
          </a:p>
        </p:txBody>
      </p:sp>
      <p:pic>
        <p:nvPicPr>
          <p:cNvPr id="4098" name="Picture 2" descr="https://upload.wikimedia.org/wikipedia/commons/thumb/b/b8/Wavy.gif/220px-Wavy.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78567" y="2666932"/>
            <a:ext cx="4429668" cy="27786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b/b8/GravitationalWave_PlusPolariz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28" y="813353"/>
            <a:ext cx="2431367" cy="24313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b/b8/GravitationalWave_CrossPolariza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331" y="3724509"/>
            <a:ext cx="2395960" cy="239596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upload.wikimedia.org/wikipedia/commons/thumb/c/cc/White_dwarfs_circling_each_other_and_then_colliding.gif/320px-White_dwarfs_circling_each_other_and_then_collidin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22" y="991289"/>
            <a:ext cx="2307878" cy="473952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0" y="5776977"/>
            <a:ext cx="3967862" cy="830997"/>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Source d’OG : Coalescence de binaires (pulsars par exemple).</a:t>
            </a:r>
          </a:p>
        </p:txBody>
      </p:sp>
      <p:sp>
        <p:nvSpPr>
          <p:cNvPr id="4" name="ZoneTexte 3"/>
          <p:cNvSpPr txBox="1"/>
          <p:nvPr/>
        </p:nvSpPr>
        <p:spPr>
          <a:xfrm>
            <a:off x="3819646" y="3236079"/>
            <a:ext cx="2523349" cy="46166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Polarisation type +</a:t>
            </a:r>
          </a:p>
        </p:txBody>
      </p:sp>
      <p:sp>
        <p:nvSpPr>
          <p:cNvPr id="5" name="ZoneTexte 4"/>
          <p:cNvSpPr txBox="1"/>
          <p:nvPr/>
        </p:nvSpPr>
        <p:spPr>
          <a:xfrm>
            <a:off x="3967862" y="6192475"/>
            <a:ext cx="2548685" cy="46166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Polarisation type X</a:t>
            </a:r>
          </a:p>
        </p:txBody>
      </p:sp>
    </p:spTree>
    <p:extLst>
      <p:ext uri="{BB962C8B-B14F-4D97-AF65-F5344CB8AC3E}">
        <p14:creationId xmlns:p14="http://schemas.microsoft.com/office/powerpoint/2010/main" val="537271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Effet photo-électrique</a:t>
            </a:r>
          </a:p>
        </p:txBody>
      </p:sp>
      <p:sp>
        <p:nvSpPr>
          <p:cNvPr id="3" name="Espace réservé du contenu 2"/>
          <p:cNvSpPr>
            <a:spLocks noGrp="1"/>
          </p:cNvSpPr>
          <p:nvPr>
            <p:ph idx="1"/>
          </p:nvPr>
        </p:nvSpPr>
        <p:spPr>
          <a:xfrm>
            <a:off x="216310" y="3051661"/>
            <a:ext cx="11631562" cy="3806339"/>
          </a:xfrm>
        </p:spPr>
        <p:txBody>
          <a:bodyPr>
            <a:normAutofit/>
          </a:bodyPr>
          <a:lstStyle/>
          <a:p>
            <a:pPr algn="just"/>
            <a:r>
              <a:rPr lang="fr-FR" sz="2400" dirty="0">
                <a:latin typeface="Calibri" panose="020F0502020204030204" pitchFamily="34" charset="0"/>
              </a:rPr>
              <a:t>C’est son deuxième article, il propose l'idée de «quanta de lumière» (désormais appelées photons) et montre comment cela pourrait être utilisé pour expliquer des phénomènes tels que l'effet photoélectrique. </a:t>
            </a:r>
          </a:p>
          <a:p>
            <a:pPr algn="just"/>
            <a:r>
              <a:rPr lang="fr-FR" sz="2400" dirty="0">
                <a:latin typeface="Calibri" panose="020F0502020204030204" pitchFamily="34" charset="0"/>
              </a:rPr>
              <a:t>L'idée de quanta de lumière a été motivée par les travaux antérieurs de Max Planck sur la loi du rayonnement du corps noir en supposant que l'énergie lumineuse ne peut être absorbée ou émise qu’en quantités discrètes, appelées quanta. </a:t>
            </a:r>
          </a:p>
          <a:p>
            <a:pPr algn="just"/>
            <a:r>
              <a:rPr lang="fr-FR" sz="2400" dirty="0">
                <a:latin typeface="Calibri" panose="020F0502020204030204" pitchFamily="34" charset="0"/>
              </a:rPr>
              <a:t>Einstein a montré que, en supposant que la lumière soit constituée de paquets discrets, ceci explique le mystérieux effet photoélectrique. C’est cela qui lui vaudra le prix Nobel en 1921!</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111" y="192322"/>
            <a:ext cx="3671021" cy="2667609"/>
          </a:xfrm>
          <a:prstGeom prst="rect">
            <a:avLst/>
          </a:prstGeom>
        </p:spPr>
      </p:pic>
    </p:spTree>
    <p:extLst>
      <p:ext uri="{BB962C8B-B14F-4D97-AF65-F5344CB8AC3E}">
        <p14:creationId xmlns:p14="http://schemas.microsoft.com/office/powerpoint/2010/main" val="284823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452718"/>
            <a:ext cx="10648709" cy="1400530"/>
          </a:xfrm>
        </p:spPr>
        <p:txBody>
          <a:bodyPr/>
          <a:lstStyle/>
          <a:p>
            <a:r>
              <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Effets d’ondes gravitationnelles sur </a:t>
            </a:r>
            <a:r>
              <a:rPr lang="fr-FR"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eLISA</a:t>
            </a:r>
            <a:endPar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122" name="Picture 2" descr="https://upload.wikimedia.org/wikipedia/commons/thumb/d/dc/LISA_GW_movie.gif/300px-LISA_GW_movie.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1949" y="2073557"/>
            <a:ext cx="6794340" cy="459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7089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3742" y="198076"/>
            <a:ext cx="8602061" cy="866796"/>
          </a:xfrm>
        </p:spPr>
        <p:txBody>
          <a:bodyPr/>
          <a:lstStyle/>
          <a:p>
            <a:r>
              <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Sensibilité des détecteurs d’OG.</a:t>
            </a:r>
          </a:p>
        </p:txBody>
      </p:sp>
      <p:pic>
        <p:nvPicPr>
          <p:cNvPr id="7170" name="Picture 2" descr="https://upload.wikimedia.org/wikipedia/commons/a/af/Gravitational-wave_detector_sensitivities_and_astrophysical_gravitational-wave_sources.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6902" y="1261641"/>
            <a:ext cx="8041107" cy="5122186"/>
          </a:xfrm>
          <a:prstGeom prst="rect">
            <a:avLst/>
          </a:prstGeom>
          <a:solidFill>
            <a:schemeClr val="tx1"/>
          </a:solidFill>
        </p:spPr>
      </p:pic>
    </p:spTree>
    <p:extLst>
      <p:ext uri="{BB962C8B-B14F-4D97-AF65-F5344CB8AC3E}">
        <p14:creationId xmlns:p14="http://schemas.microsoft.com/office/powerpoint/2010/main" val="1477254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981" y="88925"/>
            <a:ext cx="10402530"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Horloges atomiques embarquées: GPS</a:t>
            </a:r>
          </a:p>
        </p:txBody>
      </p:sp>
      <p:pic>
        <p:nvPicPr>
          <p:cNvPr id="1026" name="Picture 2" descr="Fichier:ConstellationGP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0812" y="1415846"/>
            <a:ext cx="4164883" cy="333190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88491" y="5206796"/>
            <a:ext cx="11808542" cy="1569660"/>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Les satellites sont à plus de 20 000km d’altitude. L’horloge atomique a une précision de 10</a:t>
            </a:r>
            <a:r>
              <a:rPr lang="fr-FR" sz="2400" baseline="30000" dirty="0">
                <a:latin typeface="Times New Roman" panose="02020603050405020304" pitchFamily="18" charset="0"/>
                <a:cs typeface="Times New Roman" panose="02020603050405020304" pitchFamily="18" charset="0"/>
              </a:rPr>
              <a:t>-10</a:t>
            </a:r>
            <a:r>
              <a:rPr lang="fr-FR" sz="2400" dirty="0">
                <a:latin typeface="Times New Roman" panose="02020603050405020304" pitchFamily="18" charset="0"/>
                <a:cs typeface="Times New Roman" panose="02020603050405020304" pitchFamily="18" charset="0"/>
              </a:rPr>
              <a:t> (dérive d’environ </a:t>
            </a:r>
            <a:r>
              <a:rPr lang="fr-FR" sz="2400" i="1" dirty="0">
                <a:latin typeface="Times New Roman" panose="02020603050405020304" pitchFamily="18" charset="0"/>
                <a:cs typeface="Times New Roman" panose="02020603050405020304" pitchFamily="18" charset="0"/>
              </a:rPr>
              <a:t>1s</a:t>
            </a:r>
            <a:r>
              <a:rPr lang="fr-FR" sz="2400" dirty="0">
                <a:latin typeface="Times New Roman" panose="02020603050405020304" pitchFamily="18" charset="0"/>
                <a:cs typeface="Times New Roman" panose="02020603050405020304" pitchFamily="18" charset="0"/>
              </a:rPr>
              <a:t> par millénaire) ce qui permet une localisation, après corrections relativistes à mieux que 1m près (précision maximale). Sans les corrections relativistes le système dériverait de 11km par jour.</a:t>
            </a:r>
          </a:p>
        </p:txBody>
      </p:sp>
      <p:pic>
        <p:nvPicPr>
          <p:cNvPr id="1028" name="Picture 4" descr="http://www.ac-creteil.fr/lycees/93/lmichelbobigny/dossiers/Einstein/physique/images/p1chap8_html_5de3e08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659" y="1052052"/>
            <a:ext cx="31623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981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0471" y="337965"/>
            <a:ext cx="9404723" cy="1400530"/>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Conclusion</a:t>
            </a:r>
          </a:p>
        </p:txBody>
      </p:sp>
      <p:sp>
        <p:nvSpPr>
          <p:cNvPr id="3" name="Espace réservé du contenu 2"/>
          <p:cNvSpPr>
            <a:spLocks noGrp="1"/>
          </p:cNvSpPr>
          <p:nvPr>
            <p:ph idx="1"/>
          </p:nvPr>
        </p:nvSpPr>
        <p:spPr>
          <a:xfrm>
            <a:off x="524981" y="1503708"/>
            <a:ext cx="11225718" cy="4406630"/>
          </a:xfrm>
        </p:spPr>
        <p:txBody>
          <a:bodyPr>
            <a:normAutofit fontScale="92500"/>
          </a:bodyPr>
          <a:lstStyle/>
          <a:p>
            <a:pPr algn="just"/>
            <a:r>
              <a:rPr lang="fr-FR" sz="2600" dirty="0">
                <a:latin typeface="Calibri" panose="020F0502020204030204" pitchFamily="34" charset="0"/>
              </a:rPr>
              <a:t>Sacralisé par certains, vilipendé par d’autres, Einstein restera, contre vents et marées, une figure incontournable de l’histoire de la science car, nonobstant quelques petites turpitudes, son œuvre restera, avec la mécanique quantique, un des deux monuments scientifiques de la science du 20</a:t>
            </a:r>
            <a:r>
              <a:rPr lang="fr-FR" sz="2600" baseline="30000" dirty="0">
                <a:latin typeface="Calibri" panose="020F0502020204030204" pitchFamily="34" charset="0"/>
              </a:rPr>
              <a:t>ième</a:t>
            </a:r>
            <a:r>
              <a:rPr lang="fr-FR" sz="2600" dirty="0">
                <a:latin typeface="Calibri" panose="020F0502020204030204" pitchFamily="34" charset="0"/>
              </a:rPr>
              <a:t> siècle, et est toujours la théorie de référence de la gravitation, un siècle après. </a:t>
            </a:r>
          </a:p>
          <a:p>
            <a:pPr algn="just"/>
            <a:r>
              <a:rPr lang="fr-FR" sz="2600" dirty="0">
                <a:latin typeface="Calibri" panose="020F0502020204030204" pitchFamily="34" charset="0"/>
              </a:rPr>
              <a:t>Cependant, comme l’épisode avec Painlevé l’a montré, cela confirme que pour des découvertes d’une telle ampleur, leurs auteurs, s’ils ont été bien inspirés, réalisent rarement l’étendue de ce qu’ils ont révélé: L’œuvre dépasse le créateur!</a:t>
            </a:r>
          </a:p>
          <a:p>
            <a:pPr algn="just"/>
            <a:r>
              <a:rPr lang="fr-FR" sz="2600" dirty="0">
                <a:latin typeface="Calibri" panose="020F0502020204030204" pitchFamily="34" charset="0"/>
              </a:rPr>
              <a:t>En particulier, la contribution de Painlevé et son rejet par la communauté scientifique nous offre un modèle d’un désastre scientifique dont il convient de tirer les enseignements pour faire face aux défis que nous pose la science contemporaine ! </a:t>
            </a:r>
          </a:p>
          <a:p>
            <a:endParaRPr lang="fr-FR" dirty="0"/>
          </a:p>
        </p:txBody>
      </p:sp>
    </p:spTree>
    <p:extLst>
      <p:ext uri="{BB962C8B-B14F-4D97-AF65-F5344CB8AC3E}">
        <p14:creationId xmlns:p14="http://schemas.microsoft.com/office/powerpoint/2010/main" val="24202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ntalfloss.com/sites/default/files/styles/insert_main_wide_image/public/einstein1_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8607" y="1219200"/>
            <a:ext cx="4208206" cy="507020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 y="167149"/>
            <a:ext cx="10697497" cy="707886"/>
          </a:xfrm>
          <a:prstGeom prst="rect">
            <a:avLst/>
          </a:prstGeom>
          <a:noFill/>
        </p:spPr>
        <p:txBody>
          <a:bodyPr wrap="square" rtlCol="0">
            <a:spAutoFit/>
          </a:bodyPr>
          <a:lstStyle/>
          <a:p>
            <a:r>
              <a:rPr lang="fr-FR" sz="4000" b="1" dirty="0">
                <a:ln w="9525">
                  <a:solidFill>
                    <a:schemeClr val="bg1"/>
                  </a:solidFill>
                  <a:prstDash val="solid"/>
                </a:ln>
                <a:effectLst>
                  <a:outerShdw blurRad="12700" dist="38100" dir="2700000" algn="tl" rotWithShape="0">
                    <a:schemeClr val="bg1">
                      <a:lumMod val="50000"/>
                    </a:schemeClr>
                  </a:outerShdw>
                </a:effectLst>
              </a:rPr>
              <a:t>Et Einstein, qu’aurait-il pensé de tout cela?</a:t>
            </a:r>
          </a:p>
        </p:txBody>
      </p:sp>
    </p:spTree>
    <p:extLst>
      <p:ext uri="{BB962C8B-B14F-4D97-AF65-F5344CB8AC3E}">
        <p14:creationId xmlns:p14="http://schemas.microsoft.com/office/powerpoint/2010/main" val="116406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1825" y="259089"/>
            <a:ext cx="10515600" cy="1179062"/>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Relativité restreinte</a:t>
            </a:r>
          </a:p>
        </p:txBody>
      </p:sp>
      <p:sp>
        <p:nvSpPr>
          <p:cNvPr id="3" name="Espace réservé du contenu 2"/>
          <p:cNvSpPr>
            <a:spLocks noGrp="1"/>
          </p:cNvSpPr>
          <p:nvPr>
            <p:ph idx="1"/>
          </p:nvPr>
        </p:nvSpPr>
        <p:spPr>
          <a:xfrm>
            <a:off x="96823" y="1526636"/>
            <a:ext cx="8679305" cy="4746345"/>
          </a:xfrm>
        </p:spPr>
        <p:txBody>
          <a:bodyPr>
            <a:noAutofit/>
          </a:bodyPr>
          <a:lstStyle/>
          <a:p>
            <a:pPr algn="just"/>
            <a:r>
              <a:rPr lang="fr-FR" sz="2400" dirty="0">
                <a:latin typeface="Calibri" panose="020F0502020204030204" pitchFamily="34" charset="0"/>
              </a:rPr>
              <a:t>Le troisième article d'Einstein de cette année 1905 a pour titre: "Sur l'électrodynamique des corps en mouvement». </a:t>
            </a:r>
          </a:p>
          <a:p>
            <a:pPr algn="just"/>
            <a:r>
              <a:rPr lang="fr-FR" sz="2400" dirty="0">
                <a:latin typeface="Calibri" panose="020F0502020204030204" pitchFamily="34" charset="0"/>
              </a:rPr>
              <a:t>A propos de cet article, Einstein, dans sa lettre à </a:t>
            </a:r>
            <a:r>
              <a:rPr lang="fr-FR" sz="2400" dirty="0" err="1">
                <a:latin typeface="Calibri" panose="020F0502020204030204" pitchFamily="34" charset="0"/>
              </a:rPr>
              <a:t>Mileva</a:t>
            </a:r>
            <a:r>
              <a:rPr lang="fr-FR" sz="2400" dirty="0">
                <a:latin typeface="Calibri" panose="020F0502020204030204" pitchFamily="34" charset="0"/>
              </a:rPr>
              <a:t>, parle de  "notre travail sur le mouvement relatif", ce qui a amené certains à se demander si </a:t>
            </a:r>
            <a:r>
              <a:rPr lang="fr-FR" sz="2400" dirty="0" err="1">
                <a:latin typeface="Calibri" panose="020F0502020204030204" pitchFamily="34" charset="0"/>
              </a:rPr>
              <a:t>Mileva</a:t>
            </a:r>
            <a:r>
              <a:rPr lang="fr-FR" sz="2400" dirty="0">
                <a:latin typeface="Calibri" panose="020F0502020204030204" pitchFamily="34" charset="0"/>
              </a:rPr>
              <a:t> a joué un rôle dans son développement. </a:t>
            </a:r>
          </a:p>
          <a:p>
            <a:pPr algn="just"/>
            <a:r>
              <a:rPr lang="fr-FR" sz="2400" dirty="0">
                <a:latin typeface="Calibri" panose="020F0502020204030204" pitchFamily="34" charset="0"/>
              </a:rPr>
              <a:t>Cet article introduit la théorie de la relativité, une théorie de l’espace-temps, où la masse et l'énergie sont équivalentes qui inclut la mécanique et l'électromagnétisme, mais qui ne traite pas la gravitation.</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8212" y="998092"/>
            <a:ext cx="2868119" cy="5736238"/>
          </a:xfrm>
          <a:prstGeom prst="rect">
            <a:avLst/>
          </a:prstGeom>
        </p:spPr>
      </p:pic>
    </p:spTree>
    <p:extLst>
      <p:ext uri="{BB962C8B-B14F-4D97-AF65-F5344CB8AC3E}">
        <p14:creationId xmlns:p14="http://schemas.microsoft.com/office/powerpoint/2010/main" val="428537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83052"/>
            <a:ext cx="10515600" cy="1019331"/>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Relativité restreinte</a:t>
            </a:r>
          </a:p>
        </p:txBody>
      </p:sp>
      <p:sp>
        <p:nvSpPr>
          <p:cNvPr id="3" name="Espace réservé du contenu 2"/>
          <p:cNvSpPr>
            <a:spLocks noGrp="1"/>
          </p:cNvSpPr>
          <p:nvPr>
            <p:ph idx="1"/>
          </p:nvPr>
        </p:nvSpPr>
        <p:spPr>
          <a:xfrm>
            <a:off x="589935" y="1590021"/>
            <a:ext cx="10913808" cy="4243333"/>
          </a:xfrm>
        </p:spPr>
        <p:txBody>
          <a:bodyPr>
            <a:noAutofit/>
          </a:bodyPr>
          <a:lstStyle/>
          <a:p>
            <a:pPr algn="just"/>
            <a:r>
              <a:rPr lang="fr-FR" sz="2400" dirty="0">
                <a:latin typeface="Calibri" panose="020F0502020204030204" pitchFamily="34" charset="0"/>
              </a:rPr>
              <a:t>La relativité restreinte explique le résultat négatif de l'expérience de Michelson-Morley, qui avait montré que les ondes lumineuses ne voyagent pas à travers un milieu, l’éther, contrairement à d'autres phénomènes connus qui nécessitent un milieu tel que l'eau ou l'air. </a:t>
            </a:r>
          </a:p>
          <a:p>
            <a:pPr algn="just"/>
            <a:r>
              <a:rPr lang="fr-FR" sz="2400" dirty="0">
                <a:latin typeface="Calibri" panose="020F0502020204030204" pitchFamily="34" charset="0"/>
              </a:rPr>
              <a:t>La vitesse de la lumière est fixe, indépendante du mouvement de l'observateur (qui l’émet ou la mesure). </a:t>
            </a:r>
          </a:p>
          <a:p>
            <a:pPr algn="just"/>
            <a:r>
              <a:rPr lang="fr-FR" sz="2400" dirty="0">
                <a:latin typeface="Calibri" panose="020F0502020204030204" pitchFamily="34" charset="0"/>
              </a:rPr>
              <a:t>Ce résultat contre-intuitif, impossible dans la mécanique classique de Newton, avait déjà été conjecturé par George Fitzgerald en 1894 indiquant que le résultat de Michelson-Morley pourrait s'expliquer si les corps en mouvement sont contractés dans la direction de leur mouvement. </a:t>
            </a:r>
          </a:p>
        </p:txBody>
      </p:sp>
    </p:spTree>
    <p:extLst>
      <p:ext uri="{BB962C8B-B14F-4D97-AF65-F5344CB8AC3E}">
        <p14:creationId xmlns:p14="http://schemas.microsoft.com/office/powerpoint/2010/main" val="248752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902" y="0"/>
            <a:ext cx="10515600" cy="1019331"/>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Relativité restreinte</a:t>
            </a:r>
          </a:p>
        </p:txBody>
      </p:sp>
      <p:sp>
        <p:nvSpPr>
          <p:cNvPr id="3" name="Espace réservé du contenu 2"/>
          <p:cNvSpPr>
            <a:spLocks noGrp="1"/>
          </p:cNvSpPr>
          <p:nvPr>
            <p:ph idx="1"/>
          </p:nvPr>
        </p:nvSpPr>
        <p:spPr>
          <a:xfrm>
            <a:off x="2974693" y="1752347"/>
            <a:ext cx="5671595" cy="4370661"/>
          </a:xfrm>
        </p:spPr>
        <p:txBody>
          <a:bodyPr>
            <a:noAutofit/>
          </a:bodyPr>
          <a:lstStyle/>
          <a:p>
            <a:pPr algn="just"/>
            <a:r>
              <a:rPr lang="fr-FR" sz="2400" dirty="0">
                <a:latin typeface="Calibri" panose="020F0502020204030204" pitchFamily="34" charset="0"/>
              </a:rPr>
              <a:t>En 1903, le physicien hollandais Hendrik Lorentz (à gauche) , établit empiriquement les équations (correctes) de transformation décrivant cette contraction. En 1905 le mathématicien français Henri Poincaré, (à droite), peu avant la publication d’Einstein, définit le groupe complet de symétrie associé à ces transformations, mais c’est Einstein qui a révélé les raisons profondes de cette étonnante propriété.</a:t>
            </a:r>
          </a:p>
        </p:txBody>
      </p:sp>
      <p:pic>
        <p:nvPicPr>
          <p:cNvPr id="3074" name="Picture 2" descr="http://upload.wikimedia.org/wikipedia/commons/3/33/Hendrik_Antoon_Lorent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69" y="1913522"/>
            <a:ext cx="2714948" cy="38784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Henri Poincaré by H Manu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9367" y="1573162"/>
            <a:ext cx="3189469" cy="467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9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1211</TotalTime>
  <Words>5216</Words>
  <Application>Microsoft Office PowerPoint</Application>
  <PresentationFormat>Grand écran</PresentationFormat>
  <Paragraphs>228</Paragraphs>
  <Slides>64</Slides>
  <Notes>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64</vt:i4>
      </vt:variant>
    </vt:vector>
  </HeadingPairs>
  <TitlesOfParts>
    <vt:vector size="73" baseType="lpstr">
      <vt:lpstr>Arial</vt:lpstr>
      <vt:lpstr>Calibri</vt:lpstr>
      <vt:lpstr>Cambria Math</vt:lpstr>
      <vt:lpstr>Century Gothic</vt:lpstr>
      <vt:lpstr>Times New Roman</vt:lpstr>
      <vt:lpstr>Traditional Arabic</vt:lpstr>
      <vt:lpstr>Verdana</vt:lpstr>
      <vt:lpstr>Wingdings 3</vt:lpstr>
      <vt:lpstr>Ion</vt:lpstr>
      <vt:lpstr>Einstein: Sa contribution à la Science ENST le 12/06/2017, par : Jacques Fric, Université Paris-Diderot</vt:lpstr>
      <vt:lpstr>Biographie</vt:lpstr>
      <vt:lpstr>Jeunesse et éducation </vt:lpstr>
      <vt:lpstr>Travail et Doctorat</vt:lpstr>
      <vt:lpstr>Ses premières contributions scientifiques</vt:lpstr>
      <vt:lpstr>Effet photo-électrique</vt:lpstr>
      <vt:lpstr>Relativité restreinte</vt:lpstr>
      <vt:lpstr>Relativité restreinte</vt:lpstr>
      <vt:lpstr>Relativité restreinte</vt:lpstr>
      <vt:lpstr>Rencontres entre scientifiques -1911</vt:lpstr>
      <vt:lpstr>Relativité restreinte</vt:lpstr>
      <vt:lpstr>Relativité restreinte</vt:lpstr>
      <vt:lpstr>Equivalence masse-énergie: E = mc²</vt:lpstr>
      <vt:lpstr>Equivalence masse-énergie: E = mc²</vt:lpstr>
      <vt:lpstr>Sa carrière universitaire à partir de 1905</vt:lpstr>
      <vt:lpstr>1907: L’idée la plus heureuse  de ma vie </vt:lpstr>
      <vt:lpstr>Le principe d’équivalence</vt:lpstr>
      <vt:lpstr>1911: « De l’influence de la pesanteur sur la propagation de la lumière »</vt:lpstr>
      <vt:lpstr>1913- Einstein-Grossmann: L’Entwurf</vt:lpstr>
      <vt:lpstr>1913- Einstein-Grossmann: L’Entwurf</vt:lpstr>
      <vt:lpstr>Présentation PowerPoint</vt:lpstr>
      <vt:lpstr>La covariance générale (1915)</vt:lpstr>
      <vt:lpstr>L’avance du périhélie de Mercure confirmée</vt:lpstr>
      <vt:lpstr>La prédiction de déviation de la lumière</vt:lpstr>
      <vt:lpstr>La prédiction de déviation de la lumière</vt:lpstr>
      <vt:lpstr>La déviation de la lumière par le Soleil</vt:lpstr>
      <vt:lpstr>La relativité générale</vt:lpstr>
      <vt:lpstr>Premières solutions: Premiers problèmes</vt:lpstr>
      <vt:lpstr>Singularité de Schwarzschild</vt:lpstr>
      <vt:lpstr>Les premières solutions cosmologiques</vt:lpstr>
      <vt:lpstr>Le modèle de Friedmann</vt:lpstr>
      <vt:lpstr>Einstein et Lemaître</vt:lpstr>
      <vt:lpstr>La relativité générale et l’Académie des Sciences (1921-1924)</vt:lpstr>
      <vt:lpstr>La relativité générale et l’Académie des  Sciences (1921-1924)</vt:lpstr>
      <vt:lpstr>La relativité générale et l’Académie des Sciences (1921-1924)</vt:lpstr>
      <vt:lpstr> Einstein au Collège de France -avril 1922</vt:lpstr>
      <vt:lpstr>Einstein au Collège de France -avril 1922</vt:lpstr>
      <vt:lpstr>Einstein au Collège de France -avril 1922</vt:lpstr>
      <vt:lpstr>Einstein au Collège de France -avril 1922</vt:lpstr>
      <vt:lpstr>Einstein au Collège de France -avril 1922 Le problème de l’horizon dans la solution du corps unique à symétrie sphérique </vt:lpstr>
      <vt:lpstr>Narration de Charles Nordmann (extraits) </vt:lpstr>
      <vt:lpstr>Narration de Charles Nordmann (extraits) </vt:lpstr>
      <vt:lpstr>Einstein au Collège de France -avril 1922   Tradition française oblige, le débat se termine par un banquet! </vt:lpstr>
      <vt:lpstr>La solution de Painlevé ignorée</vt:lpstr>
      <vt:lpstr>Problématique de la connaissance </vt:lpstr>
      <vt:lpstr>Einstein face aux trous noirs et au Big Bang</vt:lpstr>
      <vt:lpstr>Quelques autres vérifications expérimentales</vt:lpstr>
      <vt:lpstr>Quelques autres vérifications expérimentales</vt:lpstr>
      <vt:lpstr>Quelques autres vérifications expérimentales</vt:lpstr>
      <vt:lpstr>Trous noirs</vt:lpstr>
      <vt:lpstr>Trous noirs</vt:lpstr>
      <vt:lpstr>Les ondes gravitationnelles</vt:lpstr>
      <vt:lpstr>Les ondes gravitationnelles</vt:lpstr>
      <vt:lpstr>Présentation PowerPoint</vt:lpstr>
      <vt:lpstr>Les ondes gravitationnelles</vt:lpstr>
      <vt:lpstr>eLISA: Evolved Laser Interferometer Space Antenna</vt:lpstr>
      <vt:lpstr>Mission LISA: vue d’artiste</vt:lpstr>
      <vt:lpstr>ELISA</vt:lpstr>
      <vt:lpstr>Effets des ondes gravitationnelles</vt:lpstr>
      <vt:lpstr>Effets d’ondes gravitationnelles sur eLISA</vt:lpstr>
      <vt:lpstr>Sensibilité des détecteurs d’OG.</vt:lpstr>
      <vt:lpstr>Horloges atomiques embarquées: GPS</vt:lpstr>
      <vt:lpstr>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Einstein et la relativité générale</dc:title>
  <dc:creator>jacques fric</dc:creator>
  <cp:lastModifiedBy>jacques fric</cp:lastModifiedBy>
  <cp:revision>144</cp:revision>
  <dcterms:created xsi:type="dcterms:W3CDTF">2014-08-16T10:03:45Z</dcterms:created>
  <dcterms:modified xsi:type="dcterms:W3CDTF">2017-06-09T12:30:56Z</dcterms:modified>
</cp:coreProperties>
</file>