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92"/>
  </p:notesMasterIdLst>
  <p:sldIdLst>
    <p:sldId id="397" r:id="rId2"/>
    <p:sldId id="404" r:id="rId3"/>
    <p:sldId id="383" r:id="rId4"/>
    <p:sldId id="407" r:id="rId5"/>
    <p:sldId id="408" r:id="rId6"/>
    <p:sldId id="496" r:id="rId7"/>
    <p:sldId id="405" r:id="rId8"/>
    <p:sldId id="409" r:id="rId9"/>
    <p:sldId id="336" r:id="rId10"/>
    <p:sldId id="316" r:id="rId11"/>
    <p:sldId id="329" r:id="rId12"/>
    <p:sldId id="411" r:id="rId13"/>
    <p:sldId id="370" r:id="rId14"/>
    <p:sldId id="412" r:id="rId15"/>
    <p:sldId id="431" r:id="rId16"/>
    <p:sldId id="432" r:id="rId17"/>
    <p:sldId id="413" r:id="rId18"/>
    <p:sldId id="379" r:id="rId19"/>
    <p:sldId id="264" r:id="rId20"/>
    <p:sldId id="317" r:id="rId21"/>
    <p:sldId id="323" r:id="rId22"/>
    <p:sldId id="485" r:id="rId23"/>
    <p:sldId id="414" r:id="rId24"/>
    <p:sldId id="270" r:id="rId25"/>
    <p:sldId id="430" r:id="rId26"/>
    <p:sldId id="272" r:id="rId27"/>
    <p:sldId id="338" r:id="rId28"/>
    <p:sldId id="279" r:id="rId29"/>
    <p:sldId id="389" r:id="rId30"/>
    <p:sldId id="415" r:id="rId31"/>
    <p:sldId id="339" r:id="rId32"/>
    <p:sldId id="387" r:id="rId33"/>
    <p:sldId id="341" r:id="rId34"/>
    <p:sldId id="386" r:id="rId35"/>
    <p:sldId id="273" r:id="rId36"/>
    <p:sldId id="416" r:id="rId37"/>
    <p:sldId id="344" r:id="rId38"/>
    <p:sldId id="391" r:id="rId39"/>
    <p:sldId id="345" r:id="rId40"/>
    <p:sldId id="417" r:id="rId41"/>
    <p:sldId id="489" r:id="rId42"/>
    <p:sldId id="285" r:id="rId43"/>
    <p:sldId id="394" r:id="rId44"/>
    <p:sldId id="382" r:id="rId45"/>
    <p:sldId id="472" r:id="rId46"/>
    <p:sldId id="418" r:id="rId47"/>
    <p:sldId id="476" r:id="rId48"/>
    <p:sldId id="477" r:id="rId49"/>
    <p:sldId id="288" r:id="rId50"/>
    <p:sldId id="289" r:id="rId51"/>
    <p:sldId id="290" r:id="rId52"/>
    <p:sldId id="346" r:id="rId53"/>
    <p:sldId id="402" r:id="rId54"/>
    <p:sldId id="419" r:id="rId55"/>
    <p:sldId id="291" r:id="rId56"/>
    <p:sldId id="360" r:id="rId57"/>
    <p:sldId id="483" r:id="rId58"/>
    <p:sldId id="292" r:id="rId59"/>
    <p:sldId id="364" r:id="rId60"/>
    <p:sldId id="420" r:id="rId61"/>
    <p:sldId id="347" r:id="rId62"/>
    <p:sldId id="293" r:id="rId63"/>
    <p:sldId id="348" r:id="rId64"/>
    <p:sldId id="294" r:id="rId65"/>
    <p:sldId id="365" r:id="rId66"/>
    <p:sldId id="421" r:id="rId67"/>
    <p:sldId id="295" r:id="rId68"/>
    <p:sldId id="366" r:id="rId69"/>
    <p:sldId id="484" r:id="rId70"/>
    <p:sldId id="296" r:id="rId71"/>
    <p:sldId id="422" r:id="rId72"/>
    <p:sldId id="480" r:id="rId73"/>
    <p:sldId id="332" r:id="rId74"/>
    <p:sldId id="482" r:id="rId75"/>
    <p:sldId id="372" r:id="rId76"/>
    <p:sldId id="475" r:id="rId77"/>
    <p:sldId id="486" r:id="rId78"/>
    <p:sldId id="495" r:id="rId79"/>
    <p:sldId id="478" r:id="rId80"/>
    <p:sldId id="426" r:id="rId81"/>
    <p:sldId id="398" r:id="rId82"/>
    <p:sldId id="399" r:id="rId83"/>
    <p:sldId id="400" r:id="rId84"/>
    <p:sldId id="401" r:id="rId85"/>
    <p:sldId id="490" r:id="rId86"/>
    <p:sldId id="491" r:id="rId87"/>
    <p:sldId id="492" r:id="rId88"/>
    <p:sldId id="479" r:id="rId89"/>
    <p:sldId id="493" r:id="rId90"/>
    <p:sldId id="494" r:id="rId9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3220" autoAdjust="0"/>
  </p:normalViewPr>
  <p:slideViewPr>
    <p:cSldViewPr snapToGrid="0">
      <p:cViewPr varScale="1">
        <p:scale>
          <a:sx n="96" d="100"/>
          <a:sy n="96" d="100"/>
        </p:scale>
        <p:origin x="2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2AA09-68E2-48C9-964B-0C61F210B64C}" type="datetimeFigureOut">
              <a:rPr lang="fr-FR" smtClean="0"/>
              <a:t>21/05/2021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0E441-41F4-4DC5-A46D-2491750A5CAA}" type="slidenum">
              <a:rPr lang="fr-FR" smtClean="0"/>
              <a:t>‹N°›</a:t>
            </a:fld>
            <a:endParaRPr lang="fr-FR"/>
          </a:p>
        </p:txBody>
      </p:sp>
    </p:spTree>
    <p:extLst>
      <p:ext uri="{BB962C8B-B14F-4D97-AF65-F5344CB8AC3E}">
        <p14:creationId xmlns:p14="http://schemas.microsoft.com/office/powerpoint/2010/main" val="151412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a:t>
            </a:fld>
            <a:endParaRPr lang="fr-FR"/>
          </a:p>
        </p:txBody>
      </p:sp>
    </p:spTree>
    <p:extLst>
      <p:ext uri="{BB962C8B-B14F-4D97-AF65-F5344CB8AC3E}">
        <p14:creationId xmlns:p14="http://schemas.microsoft.com/office/powerpoint/2010/main" val="39629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40</a:t>
            </a:fld>
            <a:endParaRPr lang="fr-FR"/>
          </a:p>
        </p:txBody>
      </p:sp>
    </p:spTree>
    <p:extLst>
      <p:ext uri="{BB962C8B-B14F-4D97-AF65-F5344CB8AC3E}">
        <p14:creationId xmlns:p14="http://schemas.microsoft.com/office/powerpoint/2010/main" val="387237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49</a:t>
            </a:fld>
            <a:endParaRPr lang="fr-FR"/>
          </a:p>
        </p:txBody>
      </p:sp>
    </p:spTree>
    <p:extLst>
      <p:ext uri="{BB962C8B-B14F-4D97-AF65-F5344CB8AC3E}">
        <p14:creationId xmlns:p14="http://schemas.microsoft.com/office/powerpoint/2010/main" val="1044675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56</a:t>
            </a:fld>
            <a:endParaRPr lang="fr-FR"/>
          </a:p>
        </p:txBody>
      </p:sp>
    </p:spTree>
    <p:extLst>
      <p:ext uri="{BB962C8B-B14F-4D97-AF65-F5344CB8AC3E}">
        <p14:creationId xmlns:p14="http://schemas.microsoft.com/office/powerpoint/2010/main" val="408195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57</a:t>
            </a:fld>
            <a:endParaRPr lang="fr-FR"/>
          </a:p>
        </p:txBody>
      </p:sp>
    </p:spTree>
    <p:extLst>
      <p:ext uri="{BB962C8B-B14F-4D97-AF65-F5344CB8AC3E}">
        <p14:creationId xmlns:p14="http://schemas.microsoft.com/office/powerpoint/2010/main" val="3679173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58</a:t>
            </a:fld>
            <a:endParaRPr lang="fr-FR"/>
          </a:p>
        </p:txBody>
      </p:sp>
    </p:spTree>
    <p:extLst>
      <p:ext uri="{BB962C8B-B14F-4D97-AF65-F5344CB8AC3E}">
        <p14:creationId xmlns:p14="http://schemas.microsoft.com/office/powerpoint/2010/main" val="318412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59</a:t>
            </a:fld>
            <a:endParaRPr lang="fr-FR"/>
          </a:p>
        </p:txBody>
      </p:sp>
    </p:spTree>
    <p:extLst>
      <p:ext uri="{BB962C8B-B14F-4D97-AF65-F5344CB8AC3E}">
        <p14:creationId xmlns:p14="http://schemas.microsoft.com/office/powerpoint/2010/main" val="25742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61</a:t>
            </a:fld>
            <a:endParaRPr lang="fr-FR"/>
          </a:p>
        </p:txBody>
      </p:sp>
    </p:spTree>
    <p:extLst>
      <p:ext uri="{BB962C8B-B14F-4D97-AF65-F5344CB8AC3E}">
        <p14:creationId xmlns:p14="http://schemas.microsoft.com/office/powerpoint/2010/main" val="2762218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63</a:t>
            </a:fld>
            <a:endParaRPr lang="fr-FR"/>
          </a:p>
        </p:txBody>
      </p:sp>
    </p:spTree>
    <p:extLst>
      <p:ext uri="{BB962C8B-B14F-4D97-AF65-F5344CB8AC3E}">
        <p14:creationId xmlns:p14="http://schemas.microsoft.com/office/powerpoint/2010/main" val="4099007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74</a:t>
            </a:fld>
            <a:endParaRPr lang="fr-FR"/>
          </a:p>
        </p:txBody>
      </p:sp>
    </p:spTree>
    <p:extLst>
      <p:ext uri="{BB962C8B-B14F-4D97-AF65-F5344CB8AC3E}">
        <p14:creationId xmlns:p14="http://schemas.microsoft.com/office/powerpoint/2010/main" val="825148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75</a:t>
            </a:fld>
            <a:endParaRPr lang="fr-FR"/>
          </a:p>
        </p:txBody>
      </p:sp>
    </p:spTree>
    <p:extLst>
      <p:ext uri="{BB962C8B-B14F-4D97-AF65-F5344CB8AC3E}">
        <p14:creationId xmlns:p14="http://schemas.microsoft.com/office/powerpoint/2010/main" val="429402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a:t>
            </a:fld>
            <a:endParaRPr lang="fr-FR"/>
          </a:p>
        </p:txBody>
      </p:sp>
    </p:spTree>
    <p:extLst>
      <p:ext uri="{BB962C8B-B14F-4D97-AF65-F5344CB8AC3E}">
        <p14:creationId xmlns:p14="http://schemas.microsoft.com/office/powerpoint/2010/main" val="2025895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79</a:t>
            </a:fld>
            <a:endParaRPr lang="fr-FR"/>
          </a:p>
        </p:txBody>
      </p:sp>
    </p:spTree>
    <p:extLst>
      <p:ext uri="{BB962C8B-B14F-4D97-AF65-F5344CB8AC3E}">
        <p14:creationId xmlns:p14="http://schemas.microsoft.com/office/powerpoint/2010/main" val="2412539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89</a:t>
            </a:fld>
            <a:endParaRPr lang="fr-FR"/>
          </a:p>
        </p:txBody>
      </p:sp>
    </p:spTree>
    <p:extLst>
      <p:ext uri="{BB962C8B-B14F-4D97-AF65-F5344CB8AC3E}">
        <p14:creationId xmlns:p14="http://schemas.microsoft.com/office/powerpoint/2010/main" val="411234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a:t>
            </a:fld>
            <a:endParaRPr lang="fr-FR"/>
          </a:p>
        </p:txBody>
      </p:sp>
    </p:spTree>
    <p:extLst>
      <p:ext uri="{BB962C8B-B14F-4D97-AF65-F5344CB8AC3E}">
        <p14:creationId xmlns:p14="http://schemas.microsoft.com/office/powerpoint/2010/main" val="136859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a:t>
            </a:fld>
            <a:endParaRPr lang="fr-FR"/>
          </a:p>
        </p:txBody>
      </p:sp>
    </p:spTree>
    <p:extLst>
      <p:ext uri="{BB962C8B-B14F-4D97-AF65-F5344CB8AC3E}">
        <p14:creationId xmlns:p14="http://schemas.microsoft.com/office/powerpoint/2010/main" val="403295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16</a:t>
            </a:fld>
            <a:endParaRPr lang="fr-FR"/>
          </a:p>
        </p:txBody>
      </p:sp>
    </p:spTree>
    <p:extLst>
      <p:ext uri="{BB962C8B-B14F-4D97-AF65-F5344CB8AC3E}">
        <p14:creationId xmlns:p14="http://schemas.microsoft.com/office/powerpoint/2010/main" val="204063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18</a:t>
            </a:fld>
            <a:endParaRPr lang="fr-FR"/>
          </a:p>
        </p:txBody>
      </p:sp>
    </p:spTree>
    <p:extLst>
      <p:ext uri="{BB962C8B-B14F-4D97-AF65-F5344CB8AC3E}">
        <p14:creationId xmlns:p14="http://schemas.microsoft.com/office/powerpoint/2010/main" val="191200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19</a:t>
            </a:fld>
            <a:endParaRPr lang="fr-FR"/>
          </a:p>
        </p:txBody>
      </p:sp>
    </p:spTree>
    <p:extLst>
      <p:ext uri="{BB962C8B-B14F-4D97-AF65-F5344CB8AC3E}">
        <p14:creationId xmlns:p14="http://schemas.microsoft.com/office/powerpoint/2010/main" val="1588592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21</a:t>
            </a:fld>
            <a:endParaRPr lang="fr-FR"/>
          </a:p>
        </p:txBody>
      </p:sp>
    </p:spTree>
    <p:extLst>
      <p:ext uri="{BB962C8B-B14F-4D97-AF65-F5344CB8AC3E}">
        <p14:creationId xmlns:p14="http://schemas.microsoft.com/office/powerpoint/2010/main" val="1060371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33</a:t>
            </a:fld>
            <a:endParaRPr lang="fr-FR"/>
          </a:p>
        </p:txBody>
      </p:sp>
    </p:spTree>
    <p:extLst>
      <p:ext uri="{BB962C8B-B14F-4D97-AF65-F5344CB8AC3E}">
        <p14:creationId xmlns:p14="http://schemas.microsoft.com/office/powerpoint/2010/main" val="346956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170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21/05/2021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7930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31216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30132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19291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779255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61431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63386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27064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05887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447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EFA5BC9-32D2-4CAA-8268-00B2B2747106}" type="datetimeFigureOut">
              <a:rPr lang="fr-FR" smtClean="0"/>
              <a:t>21/05/2021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0735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EFA5BC9-32D2-4CAA-8268-00B2B2747106}" type="datetimeFigureOut">
              <a:rPr lang="fr-FR" smtClean="0"/>
              <a:t>21/05/2021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73179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1229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2990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7" name="Date Placeholder 4"/>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22604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21/05/2021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44886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EFA5BC9-32D2-4CAA-8268-00B2B2747106}" type="datetimeFigureOut">
              <a:rPr lang="fr-FR" smtClean="0"/>
              <a:t>21/05/2021</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F97C63B-E1FC-4852-BF4A-135571E06D35}" type="slidenum">
              <a:rPr lang="fr-FR" smtClean="0"/>
              <a:t>‹N°›</a:t>
            </a:fld>
            <a:endParaRPr lang="fr-FR"/>
          </a:p>
        </p:txBody>
      </p:sp>
    </p:spTree>
    <p:extLst>
      <p:ext uri="{BB962C8B-B14F-4D97-AF65-F5344CB8AC3E}">
        <p14:creationId xmlns:p14="http://schemas.microsoft.com/office/powerpoint/2010/main" val="288823125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huffingtonpost.fr/entry/le-prix-nobel-de-physique-2019-decerne-a-un-americain-et-deux-suisses-pour-la-decouverte-dune-exoplanete_fr_5d9b517fe4b0fc935ede1f8d"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s://fr.wikipedia.org/wiki/Th%C3%A9orie_des_Formes" TargetMode="External"/><Relationship Id="rId3" Type="http://schemas.openxmlformats.org/officeDocument/2006/relationships/image" Target="../media/image11.jpg"/><Relationship Id="rId7" Type="http://schemas.openxmlformats.org/officeDocument/2006/relationships/hyperlink" Target="https://fr.wikipedia.org/wiki/All%C3%A9gorie_de_la_cavern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fr.wikipedia.org/wiki/Ma%C3%AFeutique_(philosophie)" TargetMode="External"/><Relationship Id="rId11" Type="http://schemas.openxmlformats.org/officeDocument/2006/relationships/hyperlink" Target="https://fr.wikipedia.org/wiki/Mimesis" TargetMode="External"/><Relationship Id="rId5" Type="http://schemas.openxmlformats.org/officeDocument/2006/relationships/hyperlink" Target="https://fr.wikipedia.org/wiki/Dialectique" TargetMode="External"/><Relationship Id="rId10" Type="http://schemas.openxmlformats.org/officeDocument/2006/relationships/hyperlink" Target="https://fr.wikipedia.org/wiki/R%C3%A9miniscence_(philosophie)" TargetMode="External"/><Relationship Id="rId4" Type="http://schemas.openxmlformats.org/officeDocument/2006/relationships/image" Target="../media/image12.jpeg"/><Relationship Id="rId9" Type="http://schemas.openxmlformats.org/officeDocument/2006/relationships/hyperlink" Target="https://fr.wikipedia.org/wiki/Participation_(Platon)"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lestroiscolonnes.com/auteur/jacques-fric/vous-avez-dit-big-bang/" TargetMode="External"/><Relationship Id="rId2" Type="http://schemas.openxmlformats.org/officeDocument/2006/relationships/hyperlink" Target="https://vous-avez-dit-bigbang.fr/" TargetMode="Externa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e champ profond extrême du télescope spatial Hubble"/>
          <p:cNvPicPr>
            <a:picLocks noChangeAspect="1" noChangeArrowheads="1"/>
          </p:cNvPicPr>
          <p:nvPr/>
        </p:nvPicPr>
        <p:blipFill>
          <a:blip r:embed="rId3">
            <a:alphaModFix amt="83000"/>
            <a:extLst>
              <a:ext uri="{28A0092B-C50C-407E-A947-70E740481C1C}">
                <a14:useLocalDpi xmlns:a14="http://schemas.microsoft.com/office/drawing/2010/main" val="0"/>
              </a:ext>
            </a:extLst>
          </a:blip>
          <a:srcRect/>
          <a:stretch>
            <a:fillRect/>
          </a:stretch>
        </p:blipFill>
        <p:spPr bwMode="auto">
          <a:xfrm>
            <a:off x="0" y="-230050"/>
            <a:ext cx="12284598" cy="708805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1038806" y="-68004"/>
            <a:ext cx="8946541" cy="920819"/>
          </a:xfrm>
        </p:spPr>
        <p:txBody>
          <a:bodyPr>
            <a:normAutofit lnSpcReduction="10000"/>
          </a:bodyPr>
          <a:lstStyle/>
          <a:p>
            <a:pPr algn="ctr"/>
            <a:r>
              <a:rPr lang="fr-FR" sz="60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L’ Univers et l’Homme</a:t>
            </a:r>
          </a:p>
        </p:txBody>
      </p:sp>
      <p:pic>
        <p:nvPicPr>
          <p:cNvPr id="7" name="Image 6">
            <a:extLst>
              <a:ext uri="{FF2B5EF4-FFF2-40B4-BE49-F238E27FC236}">
                <a16:creationId xmlns:a16="http://schemas.microsoft.com/office/drawing/2014/main" id="{A92400F0-1E0F-415C-834A-23F71F5070DF}"/>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545991" y="852815"/>
            <a:ext cx="4914821" cy="4914821"/>
          </a:xfrm>
          <a:prstGeom prst="rect">
            <a:avLst/>
          </a:prstGeom>
        </p:spPr>
      </p:pic>
      <p:sp>
        <p:nvSpPr>
          <p:cNvPr id="10" name="ZoneTexte 9">
            <a:extLst>
              <a:ext uri="{FF2B5EF4-FFF2-40B4-BE49-F238E27FC236}">
                <a16:creationId xmlns:a16="http://schemas.microsoft.com/office/drawing/2014/main" id="{A873D2DE-F5B5-40A0-847A-A7ECB0292E52}"/>
              </a:ext>
            </a:extLst>
          </p:cNvPr>
          <p:cNvSpPr txBox="1"/>
          <p:nvPr/>
        </p:nvSpPr>
        <p:spPr>
          <a:xfrm>
            <a:off x="694481" y="6319123"/>
            <a:ext cx="11363813"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Conférence mensuelle de la SAF du 14/10/2020, par Jacques Fric, docteur  en histoire et philosophie des sciences</a:t>
            </a:r>
          </a:p>
        </p:txBody>
      </p:sp>
    </p:spTree>
    <p:extLst>
      <p:ext uri="{BB962C8B-B14F-4D97-AF65-F5344CB8AC3E}">
        <p14:creationId xmlns:p14="http://schemas.microsoft.com/office/powerpoint/2010/main" val="4616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8091813" y="4799217"/>
            <a:ext cx="3870543" cy="1338535"/>
          </a:xfrm>
        </p:spPr>
        <p:txBody>
          <a:bodyPr>
            <a:noAutofit/>
          </a:bodyPr>
          <a:lstStyle/>
          <a:p>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Cosmogonie antique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63" y="877333"/>
            <a:ext cx="3719714" cy="1884655"/>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376" y="441735"/>
            <a:ext cx="3531282" cy="232151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723" y="472999"/>
            <a:ext cx="1930381" cy="228898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30" y="3868245"/>
            <a:ext cx="2176272" cy="2731008"/>
          </a:xfrm>
          <a:prstGeom prst="rect">
            <a:avLst/>
          </a:prstGeom>
        </p:spPr>
      </p:pic>
      <p:sp>
        <p:nvSpPr>
          <p:cNvPr id="10" name="Rectangle 9"/>
          <p:cNvSpPr/>
          <p:nvPr/>
        </p:nvSpPr>
        <p:spPr>
          <a:xfrm>
            <a:off x="2865728" y="3929122"/>
            <a:ext cx="4132820" cy="2677656"/>
          </a:xfrm>
          <a:prstGeom prst="rect">
            <a:avLst/>
          </a:prstGeom>
        </p:spPr>
        <p:txBody>
          <a:bodyPr wrap="square">
            <a:spAutoFit/>
          </a:bodyPr>
          <a:lstStyle/>
          <a:p>
            <a:pPr algn="just"/>
            <a:r>
              <a:rPr lang="fr-FR" sz="2400" dirty="0" err="1">
                <a:latin typeface="Times New Roman" panose="02020603050405020304" pitchFamily="18" charset="0"/>
                <a:cs typeface="Times New Roman" panose="02020603050405020304" pitchFamily="18" charset="0"/>
              </a:rPr>
              <a:t>Ygdrasil</a:t>
            </a:r>
            <a:r>
              <a:rPr lang="fr-FR" sz="2400" dirty="0">
                <a:latin typeface="Times New Roman" panose="02020603050405020304" pitchFamily="18" charset="0"/>
                <a:cs typeface="Times New Roman" panose="02020603050405020304" pitchFamily="18" charset="0"/>
              </a:rPr>
              <a:t>, l'arbre cosmique, assure la cohérence verticale des mondes de la mythologie nordique, tandis que le serpent de Midgard assure sa cohérence horizontale. Peinture attribuée à Oluf </a:t>
            </a:r>
            <a:r>
              <a:rPr lang="fr-FR" sz="2400" dirty="0" err="1">
                <a:latin typeface="Times New Roman" panose="02020603050405020304" pitchFamily="18" charset="0"/>
                <a:cs typeface="Times New Roman" panose="02020603050405020304" pitchFamily="18" charset="0"/>
              </a:rPr>
              <a:t>Bagge</a:t>
            </a:r>
            <a:endParaRPr lang="fr-FR"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4454599" y="2935715"/>
            <a:ext cx="4140835" cy="830997"/>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Sceau sumérien représentant les </a:t>
            </a:r>
            <a:r>
              <a:rPr lang="fr-FR" sz="2400" dirty="0" err="1">
                <a:latin typeface="Times New Roman" panose="02020603050405020304" pitchFamily="18" charset="0"/>
                <a:cs typeface="Times New Roman" panose="02020603050405020304" pitchFamily="18" charset="0"/>
              </a:rPr>
              <a:t>Anunnaki</a:t>
            </a:r>
            <a:endParaRPr lang="fr-FR"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188963" y="2884519"/>
            <a:ext cx="4124847" cy="461665"/>
          </a:xfrm>
          <a:prstGeom prst="rect">
            <a:avLst/>
          </a:prstGeom>
        </p:spPr>
        <p:txBody>
          <a:bodyPr wrap="none">
            <a:spAutoFit/>
          </a:bodyPr>
          <a:lstStyle/>
          <a:p>
            <a:r>
              <a:rPr lang="fr-FR" sz="2400" dirty="0">
                <a:latin typeface="Times New Roman" panose="02020603050405020304" pitchFamily="18" charset="0"/>
                <a:cs typeface="Times New Roman" panose="02020603050405020304" pitchFamily="18" charset="0"/>
              </a:rPr>
              <a:t>Egypte: Ré à bord de sa barque</a:t>
            </a:r>
          </a:p>
        </p:txBody>
      </p:sp>
      <p:sp>
        <p:nvSpPr>
          <p:cNvPr id="13" name="Rectangle 12"/>
          <p:cNvSpPr/>
          <p:nvPr/>
        </p:nvSpPr>
        <p:spPr>
          <a:xfrm>
            <a:off x="8886247" y="2912960"/>
            <a:ext cx="3305753" cy="1569660"/>
          </a:xfrm>
          <a:prstGeom prst="rect">
            <a:avLst/>
          </a:prstGeom>
        </p:spPr>
        <p:txBody>
          <a:bodyPr wrap="square">
            <a:spAutoFit/>
          </a:bodyPr>
          <a:lstStyle/>
          <a:p>
            <a:r>
              <a:rPr lang="fr-FR" sz="2400" dirty="0" err="1">
                <a:latin typeface="Times New Roman" panose="02020603050405020304" pitchFamily="18" charset="0"/>
                <a:cs typeface="Times New Roman" panose="02020603050405020304" pitchFamily="18" charset="0"/>
              </a:rPr>
              <a:t>Bereshit</a:t>
            </a:r>
            <a:r>
              <a:rPr lang="fr-FR" sz="2400"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pereq</a:t>
            </a:r>
            <a:r>
              <a:rPr lang="fr-FR" sz="2400" i="1" dirty="0">
                <a:latin typeface="Times New Roman" panose="02020603050405020304" pitchFamily="18" charset="0"/>
                <a:cs typeface="Times New Roman" panose="02020603050405020304" pitchFamily="18" charset="0"/>
              </a:rPr>
              <a:t> aleph</a:t>
            </a:r>
            <a:r>
              <a:rPr lang="fr-FR" sz="2400" dirty="0">
                <a:latin typeface="Times New Roman" panose="02020603050405020304" pitchFamily="18" charset="0"/>
                <a:cs typeface="Times New Roman" panose="02020603050405020304" pitchFamily="18" charset="0"/>
              </a:rPr>
              <a:t>, premier chapitre du Livre de la Genèse, écrit sur un œuf, musée Israël</a:t>
            </a:r>
          </a:p>
        </p:txBody>
      </p:sp>
    </p:spTree>
    <p:extLst>
      <p:ext uri="{BB962C8B-B14F-4D97-AF65-F5344CB8AC3E}">
        <p14:creationId xmlns:p14="http://schemas.microsoft.com/office/powerpoint/2010/main" val="1466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294" y="167060"/>
            <a:ext cx="12079705" cy="660317"/>
          </a:xfrm>
        </p:spPr>
        <p:txBody>
          <a:bodyPr>
            <a:noAutofit/>
          </a:bodyPr>
          <a:lstStyle/>
          <a:p>
            <a:pPr algn="ctr"/>
            <a:b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br>
            <a:br>
              <a:rPr lang="fr-FR" sz="7200" b="1" dirty="0">
                <a:latin typeface="Calibri Light" panose="020F0302020204030204" pitchFamily="34" charset="0"/>
              </a:rPr>
            </a:br>
            <a:endParaRPr lang="fr-FR" sz="7200" dirty="0">
              <a:latin typeface="Calibri Light" panose="020F0302020204030204" pitchFamily="34" charset="0"/>
            </a:endParaRPr>
          </a:p>
        </p:txBody>
      </p:sp>
      <p:sp>
        <p:nvSpPr>
          <p:cNvPr id="3" name="Espace réservé du contenu 2"/>
          <p:cNvSpPr>
            <a:spLocks noGrp="1"/>
          </p:cNvSpPr>
          <p:nvPr>
            <p:ph idx="1"/>
          </p:nvPr>
        </p:nvSpPr>
        <p:spPr>
          <a:xfrm>
            <a:off x="293613" y="1320137"/>
            <a:ext cx="5256955" cy="5225042"/>
          </a:xfrm>
        </p:spPr>
        <p:txBody>
          <a:bodyPr>
            <a:normAutofit/>
          </a:bodyPr>
          <a:lstStyle/>
          <a:p>
            <a:endParaRPr lang="fr-FR" sz="900" b="1" dirty="0">
              <a:latin typeface="Calibri" panose="020F0502020204030204" pitchFamily="34" charset="0"/>
            </a:endParaRPr>
          </a:p>
          <a:p>
            <a:endParaRPr lang="fr-FR"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4" y="936501"/>
            <a:ext cx="8041710" cy="5831469"/>
          </a:xfrm>
          <a:prstGeom prst="rect">
            <a:avLst/>
          </a:prstGeom>
        </p:spPr>
      </p:pic>
      <p:sp>
        <p:nvSpPr>
          <p:cNvPr id="6" name="Rectangle 5"/>
          <p:cNvSpPr/>
          <p:nvPr/>
        </p:nvSpPr>
        <p:spPr>
          <a:xfrm>
            <a:off x="0" y="167060"/>
            <a:ext cx="12192000" cy="769441"/>
          </a:xfrm>
          <a:prstGeom prst="rect">
            <a:avLst/>
          </a:prstGeom>
        </p:spPr>
        <p:txBody>
          <a:bodyPr wrap="square">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Cosmogonie classique</a:t>
            </a:r>
            <a:endParaRPr lang="fr-FR" sz="4400" dirty="0"/>
          </a:p>
        </p:txBody>
      </p:sp>
      <p:pic>
        <p:nvPicPr>
          <p:cNvPr id="5" name="Image 4"/>
          <p:cNvPicPr>
            <a:picLocks noChangeAspect="1"/>
          </p:cNvPicPr>
          <p:nvPr/>
        </p:nvPicPr>
        <p:blipFill>
          <a:blip r:embed="rId3"/>
          <a:stretch>
            <a:fillRect/>
          </a:stretch>
        </p:blipFill>
        <p:spPr>
          <a:xfrm>
            <a:off x="8499596" y="936502"/>
            <a:ext cx="3088741" cy="5753056"/>
          </a:xfrm>
          <a:prstGeom prst="rect">
            <a:avLst/>
          </a:prstGeom>
        </p:spPr>
      </p:pic>
    </p:spTree>
    <p:extLst>
      <p:ext uri="{BB962C8B-B14F-4D97-AF65-F5344CB8AC3E}">
        <p14:creationId xmlns:p14="http://schemas.microsoft.com/office/powerpoint/2010/main" val="377436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La genèse de la cosmologie moderne</a:t>
            </a:r>
          </a:p>
        </p:txBody>
      </p:sp>
    </p:spTree>
    <p:extLst>
      <p:ext uri="{BB962C8B-B14F-4D97-AF65-F5344CB8AC3E}">
        <p14:creationId xmlns:p14="http://schemas.microsoft.com/office/powerpoint/2010/main" val="359015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769441"/>
            <a:ext cx="9746429" cy="585727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Fin 1915, Einstein publie ses équations de la relativité générale qui propose une représentation géométrique de la gravitation.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 en relativité générale l’espace-temps est « déformé » par les masses et l’énergie, l’univers (l’espace-temps) n’est plus un contenant indépendant de ce qu’il « contient » et on ne peut plus séparer contenant et contenu!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peut alors être appréhendé par les objets le constituant: </a:t>
            </a:r>
          </a:p>
          <a:p>
            <a:pPr algn="ctr"/>
            <a:r>
              <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cosmologie scientifique était née!</a:t>
            </a:r>
          </a:p>
        </p:txBody>
      </p:sp>
      <p:sp>
        <p:nvSpPr>
          <p:cNvPr id="4" name="ZoneTexte 3"/>
          <p:cNvSpPr txBox="1"/>
          <p:nvPr/>
        </p:nvSpPr>
        <p:spPr>
          <a:xfrm>
            <a:off x="554452" y="0"/>
            <a:ext cx="10450285" cy="769441"/>
          </a:xfrm>
          <a:prstGeom prst="rect">
            <a:avLst/>
          </a:prstGeom>
          <a:noFill/>
        </p:spPr>
        <p:txBody>
          <a:bodyPr wrap="square" rtlCol="0">
            <a:spAutoFit/>
          </a:bodyPr>
          <a:lstStyle/>
          <a:p>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de la cosmologie scientifique</a:t>
            </a:r>
          </a:p>
        </p:txBody>
      </p:sp>
      <p:pic>
        <p:nvPicPr>
          <p:cNvPr id="5" name="Picture 4" descr="http://3.bp.blogspot.com/_2BiG4q7GCqk/TTHot-b6_mI/AAAAAAAAB2M/Lq1m4BviklI/s320/Albert_Einstein_Photo+II.jpg">
            <a:extLst>
              <a:ext uri="{FF2B5EF4-FFF2-40B4-BE49-F238E27FC236}">
                <a16:creationId xmlns:a16="http://schemas.microsoft.com/office/drawing/2014/main" id="{FFF75E4A-60BA-43A8-A545-8D874992ACBC}"/>
              </a:ext>
            </a:extLst>
          </p:cNvPr>
          <p:cNvPicPr>
            <a:picLocks noChangeAspect="1"/>
          </p:cNvPicPr>
          <p:nvPr/>
        </p:nvPicPr>
        <p:blipFill>
          <a:blip r:embed="rId2"/>
          <a:srcRect/>
          <a:stretch>
            <a:fillRect/>
          </a:stretch>
        </p:blipFill>
        <p:spPr>
          <a:xfrm>
            <a:off x="9908601" y="2413806"/>
            <a:ext cx="2192271" cy="3218012"/>
          </a:xfrm>
          <a:prstGeom prst="rect">
            <a:avLst/>
          </a:prstGeom>
          <a:noFill/>
          <a:ln cap="flat">
            <a:noFill/>
          </a:ln>
        </p:spPr>
      </p:pic>
      <p:sp>
        <p:nvSpPr>
          <p:cNvPr id="2" name="Phylactère : pensées 1">
            <a:extLst>
              <a:ext uri="{FF2B5EF4-FFF2-40B4-BE49-F238E27FC236}">
                <a16:creationId xmlns:a16="http://schemas.microsoft.com/office/drawing/2014/main" id="{1C621293-75CB-4F11-9F46-0E032F7AA932}"/>
              </a:ext>
            </a:extLst>
          </p:cNvPr>
          <p:cNvSpPr/>
          <p:nvPr/>
        </p:nvSpPr>
        <p:spPr>
          <a:xfrm>
            <a:off x="9779509" y="1225992"/>
            <a:ext cx="2321363" cy="1077179"/>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Fallait oser le faire!</a:t>
            </a:r>
          </a:p>
        </p:txBody>
      </p:sp>
    </p:spTree>
    <p:extLst>
      <p:ext uri="{BB962C8B-B14F-4D97-AF65-F5344CB8AC3E}">
        <p14:creationId xmlns:p14="http://schemas.microsoft.com/office/powerpoint/2010/main" val="34190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8187" y="5393623"/>
            <a:ext cx="11875626"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Le modèle standard de la cosmologie</a:t>
            </a: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Big Bang</a:t>
            </a:r>
          </a:p>
        </p:txBody>
      </p:sp>
      <p:pic>
        <p:nvPicPr>
          <p:cNvPr id="4" name="Image 3" descr="Une image contenant personne, intérieur, homme, portant&#10;&#10;Description générée automatiquement">
            <a:extLst>
              <a:ext uri="{FF2B5EF4-FFF2-40B4-BE49-F238E27FC236}">
                <a16:creationId xmlns:a16="http://schemas.microsoft.com/office/drawing/2014/main" id="{B30F8288-1CD0-49A4-962D-A42CD2095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820" y="1222316"/>
            <a:ext cx="4287296" cy="3429000"/>
          </a:xfrm>
          <a:prstGeom prst="rect">
            <a:avLst/>
          </a:prstGeom>
        </p:spPr>
      </p:pic>
      <p:sp>
        <p:nvSpPr>
          <p:cNvPr id="5" name="Phylactère : pensées 4">
            <a:extLst>
              <a:ext uri="{FF2B5EF4-FFF2-40B4-BE49-F238E27FC236}">
                <a16:creationId xmlns:a16="http://schemas.microsoft.com/office/drawing/2014/main" id="{01002239-CBFF-4B37-801F-0F104F4191A7}"/>
              </a:ext>
            </a:extLst>
          </p:cNvPr>
          <p:cNvSpPr/>
          <p:nvPr/>
        </p:nvSpPr>
        <p:spPr>
          <a:xfrm>
            <a:off x="6096000" y="0"/>
            <a:ext cx="2671482" cy="145228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err="1">
                <a:solidFill>
                  <a:schemeClr val="bg1"/>
                </a:solidFill>
                <a:latin typeface="Times New Roman" panose="02020603050405020304" pitchFamily="18" charset="0"/>
                <a:cs typeface="Times New Roman" panose="02020603050405020304" pitchFamily="18" charset="0"/>
              </a:rPr>
              <a:t>Did</a:t>
            </a:r>
            <a:r>
              <a:rPr lang="fr-FR" sz="2800" b="1" dirty="0">
                <a:solidFill>
                  <a:schemeClr val="bg1"/>
                </a:solidFill>
                <a:latin typeface="Times New Roman" panose="02020603050405020304" pitchFamily="18" charset="0"/>
                <a:cs typeface="Times New Roman" panose="02020603050405020304" pitchFamily="18" charset="0"/>
              </a:rPr>
              <a:t> </a:t>
            </a:r>
            <a:r>
              <a:rPr lang="fr-FR" sz="2800" b="1" dirty="0" err="1">
                <a:solidFill>
                  <a:schemeClr val="bg1"/>
                </a:solidFill>
                <a:latin typeface="Times New Roman" panose="02020603050405020304" pitchFamily="18" charset="0"/>
                <a:cs typeface="Times New Roman" panose="02020603050405020304" pitchFamily="18" charset="0"/>
              </a:rPr>
              <a:t>you</a:t>
            </a:r>
            <a:r>
              <a:rPr lang="fr-FR" sz="2800" b="1" dirty="0">
                <a:solidFill>
                  <a:schemeClr val="bg1"/>
                </a:solidFill>
                <a:latin typeface="Times New Roman" panose="02020603050405020304" pitchFamily="18" charset="0"/>
                <a:cs typeface="Times New Roman" panose="02020603050405020304" pitchFamily="18" charset="0"/>
              </a:rPr>
              <a:t> </a:t>
            </a:r>
            <a:r>
              <a:rPr lang="fr-FR" sz="2800" b="1" dirty="0" err="1">
                <a:solidFill>
                  <a:schemeClr val="bg1"/>
                </a:solidFill>
                <a:latin typeface="Times New Roman" panose="02020603050405020304" pitchFamily="18" charset="0"/>
                <a:cs typeface="Times New Roman" panose="02020603050405020304" pitchFamily="18" charset="0"/>
              </a:rPr>
              <a:t>say</a:t>
            </a:r>
            <a:r>
              <a:rPr lang="fr-FR" sz="2800" b="1" dirty="0">
                <a:solidFill>
                  <a:schemeClr val="bg1"/>
                </a:solidFill>
                <a:latin typeface="Times New Roman" panose="02020603050405020304" pitchFamily="18" charset="0"/>
                <a:cs typeface="Times New Roman" panose="02020603050405020304" pitchFamily="18" charset="0"/>
              </a:rPr>
              <a:t> Big Bang ?</a:t>
            </a:r>
          </a:p>
        </p:txBody>
      </p:sp>
      <p:sp>
        <p:nvSpPr>
          <p:cNvPr id="6" name="ZoneTexte 5">
            <a:extLst>
              <a:ext uri="{FF2B5EF4-FFF2-40B4-BE49-F238E27FC236}">
                <a16:creationId xmlns:a16="http://schemas.microsoft.com/office/drawing/2014/main" id="{77C5AEDF-698E-4BB0-8593-7BEC1B8FEB0E}"/>
              </a:ext>
            </a:extLst>
          </p:cNvPr>
          <p:cNvSpPr txBox="1"/>
          <p:nvPr/>
        </p:nvSpPr>
        <p:spPr>
          <a:xfrm>
            <a:off x="3700631" y="4651316"/>
            <a:ext cx="4561242" cy="646331"/>
          </a:xfrm>
          <a:prstGeom prst="rect">
            <a:avLst/>
          </a:prstGeom>
          <a:noFill/>
          <a:ln>
            <a:solidFill>
              <a:srgbClr val="FFFF00"/>
            </a:solidFill>
          </a:ln>
        </p:spPr>
        <p:txBody>
          <a:bodyPr wrap="square" rtlCol="0">
            <a:spAutoFit/>
          </a:bodyPr>
          <a:lstStyle/>
          <a:p>
            <a:r>
              <a:rPr lang="fr-FR" b="1" dirty="0">
                <a:solidFill>
                  <a:srgbClr val="FFC000"/>
                </a:solidFill>
              </a:rPr>
              <a:t>James Peebles Prix Nobel 2019, pour sa contribution à la cosmologie moderne</a:t>
            </a:r>
          </a:p>
        </p:txBody>
      </p:sp>
    </p:spTree>
    <p:extLst>
      <p:ext uri="{BB962C8B-B14F-4D97-AF65-F5344CB8AC3E}">
        <p14:creationId xmlns:p14="http://schemas.microsoft.com/office/powerpoint/2010/main" val="64947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7576D-545A-4256-AC76-9287006A6DEF}"/>
              </a:ext>
            </a:extLst>
          </p:cNvPr>
          <p:cNvSpPr>
            <a:spLocks noGrp="1"/>
          </p:cNvSpPr>
          <p:nvPr>
            <p:ph type="title"/>
          </p:nvPr>
        </p:nvSpPr>
        <p:spPr>
          <a:xfrm>
            <a:off x="2281273" y="280596"/>
            <a:ext cx="7970765" cy="967291"/>
          </a:xfrm>
        </p:spPr>
        <p:txBody>
          <a:bodyPr/>
          <a:lstStyle/>
          <a:p>
            <a:r>
              <a:rPr lang="fr-FR" sz="4800" b="1" dirty="0">
                <a:ln>
                  <a:solidFill>
                    <a:schemeClr val="bg1"/>
                  </a:solidFill>
                </a:ln>
                <a:solidFill>
                  <a:schemeClr val="tx1"/>
                </a:solidFill>
                <a:latin typeface="Times New Roman" panose="02020603050405020304" pitchFamily="18" charset="0"/>
                <a:cs typeface="Times New Roman" panose="02020603050405020304" pitchFamily="18" charset="0"/>
              </a:rPr>
              <a:t>Des propos qui ont surpris</a:t>
            </a:r>
            <a:r>
              <a:rPr lang="fr-FR" sz="4800" dirty="0">
                <a:ln>
                  <a:solidFill>
                    <a:schemeClr val="bg1"/>
                  </a:solidFill>
                </a:ln>
                <a:latin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5033EEC3-CA59-462E-BD4E-EAEB0FCE5C6E}"/>
              </a:ext>
            </a:extLst>
          </p:cNvPr>
          <p:cNvSpPr txBox="1"/>
          <p:nvPr/>
        </p:nvSpPr>
        <p:spPr>
          <a:xfrm>
            <a:off x="344245" y="1914861"/>
            <a:ext cx="11274014" cy="3667671"/>
          </a:xfrm>
          <a:prstGeom prst="rect">
            <a:avLst/>
          </a:prstGeom>
          <a:noFill/>
        </p:spPr>
        <p:txBody>
          <a:bodyPr wrap="square">
            <a:spAutoFit/>
          </a:bodyPr>
          <a:lstStyle/>
          <a:p>
            <a:pPr algn="just" fontAlgn="auto">
              <a:spcBef>
                <a:spcPts val="500"/>
              </a:spcBef>
              <a:spcAft>
                <a:spcPts val="500"/>
              </a:spcAft>
            </a:pPr>
            <a:r>
              <a:rPr lang="fr-FR" sz="3200" i="1" kern="0" dirty="0">
                <a:effectLst/>
                <a:latin typeface="Times New Roman" panose="02020603050405020304" pitchFamily="18" charset="0"/>
                <a:ea typeface="Times New Roman" panose="02020603050405020304" pitchFamily="18" charset="0"/>
                <a:cs typeface="Times New Roman" panose="02020603050405020304" pitchFamily="18" charset="0"/>
              </a:rPr>
              <a:t>“La première chose à savoir sur ma discipline est que son nom, la théorie du Big Bang, n’est pas juste”, dit</a:t>
            </a:r>
            <a:r>
              <a:rPr lang="fr-FR" sz="3200" i="1" u="none" strike="noStrike" kern="150" dirty="0">
                <a:effectLst/>
                <a:latin typeface="Times New Roman" panose="02020603050405020304" pitchFamily="18" charset="0"/>
                <a:ea typeface="Andale Sans UI"/>
                <a:cs typeface="Tahoma" panose="020B0604030504040204" pitchFamily="34" charset="0"/>
                <a:hlinkClick r:id="rId2"/>
              </a:rPr>
              <a:t> </a:t>
            </a:r>
            <a:r>
              <a:rPr lang="fr-FR" sz="3200" i="1" u="none" strike="noStrike" kern="150" dirty="0">
                <a:effectLst/>
                <a:latin typeface="Times New Roman" panose="02020603050405020304" pitchFamily="18" charset="0"/>
                <a:ea typeface="Andale Sans UI"/>
                <a:cs typeface="Tahoma" panose="020B0604030504040204" pitchFamily="34" charset="0"/>
              </a:rPr>
              <a:t>James Peebles, </a:t>
            </a:r>
            <a:r>
              <a:rPr lang="fr-FR" sz="3200" i="1" kern="0" dirty="0">
                <a:effectLst/>
                <a:latin typeface="Times New Roman" panose="02020603050405020304" pitchFamily="18" charset="0"/>
                <a:ea typeface="Times New Roman" panose="02020603050405020304" pitchFamily="18" charset="0"/>
                <a:cs typeface="Times New Roman" panose="02020603050405020304" pitchFamily="18" charset="0"/>
              </a:rPr>
              <a:t>l’un des trois prix Nobel de physique 2019, devant un auditoire intrigué. </a:t>
            </a:r>
          </a:p>
          <a:p>
            <a:pPr algn="just" fontAlgn="auto">
              <a:spcBef>
                <a:spcPts val="500"/>
              </a:spcBef>
              <a:spcAft>
                <a:spcPts val="500"/>
              </a:spcAft>
            </a:pPr>
            <a:r>
              <a:rPr lang="fr-FR" sz="3200" i="1" kern="0" dirty="0">
                <a:effectLst/>
                <a:latin typeface="Times New Roman" panose="02020603050405020304" pitchFamily="18" charset="0"/>
                <a:ea typeface="Times New Roman" panose="02020603050405020304" pitchFamily="18" charset="0"/>
                <a:cs typeface="Times New Roman" panose="02020603050405020304" pitchFamily="18" charset="0"/>
              </a:rPr>
              <a:t>“Il connote un événement et un lieu, or les deux sont faux”, poursuit-il devant des amateurs de science venus écouter à la Maison de la Suède, à Washington, trois lauréats américains du Nobel. (Cité par H</a:t>
            </a:r>
            <a:r>
              <a:rPr lang="fr-FR" sz="3200" i="1" kern="150" dirty="0">
                <a:effectLst/>
                <a:latin typeface="Times New Roman" panose="02020603050405020304" pitchFamily="18" charset="0"/>
                <a:ea typeface="Andale Sans UI"/>
                <a:cs typeface="Tahoma" panose="020B0604030504040204" pitchFamily="34" charset="0"/>
              </a:rPr>
              <a:t>uffington Post)</a:t>
            </a:r>
            <a:endParaRPr lang="fr-FR" sz="3200" kern="150" dirty="0">
              <a:effectLst/>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623181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7576D-545A-4256-AC76-9287006A6DEF}"/>
              </a:ext>
            </a:extLst>
          </p:cNvPr>
          <p:cNvSpPr>
            <a:spLocks noGrp="1"/>
          </p:cNvSpPr>
          <p:nvPr>
            <p:ph type="title"/>
          </p:nvPr>
        </p:nvSpPr>
        <p:spPr>
          <a:xfrm>
            <a:off x="2238243" y="9101"/>
            <a:ext cx="7336063" cy="967291"/>
          </a:xfrm>
        </p:spPr>
        <p:txBody>
          <a:bodyPr/>
          <a:lstStyle/>
          <a:p>
            <a:r>
              <a:rPr lang="fr-F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Des propos qui ont surpris!</a:t>
            </a:r>
          </a:p>
        </p:txBody>
      </p:sp>
      <p:sp>
        <p:nvSpPr>
          <p:cNvPr id="4" name="ZoneTexte 3">
            <a:extLst>
              <a:ext uri="{FF2B5EF4-FFF2-40B4-BE49-F238E27FC236}">
                <a16:creationId xmlns:a16="http://schemas.microsoft.com/office/drawing/2014/main" id="{5033EEC3-CA59-462E-BD4E-EAEB0FCE5C6E}"/>
              </a:ext>
            </a:extLst>
          </p:cNvPr>
          <p:cNvSpPr txBox="1"/>
          <p:nvPr/>
        </p:nvSpPr>
        <p:spPr>
          <a:xfrm>
            <a:off x="89645" y="4998660"/>
            <a:ext cx="10048059" cy="1569660"/>
          </a:xfrm>
          <a:prstGeom prst="rect">
            <a:avLst/>
          </a:prstGeom>
          <a:noFill/>
        </p:spPr>
        <p:txBody>
          <a:bodyPr wrap="square">
            <a:spAutoFit/>
          </a:bodyPr>
          <a:lstStyle/>
          <a:p>
            <a:pPr algn="just" fontAlgn="auto">
              <a:spcBef>
                <a:spcPts val="500"/>
              </a:spcBef>
              <a:spcAft>
                <a:spcPts val="500"/>
              </a:spcAft>
            </a:pPr>
            <a:r>
              <a:rPr lang="fr-FR" sz="3200" kern="0" dirty="0">
                <a:latin typeface="Times New Roman" panose="02020603050405020304" pitchFamily="18" charset="0"/>
                <a:ea typeface="Andale Sans UI"/>
                <a:cs typeface="Times New Roman" panose="02020603050405020304" pitchFamily="18" charset="0"/>
              </a:rPr>
              <a:t>Comme Minkowski l’avait déclaré dès 1907, seul l’espace-temps de la relativité a un caractère physique, la relativité ayant réduit le temps et l’espace à en être que des ombres!</a:t>
            </a:r>
            <a:endParaRPr lang="fr-FR" sz="3200" kern="150" dirty="0">
              <a:effectLst/>
              <a:latin typeface="Times New Roman" panose="02020603050405020304" pitchFamily="18" charset="0"/>
              <a:ea typeface="Andale Sans UI"/>
              <a:cs typeface="Tahoma" panose="020B0604030504040204" pitchFamily="34" charset="0"/>
            </a:endParaRPr>
          </a:p>
        </p:txBody>
      </p:sp>
      <p:pic>
        <p:nvPicPr>
          <p:cNvPr id="5" name="Image 4" descr="Une image contenant homme, photo, personne, posant&#10;&#10;Description générée automatiquement">
            <a:extLst>
              <a:ext uri="{FF2B5EF4-FFF2-40B4-BE49-F238E27FC236}">
                <a16:creationId xmlns:a16="http://schemas.microsoft.com/office/drawing/2014/main" id="{889786BB-7515-4765-A84D-AB75EF3162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37" t="8102" r="17260" b="21358"/>
          <a:stretch/>
        </p:blipFill>
        <p:spPr>
          <a:xfrm>
            <a:off x="10176734" y="4496798"/>
            <a:ext cx="1807285" cy="2305848"/>
          </a:xfrm>
          <a:prstGeom prst="rect">
            <a:avLst/>
          </a:prstGeom>
        </p:spPr>
      </p:pic>
      <p:sp>
        <p:nvSpPr>
          <p:cNvPr id="3" name="ZoneTexte 2">
            <a:extLst>
              <a:ext uri="{FF2B5EF4-FFF2-40B4-BE49-F238E27FC236}">
                <a16:creationId xmlns:a16="http://schemas.microsoft.com/office/drawing/2014/main" id="{4A33BA98-FAEC-4BE4-85E1-AE1320458E5B}"/>
              </a:ext>
            </a:extLst>
          </p:cNvPr>
          <p:cNvSpPr txBox="1"/>
          <p:nvPr/>
        </p:nvSpPr>
        <p:spPr>
          <a:xfrm>
            <a:off x="0" y="1176335"/>
            <a:ext cx="12191999" cy="2062103"/>
          </a:xfrm>
          <a:prstGeom prst="rect">
            <a:avLst/>
          </a:prstGeom>
          <a:noFill/>
        </p:spPr>
        <p:txBody>
          <a:bodyPr wrap="square" rtlCol="0">
            <a:spAutoFit/>
          </a:bodyPr>
          <a:lstStyle/>
          <a:p>
            <a:pPr algn="just" fontAlgn="auto">
              <a:spcBef>
                <a:spcPts val="500"/>
              </a:spcBef>
              <a:spcAft>
                <a:spcPts val="500"/>
              </a:spcAft>
            </a:pPr>
            <a:r>
              <a:rPr lang="fr-FR" sz="3200" kern="0" dirty="0">
                <a:effectLst/>
                <a:latin typeface="Times New Roman" panose="02020603050405020304" pitchFamily="18" charset="0"/>
                <a:ea typeface="Times New Roman" panose="02020603050405020304" pitchFamily="18" charset="0"/>
                <a:cs typeface="Times New Roman" panose="02020603050405020304" pitchFamily="18" charset="0"/>
              </a:rPr>
              <a:t>James Peebles ne conteste pas les résultats du modèle standard, auxquels il a contribué, mais sa représentation à caractère anthropomorphique. L’univers est supposé avoir une naissance (le Big </a:t>
            </a:r>
            <a:r>
              <a:rPr lang="fr-FR" sz="3200" kern="0" dirty="0">
                <a:latin typeface="Times New Roman" panose="02020603050405020304" pitchFamily="18" charset="0"/>
                <a:ea typeface="Times New Roman" panose="02020603050405020304" pitchFamily="18" charset="0"/>
                <a:cs typeface="Times New Roman" panose="02020603050405020304" pitchFamily="18" charset="0"/>
              </a:rPr>
              <a:t>B</a:t>
            </a:r>
            <a:r>
              <a:rPr lang="fr-FR" sz="3200" kern="0" dirty="0">
                <a:effectLst/>
                <a:latin typeface="Times New Roman" panose="02020603050405020304" pitchFamily="18" charset="0"/>
                <a:ea typeface="Times New Roman" panose="02020603050405020304" pitchFamily="18" charset="0"/>
                <a:cs typeface="Times New Roman" panose="02020603050405020304" pitchFamily="18" charset="0"/>
              </a:rPr>
              <a:t>ang est une création) quelque part, à un moment donné, une vie, une mort! </a:t>
            </a:r>
          </a:p>
        </p:txBody>
      </p:sp>
      <p:sp>
        <p:nvSpPr>
          <p:cNvPr id="6" name="Phylactère : pensées 5">
            <a:extLst>
              <a:ext uri="{FF2B5EF4-FFF2-40B4-BE49-F238E27FC236}">
                <a16:creationId xmlns:a16="http://schemas.microsoft.com/office/drawing/2014/main" id="{3E53F71A-CC5C-4A23-9CA8-BAC9A9E3ABD4}"/>
              </a:ext>
            </a:extLst>
          </p:cNvPr>
          <p:cNvSpPr/>
          <p:nvPr/>
        </p:nvSpPr>
        <p:spPr>
          <a:xfrm>
            <a:off x="10176734" y="3238438"/>
            <a:ext cx="1699708" cy="1167234"/>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Zeit </a:t>
            </a:r>
            <a:r>
              <a:rPr lang="fr-FR" dirty="0" err="1">
                <a:solidFill>
                  <a:schemeClr val="bg1"/>
                </a:solidFill>
              </a:rPr>
              <a:t>und</a:t>
            </a:r>
            <a:r>
              <a:rPr lang="fr-FR" dirty="0">
                <a:solidFill>
                  <a:schemeClr val="bg1"/>
                </a:solidFill>
              </a:rPr>
              <a:t> </a:t>
            </a:r>
            <a:r>
              <a:rPr lang="fr-FR" dirty="0" err="1">
                <a:solidFill>
                  <a:schemeClr val="bg1"/>
                </a:solidFill>
              </a:rPr>
              <a:t>Raum</a:t>
            </a:r>
            <a:r>
              <a:rPr lang="fr-FR" dirty="0">
                <a:solidFill>
                  <a:schemeClr val="bg1"/>
                </a:solidFill>
              </a:rPr>
              <a:t> </a:t>
            </a:r>
            <a:r>
              <a:rPr lang="fr-FR" dirty="0" err="1">
                <a:solidFill>
                  <a:schemeClr val="bg1"/>
                </a:solidFill>
              </a:rPr>
              <a:t>Kaputt</a:t>
            </a:r>
            <a:r>
              <a:rPr lang="fr-FR" dirty="0">
                <a:solidFill>
                  <a:schemeClr val="bg1"/>
                </a:solidFill>
              </a:rPr>
              <a:t>!</a:t>
            </a:r>
          </a:p>
        </p:txBody>
      </p:sp>
      <p:sp>
        <p:nvSpPr>
          <p:cNvPr id="7" name="ZoneTexte 6">
            <a:extLst>
              <a:ext uri="{FF2B5EF4-FFF2-40B4-BE49-F238E27FC236}">
                <a16:creationId xmlns:a16="http://schemas.microsoft.com/office/drawing/2014/main" id="{333A0BED-9BC9-4637-B7CA-E2497191F648}"/>
              </a:ext>
            </a:extLst>
          </p:cNvPr>
          <p:cNvSpPr txBox="1"/>
          <p:nvPr/>
        </p:nvSpPr>
        <p:spPr>
          <a:xfrm>
            <a:off x="216531" y="3333719"/>
            <a:ext cx="9357775" cy="1569660"/>
          </a:xfrm>
          <a:prstGeom prst="rect">
            <a:avLst/>
          </a:prstGeom>
          <a:noFill/>
        </p:spPr>
        <p:txBody>
          <a:bodyPr wrap="square" rtlCol="0">
            <a:spAutoFit/>
          </a:bodyPr>
          <a:lstStyle/>
          <a:p>
            <a:r>
              <a:rPr lang="fr-FR" sz="3200" kern="0" dirty="0">
                <a:effectLst/>
                <a:latin typeface="Times New Roman" panose="02020603050405020304" pitchFamily="18" charset="0"/>
                <a:ea typeface="Times New Roman" panose="02020603050405020304" pitchFamily="18" charset="0"/>
                <a:cs typeface="Times New Roman" panose="02020603050405020304" pitchFamily="18" charset="0"/>
              </a:rPr>
              <a:t>En effet, l</a:t>
            </a:r>
            <a:r>
              <a:rPr lang="fr-FR" sz="3200" kern="0" dirty="0">
                <a:latin typeface="Times New Roman" panose="02020603050405020304" pitchFamily="18" charset="0"/>
                <a:ea typeface="Andale Sans UI"/>
                <a:cs typeface="Times New Roman" panose="02020603050405020304" pitchFamily="18" charset="0"/>
              </a:rPr>
              <a:t>es concepts utilisés sont le temps et l’espace, avec lesquels, certes, nous sommes familiers, mais qui n’ont aucun caractère physique en relativité.</a:t>
            </a:r>
            <a:endParaRPr lang="fr-FR" sz="3200" dirty="0"/>
          </a:p>
        </p:txBody>
      </p:sp>
      <p:sp>
        <p:nvSpPr>
          <p:cNvPr id="8" name="ZoneTexte 7">
            <a:extLst>
              <a:ext uri="{FF2B5EF4-FFF2-40B4-BE49-F238E27FC236}">
                <a16:creationId xmlns:a16="http://schemas.microsoft.com/office/drawing/2014/main" id="{630D9882-8280-4E75-A2A4-CEC065968B28}"/>
              </a:ext>
            </a:extLst>
          </p:cNvPr>
          <p:cNvSpPr txBox="1"/>
          <p:nvPr/>
        </p:nvSpPr>
        <p:spPr>
          <a:xfrm>
            <a:off x="10298907" y="6383654"/>
            <a:ext cx="1455362" cy="369332"/>
          </a:xfrm>
          <a:prstGeom prst="rect">
            <a:avLst/>
          </a:prstGeom>
          <a:noFill/>
        </p:spPr>
        <p:txBody>
          <a:bodyPr wrap="square" rtlCol="0">
            <a:spAutoFit/>
          </a:bodyPr>
          <a:lstStyle/>
          <a:p>
            <a:r>
              <a:rPr lang="fr-FR" b="1" dirty="0"/>
              <a:t>Minkowski</a:t>
            </a:r>
          </a:p>
        </p:txBody>
      </p:sp>
    </p:spTree>
    <p:extLst>
      <p:ext uri="{BB962C8B-B14F-4D97-AF65-F5344CB8AC3E}">
        <p14:creationId xmlns:p14="http://schemas.microsoft.com/office/powerpoint/2010/main" val="265174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9247" y="2629862"/>
            <a:ext cx="966629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L’univers a-t-il une histoire ou est –il l’histoire?</a:t>
            </a:r>
          </a:p>
        </p:txBody>
      </p:sp>
    </p:spTree>
    <p:extLst>
      <p:ext uri="{BB962C8B-B14F-4D97-AF65-F5344CB8AC3E}">
        <p14:creationId xmlns:p14="http://schemas.microsoft.com/office/powerpoint/2010/main" val="1536475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53576"/>
            <a:ext cx="12192001" cy="5704424"/>
          </a:xfrm>
        </p:spPr>
        <p:txBody>
          <a:bodyPr>
            <a:normAutofit fontScale="92500"/>
          </a:bodyPr>
          <a:lstStyle/>
          <a:p>
            <a:pPr algn="just"/>
            <a:r>
              <a:rPr lang="fr-FR" sz="3200" dirty="0">
                <a:latin typeface="Times New Roman" panose="02020603050405020304" pitchFamily="18" charset="0"/>
                <a:cs typeface="Times New Roman" panose="02020603050405020304" pitchFamily="18" charset="0"/>
              </a:rPr>
              <a:t>L’équation d’Einstein définit l’univers comme un espace-temps.  En langage newtonien cela signifie qu’il décrit l’univers dans toute son expansion spatiale et temporelle.  Autrement dit il contient toute l’information. Pour ce qui concerne la gravitation</a:t>
            </a:r>
            <a:r>
              <a:rPr lang="fr-FR" sz="3200" b="1" dirty="0">
                <a:latin typeface="Times New Roman" panose="02020603050405020304" pitchFamily="18" charset="0"/>
                <a:cs typeface="Times New Roman" panose="02020603050405020304" pitchFamily="18" charset="0"/>
              </a:rPr>
              <a:t>, il est donc l’histoire.</a:t>
            </a:r>
          </a:p>
          <a:p>
            <a:pPr algn="just"/>
            <a:r>
              <a:rPr lang="fr-FR" sz="3200" dirty="0">
                <a:latin typeface="Times New Roman" panose="02020603050405020304" pitchFamily="18" charset="0"/>
                <a:cs typeface="Times New Roman" panose="02020603050405020304" pitchFamily="18" charset="0"/>
              </a:rPr>
              <a:t>La relativité générale étant une théorie géométrique de la gravitation,  cela est décrit par une variété, un objet géométrique qui n’a besoin de rien d’autre que lui-même pour définir totalement la phénoménologie afférente.</a:t>
            </a:r>
          </a:p>
          <a:p>
            <a:pPr algn="just"/>
            <a:r>
              <a:rPr lang="fr-FR" sz="3200" dirty="0">
                <a:latin typeface="Times New Roman" panose="02020603050405020304" pitchFamily="18" charset="0"/>
                <a:cs typeface="Times New Roman" panose="02020603050405020304" pitchFamily="18" charset="0"/>
              </a:rPr>
              <a:t>Le problème qui se pose alors est seulement celui de son </a:t>
            </a:r>
            <a:r>
              <a:rPr lang="fr-FR" sz="3200" b="1" u="sng" dirty="0">
                <a:latin typeface="Times New Roman" panose="02020603050405020304" pitchFamily="18" charset="0"/>
                <a:cs typeface="Times New Roman" panose="02020603050405020304" pitchFamily="18" charset="0"/>
              </a:rPr>
              <a:t>existence</a:t>
            </a:r>
            <a:r>
              <a:rPr lang="fr-FR" sz="3200" dirty="0">
                <a:latin typeface="Times New Roman" panose="02020603050405020304" pitchFamily="18" charset="0"/>
                <a:cs typeface="Times New Roman" panose="02020603050405020304" pitchFamily="18" charset="0"/>
              </a:rPr>
              <a:t> !</a:t>
            </a:r>
          </a:p>
          <a:p>
            <a:pPr algn="just"/>
            <a:r>
              <a:rPr lang="fr-FR" sz="3200" dirty="0">
                <a:latin typeface="Times New Roman" panose="02020603050405020304" pitchFamily="18" charset="0"/>
                <a:cs typeface="Times New Roman" panose="02020603050405020304" pitchFamily="18" charset="0"/>
              </a:rPr>
              <a:t>Le récit chronologique, (l’univers a une histoire), résulte d’un feuilletage temps-espace particulier, pratique, car exploiter les symétries simplifie les calculs, qui donne les mêmes résultats physiques que la méthode covariante.</a:t>
            </a:r>
          </a:p>
        </p:txBody>
      </p:sp>
      <p:sp>
        <p:nvSpPr>
          <p:cNvPr id="2" name="ZoneTexte 1"/>
          <p:cNvSpPr txBox="1"/>
          <p:nvPr/>
        </p:nvSpPr>
        <p:spPr>
          <a:xfrm>
            <a:off x="1080900" y="139954"/>
            <a:ext cx="9830286" cy="830997"/>
          </a:xfrm>
          <a:prstGeom prst="rect">
            <a:avLst/>
          </a:prstGeom>
          <a:noFill/>
        </p:spPr>
        <p:txBody>
          <a:bodyPr wrap="square" rtlCol="0">
            <a:spAutoFit/>
          </a:bodyPr>
          <a:lstStyle/>
          <a:p>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L’univers a-t-il ou est-il l’histoire?</a:t>
            </a:r>
          </a:p>
        </p:txBody>
      </p:sp>
    </p:spTree>
    <p:extLst>
      <p:ext uri="{BB962C8B-B14F-4D97-AF65-F5344CB8AC3E}">
        <p14:creationId xmlns:p14="http://schemas.microsoft.com/office/powerpoint/2010/main" val="36032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7502" y="285077"/>
            <a:ext cx="10403477" cy="999938"/>
          </a:xfrm>
        </p:spPr>
        <p:txBody>
          <a:bodyPr>
            <a:normAutofit fontScale="90000"/>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schéma cosmologique usuel : Un récit chronologique</a:t>
            </a:r>
          </a:p>
        </p:txBody>
      </p:sp>
      <p:sp>
        <p:nvSpPr>
          <p:cNvPr id="3" name="Sous-titre 2"/>
          <p:cNvSpPr>
            <a:spLocks noGrp="1"/>
          </p:cNvSpPr>
          <p:nvPr>
            <p:ph type="subTitle" idx="1"/>
          </p:nvPr>
        </p:nvSpPr>
        <p:spPr>
          <a:xfrm>
            <a:off x="58750" y="1285015"/>
            <a:ext cx="12074499" cy="5460029"/>
          </a:xfrm>
        </p:spPr>
        <p:txBody>
          <a:bodyPr>
            <a:normAutofit fontScale="25000" lnSpcReduction="20000"/>
          </a:bodyPr>
          <a:lstStyle/>
          <a:p>
            <a:pPr algn="ctr"/>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phénoménologie d’un espace en expansion résulte de cette description particulière du modèle cosmologique et n’est que le point de vue d’observateurs parcourant des géodésiques divergentes orientées par leur temps propre, voyant les autres observateurs géodésiques s’éloigner.</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elle simplifie les calculs, nous l’utiliserons, elle doit être prise pour ce qu’elle est : Une présentation parmi une infinité d’autres.</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elle brouille une propriété essentielle de la description relativiste covariante: L’équation d’Einstein définit</a:t>
            </a:r>
            <a:r>
              <a:rPr lang="fr-FR" sz="128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fr-FR" sz="12800" b="1" u="sng"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l’existence </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 espace-temps, sans début, ni fin, qui n’a ni passé ni futur, et qui n’est pas en expansion.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Passé, futur et expansion sont des propriétés internes liées à la structure de cet espace-temps. Il ne faut pas confondre notre passé et notre futur avec celui de l’univers!</a:t>
            </a:r>
          </a:p>
          <a:p>
            <a:pPr algn="just"/>
            <a:endPar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5800" b="1" dirty="0"/>
              <a:t> </a:t>
            </a:r>
            <a:br>
              <a:rPr lang="fr-FR" sz="5800" b="1" dirty="0"/>
            </a:br>
            <a:r>
              <a:rPr lang="fr-FR" sz="5800" dirty="0"/>
              <a:t>. </a:t>
            </a:r>
          </a:p>
          <a:p>
            <a:endParaRPr lang="fr-FR" sz="4400" b="1" dirty="0"/>
          </a:p>
        </p:txBody>
      </p:sp>
    </p:spTree>
    <p:extLst>
      <p:ext uri="{BB962C8B-B14F-4D97-AF65-F5344CB8AC3E}">
        <p14:creationId xmlns:p14="http://schemas.microsoft.com/office/powerpoint/2010/main" val="6430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Prologue</a:t>
            </a:r>
          </a:p>
        </p:txBody>
      </p:sp>
    </p:spTree>
    <p:extLst>
      <p:ext uri="{BB962C8B-B14F-4D97-AF65-F5344CB8AC3E}">
        <p14:creationId xmlns:p14="http://schemas.microsoft.com/office/powerpoint/2010/main" val="111659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340" y="6123101"/>
            <a:ext cx="10728830" cy="664788"/>
          </a:xfrm>
        </p:spPr>
        <p:txBody>
          <a:bodyPr>
            <a:noAutofit/>
          </a:bodyPr>
          <a:lstStyle/>
          <a:p>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Modèle  standard de l ’évolution de l’univers</a:t>
            </a:r>
            <a:endParaRPr lang="fr-FR" sz="4400" dirty="0">
              <a:latin typeface="Calibri" panose="020F0502020204030204" pitchFamily="34" charset="0"/>
            </a:endParaRPr>
          </a:p>
        </p:txBody>
      </p:sp>
      <p:pic>
        <p:nvPicPr>
          <p:cNvPr id="5" name="Espace réservé du contenu 4"/>
          <p:cNvPicPr>
            <a:picLocks noGrp="1" noChangeAspect="1"/>
          </p:cNvPicPr>
          <p:nvPr>
            <p:ph idx="1"/>
          </p:nvPr>
        </p:nvPicPr>
        <p:blipFill>
          <a:blip r:embed="rId2"/>
          <a:stretch>
            <a:fillRect/>
          </a:stretch>
        </p:blipFill>
        <p:spPr>
          <a:xfrm>
            <a:off x="992458" y="100361"/>
            <a:ext cx="9556595" cy="6144322"/>
          </a:xfrm>
          <a:prstGeom prst="rect">
            <a:avLst/>
          </a:prstGeom>
        </p:spPr>
      </p:pic>
      <p:sp>
        <p:nvSpPr>
          <p:cNvPr id="3" name="Pensées 2"/>
          <p:cNvSpPr/>
          <p:nvPr/>
        </p:nvSpPr>
        <p:spPr>
          <a:xfrm>
            <a:off x="9145611" y="595760"/>
            <a:ext cx="2013242" cy="1148576"/>
          </a:xfrm>
          <a:prstGeom prst="cloudCallou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du contenu 4"/>
          <p:cNvPicPr>
            <a:picLocks noChangeAspect="1"/>
          </p:cNvPicPr>
          <p:nvPr/>
        </p:nvPicPr>
        <p:blipFill rotWithShape="1">
          <a:blip r:embed="rId2"/>
          <a:srcRect l="30847" t="22121" r="3881" b="14862"/>
          <a:stretch/>
        </p:blipFill>
        <p:spPr>
          <a:xfrm>
            <a:off x="9419515" y="806572"/>
            <a:ext cx="1309315" cy="726951"/>
          </a:xfrm>
          <a:prstGeom prst="rect">
            <a:avLst/>
          </a:prstGeom>
        </p:spPr>
      </p:pic>
    </p:spTree>
    <p:extLst>
      <p:ext uri="{BB962C8B-B14F-4D97-AF65-F5344CB8AC3E}">
        <p14:creationId xmlns:p14="http://schemas.microsoft.com/office/powerpoint/2010/main" val="2644771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7044" y="0"/>
            <a:ext cx="5563895" cy="769441"/>
          </a:xfrm>
          <a:prstGeom prst="rect">
            <a:avLst/>
          </a:prstGeom>
        </p:spPr>
        <p:txBody>
          <a:bodyPr wrap="none">
            <a:spAutoFit/>
          </a:bodyPr>
          <a:lstStyle/>
          <a:p>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Echelle dimensionnelle</a:t>
            </a:r>
            <a:endParaRPr lang="fr-FR" sz="4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 name="ZoneTexte 3"/>
          <p:cNvSpPr txBox="1"/>
          <p:nvPr/>
        </p:nvSpPr>
        <p:spPr>
          <a:xfrm>
            <a:off x="106680" y="1139238"/>
            <a:ext cx="11978640" cy="6001643"/>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modèle standard attribue 13,7 milliards d’année (en temps cosmologique) à notre univers .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on fait remonter l’ histoire de l’humanité à 13 700 ans, dans l’histoire de l’univers nous sommes </a:t>
            </a:r>
            <a:r>
              <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nouveaux nés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(dernier millionième).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Sur ces données, le ratio entre l’âge de l’univers et la durée moyenne de vie humaine (80 ans) serait d’environ de 170 millions.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cette comparaison est inadéquate, car le temps cosmologique n’est pas notre temps propre. Evalué en notre temps propre le Big Bang est à l’infini du passé car, entre les deux temps, le rapport donné par ce qu’on appelle « la dilatation temporelle », associée au décalage spectral vers le rouge, tend vers l’infini, vers le big Bang!</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7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 y="182154"/>
            <a:ext cx="12192000" cy="6675846"/>
          </a:xfrm>
        </p:spPr>
        <p:txBody>
          <a:bodyPr>
            <a:noAutofit/>
          </a:bodyPr>
          <a:lstStyle/>
          <a:p>
            <a:pPr marL="0" indent="0" algn="ctr">
              <a:buNone/>
            </a:pP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Gigantisme vs complexité</a:t>
            </a: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5" name="ZoneTexte 4">
            <a:extLst>
              <a:ext uri="{FF2B5EF4-FFF2-40B4-BE49-F238E27FC236}">
                <a16:creationId xmlns:a16="http://schemas.microsoft.com/office/drawing/2014/main" id="{434947E4-22DB-4627-A77E-541B763A2C1C}"/>
              </a:ext>
            </a:extLst>
          </p:cNvPr>
          <p:cNvSpPr txBox="1"/>
          <p:nvPr/>
        </p:nvSpPr>
        <p:spPr>
          <a:xfrm>
            <a:off x="271854" y="1505487"/>
            <a:ext cx="11648290" cy="4524315"/>
          </a:xfrm>
          <a:prstGeom prst="rect">
            <a:avLst/>
          </a:prstGeom>
          <a:noFill/>
        </p:spPr>
        <p:txBody>
          <a:bodyPr wrap="square">
            <a:spAutoFit/>
          </a:bodyPr>
          <a:lstStyle/>
          <a:p>
            <a:pPr algn="just"/>
            <a:r>
              <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espace,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ratio entre la taille de l’univers  (40 x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al aujourd’hui, compte tenu de l’expansion, dans ce modèle de feuilletage) et celle d’un humain (1,7 m) est d’environ : 2,2.10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26</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en linéaire, soit environ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en volume, un chiffre gigantesque à comparer au nombre de particules estimées de l’univers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l’immensité matérielle (environ 10</a:t>
            </a:r>
            <a:r>
              <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protons) de l’univers, le cerveau de l’humain qui en fait partie, répond par une complexité combinatoire gigantesque  immensément supérieure.</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Tree>
    <p:extLst>
      <p:ext uri="{BB962C8B-B14F-4D97-AF65-F5344CB8AC3E}">
        <p14:creationId xmlns:p14="http://schemas.microsoft.com/office/powerpoint/2010/main" val="3171624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L’univers primordial</a:t>
            </a: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Des champs aux particules</a:t>
            </a:r>
          </a:p>
        </p:txBody>
      </p:sp>
    </p:spTree>
    <p:extLst>
      <p:ext uri="{BB962C8B-B14F-4D97-AF65-F5344CB8AC3E}">
        <p14:creationId xmlns:p14="http://schemas.microsoft.com/office/powerpoint/2010/main" val="360681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54237"/>
            <a:ext cx="12120664" cy="1251434"/>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Modèle cosmologique standard </a:t>
            </a: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(Big-Bang). </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Sous-titre 2"/>
          <p:cNvSpPr>
            <a:spLocks noGrp="1"/>
          </p:cNvSpPr>
          <p:nvPr>
            <p:ph type="subTitle" idx="1"/>
          </p:nvPr>
        </p:nvSpPr>
        <p:spPr>
          <a:xfrm>
            <a:off x="233673" y="2027017"/>
            <a:ext cx="11795989" cy="3562254"/>
          </a:xfrm>
        </p:spPr>
        <p:txBody>
          <a:bodyPr>
            <a:normAutofit fontScale="25000" lnSpcReduction="20000"/>
          </a:bodyPr>
          <a:lstStyle/>
          <a:p>
            <a:pPr algn="ct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du temps de Planck 10</a:t>
            </a:r>
            <a:r>
              <a:rPr lang="fr-FR" sz="160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-43</a:t>
            </a: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jusqu’à t = 10</a:t>
            </a:r>
            <a:r>
              <a:rPr lang="fr-FR" sz="160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suppute que l’univers était incroyablement chaud et très homogène. L’immense univers qu’on observe aujourd’hui était confiné dans un volume très petit, et où seuls existaient des champs (avec leurs caractéristiques propres) que la température effroyable masquait.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 univers est en expansion très rapide, (dans le modèle standard).</a:t>
            </a:r>
            <a:endParaRPr lang="fr-FR" sz="12800" b="1" dirty="0"/>
          </a:p>
        </p:txBody>
      </p:sp>
    </p:spTree>
    <p:extLst>
      <p:ext uri="{BB962C8B-B14F-4D97-AF65-F5344CB8AC3E}">
        <p14:creationId xmlns:p14="http://schemas.microsoft.com/office/powerpoint/2010/main" val="39074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41525" y="0"/>
            <a:ext cx="9096952" cy="767718"/>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Modèle cosmologique standard </a:t>
            </a:r>
            <a:endParaRPr lang="fr-FR" sz="4400" dirty="0"/>
          </a:p>
        </p:txBody>
      </p:sp>
      <p:sp>
        <p:nvSpPr>
          <p:cNvPr id="3" name="Sous-titre 2"/>
          <p:cNvSpPr>
            <a:spLocks noGrp="1"/>
          </p:cNvSpPr>
          <p:nvPr>
            <p:ph type="subTitle" idx="1"/>
          </p:nvPr>
        </p:nvSpPr>
        <p:spPr>
          <a:xfrm>
            <a:off x="197126" y="767718"/>
            <a:ext cx="11797747" cy="5912564"/>
          </a:xfrm>
        </p:spPr>
        <p:txBody>
          <a:bodyPr>
            <a:normAutofit fontScale="25000" lnSpcReduction="20000"/>
          </a:bodyPr>
          <a:lstStyle/>
          <a:p>
            <a:pPr algn="ct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grande unification se brise vers 10</a:t>
            </a:r>
            <a:r>
              <a:rPr lang="fr-FR" sz="160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60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r>
              <a:rPr lang="fr-FR" sz="4400" dirty="0"/>
              <a: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si élevée que toutes les interactions sont indiscernables.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Vers 10</a:t>
            </a:r>
            <a:r>
              <a:rPr lang="fr-FR" sz="12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une brisure de symétrie va se produire permettant aux interactions de se différencier soit toutes simultanément (théorie super-symétrique: spéculative) soit d’abord la gravitation et l’ensemble des 3 autres qui se différencieront un peu plus tard par une autre brisure de symétrie (modèle standard de la QFT). </a:t>
            </a:r>
          </a:p>
          <a:p>
            <a:pPr algn="just"/>
            <a:r>
              <a:rPr lang="fr-FR"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 suppose également que le champ de Higgs conférant une masse à certaines particules émerge de cette brisure vers cette époque.</a:t>
            </a:r>
          </a:p>
          <a:p>
            <a:pPr algn="just"/>
            <a:endParaRPr lang="fr-FR" sz="12800" b="1" dirty="0"/>
          </a:p>
        </p:txBody>
      </p:sp>
    </p:spTree>
    <p:extLst>
      <p:ext uri="{BB962C8B-B14F-4D97-AF65-F5344CB8AC3E}">
        <p14:creationId xmlns:p14="http://schemas.microsoft.com/office/powerpoint/2010/main" val="15017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0858500" cy="837023"/>
          </a:xfrm>
        </p:spPr>
        <p:txBody>
          <a:bodyPr>
            <a:normAutofit fontScale="90000"/>
          </a:bodyPr>
          <a:lstStyle/>
          <a:p>
            <a:pPr algn="ct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Modèle cosmologique standard (Big-Bang). </a:t>
            </a:r>
            <a:endParaRPr lang="fr-FR" dirty="0"/>
          </a:p>
        </p:txBody>
      </p:sp>
      <p:sp>
        <p:nvSpPr>
          <p:cNvPr id="3" name="Sous-titre 2"/>
          <p:cNvSpPr>
            <a:spLocks noGrp="1"/>
          </p:cNvSpPr>
          <p:nvPr>
            <p:ph type="subTitle" idx="1"/>
          </p:nvPr>
        </p:nvSpPr>
        <p:spPr>
          <a:xfrm>
            <a:off x="0" y="1169894"/>
            <a:ext cx="12059321" cy="5608096"/>
          </a:xfrm>
        </p:spPr>
        <p:txBody>
          <a:bodyPr>
            <a:normAutofit fontScale="92500" lnSpcReduction="20000"/>
          </a:bodyPr>
          <a:lstStyle/>
          <a:p>
            <a:pPr algn="ctr"/>
            <a:r>
              <a:rPr lang="fr-FR" sz="47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L’inflation : vers 10</a:t>
            </a:r>
            <a:r>
              <a:rPr lang="fr-FR" sz="47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a:t>
            </a:r>
            <a:r>
              <a:rPr lang="fr-FR" sz="47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t>
            </a:r>
          </a:p>
          <a:p>
            <a:pPr algn="just"/>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Très tôt dans l’histoire de l’univers, entre 10</a:t>
            </a:r>
            <a:r>
              <a:rPr lang="fr-FR"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et 10</a:t>
            </a:r>
            <a:r>
              <a:rPr lang="fr-FR"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 </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on suppose qu’une phase d’inflation (expansion exponentielle) très courte (≈10</a:t>
            </a:r>
            <a:r>
              <a:rPr lang="fr-FR"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 mais de durée égale à 100 fois l’âge de l’univers, (expansion exponentielle: e</a:t>
            </a:r>
            <a:r>
              <a:rPr lang="fr-FR"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a:t>
            </a:r>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s’est produite. </a:t>
            </a:r>
          </a:p>
          <a:p>
            <a:pPr algn="just"/>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 va jouer un rôle important notamment en dilatant les fluctuations quantiques. Grâce à la matière noire, elles vont résister au lissage thermodynamique. Elles vont être les germes des grandes structures.</a:t>
            </a:r>
          </a:p>
          <a:p>
            <a:pPr algn="just"/>
            <a:r>
              <a:rPr lang="fr-FR"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Cette inflation va également résoudre le problème de l’horizon et la courbure quasi nulle de l’espace.</a:t>
            </a:r>
            <a:endParaRPr lang="fr-FR" sz="12800" b="1" dirty="0"/>
          </a:p>
        </p:txBody>
      </p:sp>
    </p:spTree>
    <p:extLst>
      <p:ext uri="{BB962C8B-B14F-4D97-AF65-F5344CB8AC3E}">
        <p14:creationId xmlns:p14="http://schemas.microsoft.com/office/powerpoint/2010/main" val="21805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6061" y="96060"/>
            <a:ext cx="12120664" cy="977462"/>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Création de la matière</a:t>
            </a:r>
          </a:p>
        </p:txBody>
      </p:sp>
      <p:sp>
        <p:nvSpPr>
          <p:cNvPr id="3" name="Sous-titre 2"/>
          <p:cNvSpPr>
            <a:spLocks noGrp="1"/>
          </p:cNvSpPr>
          <p:nvPr>
            <p:ph type="subTitle" idx="1"/>
          </p:nvPr>
        </p:nvSpPr>
        <p:spPr>
          <a:xfrm>
            <a:off x="548640" y="1664511"/>
            <a:ext cx="11315700" cy="4277228"/>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se dilatant, comme un gaz, l’univers se « refroidit ». Autour du </a:t>
            </a:r>
            <a:r>
              <a:rPr lang="fr-FR"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GeV</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°K) les particules et antiparticules peuvent commencer à se former.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Tant que l’énergie ambiante n’est pas trop inférieure à leur énergie de masse (1 </a:t>
            </a:r>
            <a:r>
              <a:rPr lang="fr-FR"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GeV</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pour les nucléons) elles sont sensiblement à l’équilibre. Ensuite elles vont s’annihiler en générant des photons. </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solidFill>
                <a:schemeClr val="tx1"/>
              </a:solidFill>
              <a:latin typeface="+mj-lt"/>
            </a:endParaRPr>
          </a:p>
          <a:p>
            <a:pPr algn="just"/>
            <a:endParaRPr lang="fr-FR" sz="3200" b="1" dirty="0">
              <a:solidFill>
                <a:schemeClr val="tx1"/>
              </a:solidFill>
            </a:endParaRPr>
          </a:p>
        </p:txBody>
      </p:sp>
    </p:spTree>
    <p:extLst>
      <p:ext uri="{BB962C8B-B14F-4D97-AF65-F5344CB8AC3E}">
        <p14:creationId xmlns:p14="http://schemas.microsoft.com/office/powerpoint/2010/main" val="34702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9874" y="92692"/>
            <a:ext cx="11912251" cy="6239039"/>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a:t>
            </a:r>
            <a:r>
              <a:rPr lang="fr-FR" sz="4400" b="1" cap="none"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-4</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 l’excès de matière, la domination écrasante des photons à l’œuvre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Malgré la symétrie des équations, l’imperfection, à l’œuvre, fait qu’il y a un léger excès de matière, ce qui demeure un mystère, non encore vraiment élucidé, même s’il y a des pistes.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L’annihilation massive matière-antimatière fait qu’il y a un milliard de photons par nucléon rescapé, tous contribuant à l‘équilibre thermique!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protons et neutrons restants après annihilation avec les antiprotons et antineutrons seront stables vers t = 0,0001s (la température ambiante est alors environ de 100 MeV).</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4593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5305" y="308624"/>
            <a:ext cx="11734778" cy="6239039"/>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a:t>
            </a:r>
            <a:r>
              <a:rPr lang="fr-FR" sz="4400" b="1" cap="none"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-4</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 l’excès de matière, la domination écrasante des photons à l’œuvre.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l’équilibre entre protons et neutrons qui résultait des réactions symétriques à haute température (p ↔ n) va se briser car le neutron est handicapé par sa masse légèrement supérieure à celle du proton et à t = 0,01s il ne reste plus que 9 neutrons pour 10 protons.</a:t>
            </a:r>
          </a:p>
          <a:p>
            <a:pPr algn="just"/>
            <a:endPar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12050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774833"/>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178114" y="1909150"/>
            <a:ext cx="11812044" cy="3833728"/>
          </a:xfrm>
        </p:spPr>
        <p:txBody>
          <a:bodyPr>
            <a:noAutofit/>
          </a:bodyPr>
          <a:lstStyle/>
          <a:p>
            <a:pPr algn="just"/>
            <a:r>
              <a:rPr lang="fr-FR" sz="3200" dirty="0">
                <a:latin typeface="Times New Roman" panose="02020603050405020304" pitchFamily="18" charset="0"/>
                <a:cs typeface="Times New Roman" panose="02020603050405020304" pitchFamily="18" charset="0"/>
              </a:rPr>
              <a:t>L’homme, en tant que partie intégrante de l’univers, ne peut pas prétendre à une description objective de sa relation avec lui car :</a:t>
            </a:r>
          </a:p>
          <a:p>
            <a:pPr algn="just"/>
            <a:r>
              <a:rPr lang="fr-FR" sz="3200" dirty="0">
                <a:latin typeface="Times New Roman" panose="02020603050405020304" pitchFamily="18" charset="0"/>
                <a:cs typeface="Times New Roman" panose="02020603050405020304" pitchFamily="18" charset="0"/>
              </a:rPr>
              <a:t>On ne peut pas être objectif quand on est juge et partie. </a:t>
            </a:r>
          </a:p>
          <a:p>
            <a:pPr algn="just"/>
            <a:r>
              <a:rPr lang="fr-FR" sz="3200" dirty="0">
                <a:latin typeface="Times New Roman" panose="02020603050405020304" pitchFamily="18" charset="0"/>
                <a:cs typeface="Times New Roman" panose="02020603050405020304" pitchFamily="18" charset="0"/>
              </a:rPr>
              <a:t>De plus, la perception que nous avons de l’univers est de l’intérieur, ce qui en complique la connaissance. </a:t>
            </a:r>
          </a:p>
          <a:p>
            <a:pPr algn="just"/>
            <a:r>
              <a:rPr lang="fr-FR" sz="3200" dirty="0">
                <a:latin typeface="Times New Roman" panose="02020603050405020304" pitchFamily="18" charset="0"/>
                <a:cs typeface="Times New Roman" panose="02020603050405020304" pitchFamily="18" charset="0"/>
              </a:rPr>
              <a:t>Par exemple la forme de notre galaxie est moins établie que celles des autres galaxies. </a:t>
            </a:r>
          </a:p>
        </p:txBody>
      </p:sp>
    </p:spTree>
    <p:extLst>
      <p:ext uri="{BB962C8B-B14F-4D97-AF65-F5344CB8AC3E}">
        <p14:creationId xmlns:p14="http://schemas.microsoft.com/office/powerpoint/2010/main" val="25524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La nucléosynthèse primordiale</a:t>
            </a: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Les premiers noyaux atomiques</a:t>
            </a:r>
          </a:p>
        </p:txBody>
      </p:sp>
    </p:spTree>
    <p:extLst>
      <p:ext uri="{BB962C8B-B14F-4D97-AF65-F5344CB8AC3E}">
        <p14:creationId xmlns:p14="http://schemas.microsoft.com/office/powerpoint/2010/main" val="1031915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1703" y="686668"/>
            <a:ext cx="11731598" cy="4778217"/>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la nucléosynthèse primordiale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d’environ 1 MeV soit dix milliards de degrés Kelvin (≈ 700 fois la température au centre du Soleil) soit de l’ordre de grandeur de l’énergie de liaison des nucléons dans le noyau.</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ne reste plus qu’un seul neutron pour trois protons!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seule façon de les sauver serait de s’incorporer avec des protons dans des noyaux stables. </a:t>
            </a: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036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8193" y="122996"/>
            <a:ext cx="11598442" cy="775590"/>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la nucléosynthèse primordiale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Cela passe par le deutérium, la température est suffisamment basse pour le permettre,  mais il a un noyau fragile, (chicane du deutérium).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L’expansion encore rapide de l’espace ne favorise pas cette réaction mais surtout, le bain de photons, à l’équilibre thermique selon la loi statistique du corps noir, en surnombre écrasant (1 milliard par nucléons) détruit systématiquement les noyaux formés.</a:t>
            </a:r>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3463665" y="898586"/>
            <a:ext cx="4890096" cy="2520534"/>
          </a:xfrm>
          <a:prstGeom prst="rect">
            <a:avLst/>
          </a:prstGeom>
        </p:spPr>
      </p:pic>
    </p:spTree>
    <p:extLst>
      <p:ext uri="{BB962C8B-B14F-4D97-AF65-F5344CB8AC3E}">
        <p14:creationId xmlns:p14="http://schemas.microsoft.com/office/powerpoint/2010/main" val="30657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0169" y="0"/>
            <a:ext cx="11953302" cy="6857999"/>
          </a:xfrm>
        </p:spPr>
        <p:txBody>
          <a:bodyPr>
            <a:noAutofit/>
          </a:bodyPr>
          <a:lstStyle/>
          <a:p>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=100 s, la nucléosynthèse devient efficace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température est tombée à un milliard de degrés Kelvin (environ 70 fois le température du centre du Soleil: Le deutérium devient stable.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entier entre en fusion nucléaire et, en quelques dizaines de secondes, les neutrons survivants (1 neutron pour 7 protons) sont incorporés dans les noyaux de deutérium qui eux-mêmes fusionnent en hélium 4. </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3"/>
          <a:stretch>
            <a:fillRect/>
          </a:stretch>
        </p:blipFill>
        <p:spPr>
          <a:xfrm>
            <a:off x="682028" y="793217"/>
            <a:ext cx="4212701" cy="2921716"/>
          </a:xfrm>
          <a:prstGeom prst="rect">
            <a:avLst/>
          </a:prstGeom>
        </p:spPr>
      </p:pic>
      <p:pic>
        <p:nvPicPr>
          <p:cNvPr id="4" name="Image 3"/>
          <p:cNvPicPr>
            <a:picLocks noChangeAspect="1"/>
          </p:cNvPicPr>
          <p:nvPr/>
        </p:nvPicPr>
        <p:blipFill>
          <a:blip r:embed="rId4"/>
          <a:stretch>
            <a:fillRect/>
          </a:stretch>
        </p:blipFill>
        <p:spPr>
          <a:xfrm>
            <a:off x="6552813" y="793216"/>
            <a:ext cx="2811926" cy="2921716"/>
          </a:xfrm>
          <a:prstGeom prst="rect">
            <a:avLst/>
          </a:prstGeom>
        </p:spPr>
      </p:pic>
    </p:spTree>
    <p:extLst>
      <p:ext uri="{BB962C8B-B14F-4D97-AF65-F5344CB8AC3E}">
        <p14:creationId xmlns:p14="http://schemas.microsoft.com/office/powerpoint/2010/main" val="5022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93252" y="1158949"/>
            <a:ext cx="11871158" cy="5433237"/>
          </a:xfrm>
        </p:spPr>
        <p:txBody>
          <a:bodyPr>
            <a:noAutofit/>
          </a:bodyPr>
          <a:lstStyle/>
          <a:p>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En moins de 100 s , la nucléosynthèse a sauvé les neutrons tout en préservant 90% d’hydrogène, du carburant pour la suite, juste ce qu’il fallait faire…</a:t>
            </a:r>
          </a:p>
          <a:p>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était temps, car déjà décimés par les réactions p ↔ n qui le pénalisaient, le neutron libre est instable et se désintègre en proton avec une période de 15 mn environ. Cette fusion tardive fait que la température est trop basse pour générer des quantités significatives d’autres éléments elle va s’arrêter à t = 200s.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1699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308" y="0"/>
            <a:ext cx="10812492" cy="2233355"/>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L’imperfection comme principe créateur</a:t>
            </a:r>
            <a:b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endParaRPr lang="fr-FR" dirty="0"/>
          </a:p>
        </p:txBody>
      </p:sp>
      <p:sp>
        <p:nvSpPr>
          <p:cNvPr id="3" name="Sous-titre 2"/>
          <p:cNvSpPr>
            <a:spLocks noGrp="1"/>
          </p:cNvSpPr>
          <p:nvPr>
            <p:ph type="subTitle" idx="1"/>
          </p:nvPr>
        </p:nvSpPr>
        <p:spPr>
          <a:xfrm>
            <a:off x="160309" y="1233377"/>
            <a:ext cx="11796920" cy="5465135"/>
          </a:xfrm>
        </p:spPr>
        <p:txBody>
          <a:bodyPr>
            <a:normAutofit lnSpcReduction="10000"/>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l’indétermination de la mécanique quantique l’univers, trop symétrique, trop parfait aurait été stérile.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la dissymétrie matière-antimatière, aucune matière ne serait restée, sans la valeur critique de cette dissymétrie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 nucléosynthèse aurait été soit trop importante, soit inefficace et l’histoire se serait probablement arrêté là.</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principe, qui indique qu’un système ne peut pas être dans un état parfaitement déterminé (précision infinie), apparaît comme un principe fondateur et nécessaire de la physique qui a permis notre apparition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ce principe, l’univers n’aurait pas pu évoluer suffisamment longtemps pour permettre notre apparition…</a:t>
            </a:r>
          </a:p>
        </p:txBody>
      </p:sp>
    </p:spTree>
    <p:extLst>
      <p:ext uri="{BB962C8B-B14F-4D97-AF65-F5344CB8AC3E}">
        <p14:creationId xmlns:p14="http://schemas.microsoft.com/office/powerpoint/2010/main" val="26683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475571"/>
            <a:ext cx="12021879" cy="1501006"/>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Les premiers atomes, l’univers devient transparent au rayonnement électromagnétique</a:t>
            </a:r>
          </a:p>
        </p:txBody>
      </p:sp>
    </p:spTree>
    <p:extLst>
      <p:ext uri="{BB962C8B-B14F-4D97-AF65-F5344CB8AC3E}">
        <p14:creationId xmlns:p14="http://schemas.microsoft.com/office/powerpoint/2010/main" val="46724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4236" y="1079652"/>
            <a:ext cx="11871158" cy="6526237"/>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380 000 ans, découplage matière-rayonnement</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plasma électrons-noyaux dans l’espace continue de se dilater en se refroidissant et lorsqu’il atteint environ 3000 K, les électrons vont pouvoir être associés de façon stable aux noyaux pour constituer des atomes « neutres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L’univers devient transparent à la lumière. </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589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99152" y="1002535"/>
            <a:ext cx="11871158" cy="6625389"/>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380 000 ans, découplage matière-rayonnement</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cette « surface » de « dernière » diffusion (RFC) que les satellites comme Planck analysent car c’est le témoignage observable par le rayonnement le plus ancien de l’histoire de l’univers.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Remarquons que c’est en analysant les motifs des fluctuations de température (des empreintes laissées par les évènements antérieurs et que la matière noire a permis de préserver) qu’on induit, dans le cadre du modèle théorique, cette histoire antérieure.</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17099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11871158" cy="6625389"/>
          </a:xfrm>
        </p:spPr>
        <p:txBody>
          <a:bodyPr>
            <a:noAutofit/>
          </a:bodyPr>
          <a:lstStyle/>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1093311" y="182135"/>
            <a:ext cx="9860998" cy="4557614"/>
          </a:xfrm>
          <a:prstGeom prst="rect">
            <a:avLst/>
          </a:prstGeom>
        </p:spPr>
      </p:pic>
      <p:sp>
        <p:nvSpPr>
          <p:cNvPr id="4" name="Rectangle 3"/>
          <p:cNvSpPr/>
          <p:nvPr/>
        </p:nvSpPr>
        <p:spPr>
          <a:xfrm>
            <a:off x="160420" y="4739749"/>
            <a:ext cx="11887199" cy="2062103"/>
          </a:xfrm>
          <a:prstGeom prst="rect">
            <a:avLst/>
          </a:prstGeom>
        </p:spPr>
        <p:txBody>
          <a:bodyPr wrap="square">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Image du RFC observée par le satellite Planck (température en fausses couleurs) L’information, les empreintes de l’histoire, est contenue dans l’image. On est exactement dans le schéma de la caverne de Platon: On voit l’ombre d’une supposée réalité physique!</a:t>
            </a:r>
            <a:endParaRPr lang="fr-FR"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02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c/ce/Milky_Way_from_Fr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177" y="91851"/>
            <a:ext cx="4073911" cy="6110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9/98/Andromeda_Galaxy_%28with_h-alpha%29.jpg/1280px-Andromeda_Galaxy_%28with_h-alpha%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203" y="91851"/>
            <a:ext cx="4768463" cy="3129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Messier51 s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202" y="3373695"/>
            <a:ext cx="4768463" cy="33081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95234" y="6220151"/>
            <a:ext cx="4073911"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Notre galaxie vue de la Terre</a:t>
            </a:r>
          </a:p>
        </p:txBody>
      </p:sp>
      <p:sp>
        <p:nvSpPr>
          <p:cNvPr id="5" name="ZoneTexte 4"/>
          <p:cNvSpPr txBox="1"/>
          <p:nvPr/>
        </p:nvSpPr>
        <p:spPr>
          <a:xfrm>
            <a:off x="9422781" y="1538867"/>
            <a:ext cx="2687444" cy="1200329"/>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Autres galaxies:</a:t>
            </a:r>
          </a:p>
          <a:p>
            <a:r>
              <a:rPr lang="fr-FR" sz="2400" dirty="0">
                <a:latin typeface="Times New Roman" panose="02020603050405020304" pitchFamily="18" charset="0"/>
                <a:cs typeface="Times New Roman" panose="02020603050405020304" pitchFamily="18" charset="0"/>
              </a:rPr>
              <a:t>Andromède en haut</a:t>
            </a:r>
          </a:p>
          <a:p>
            <a:r>
              <a:rPr lang="fr-FR" sz="2400" dirty="0">
                <a:latin typeface="Times New Roman" panose="02020603050405020304" pitchFamily="18" charset="0"/>
                <a:cs typeface="Times New Roman" panose="02020603050405020304" pitchFamily="18" charset="0"/>
              </a:rPr>
              <a:t>Tourbillon en bas </a:t>
            </a:r>
          </a:p>
        </p:txBody>
      </p:sp>
    </p:spTree>
    <p:extLst>
      <p:ext uri="{BB962C8B-B14F-4D97-AF65-F5344CB8AC3E}">
        <p14:creationId xmlns:p14="http://schemas.microsoft.com/office/powerpoint/2010/main" val="2826884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0264140"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 Les briques de base de la matière et la dynamique de l’univers à l’œuvre:</a:t>
            </a:r>
          </a:p>
        </p:txBody>
      </p:sp>
      <p:sp>
        <p:nvSpPr>
          <p:cNvPr id="5" name="ZoneTexte 4">
            <a:extLst>
              <a:ext uri="{FF2B5EF4-FFF2-40B4-BE49-F238E27FC236}">
                <a16:creationId xmlns:a16="http://schemas.microsoft.com/office/drawing/2014/main" id="{6AF982E6-341E-43F5-9AB7-9EA63B3D1BE3}"/>
              </a:ext>
            </a:extLst>
          </p:cNvPr>
          <p:cNvSpPr txBox="1"/>
          <p:nvPr/>
        </p:nvSpPr>
        <p:spPr>
          <a:xfrm>
            <a:off x="5507758" y="1348800"/>
            <a:ext cx="6525045" cy="550920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Ce tableau représente intégralement de quoi la matière est constituée (les fermions) et toutes les interactions (portées par les bosons) possibles entre elles.</a:t>
            </a:r>
          </a:p>
          <a:p>
            <a:pPr algn="just"/>
            <a:r>
              <a:rPr lang="fr-FR" sz="3200" dirty="0">
                <a:latin typeface="Times New Roman" panose="02020603050405020304" pitchFamily="18" charset="0"/>
                <a:cs typeface="Times New Roman" panose="02020603050405020304" pitchFamily="18" charset="0"/>
              </a:rPr>
              <a:t>Cela apparait bien mince pour expliquer la complexité inouïe de l’univers!</a:t>
            </a:r>
          </a:p>
          <a:p>
            <a:pPr algn="just"/>
            <a:r>
              <a:rPr lang="fr-FR" sz="3200" dirty="0">
                <a:latin typeface="Times New Roman" panose="02020603050405020304" pitchFamily="18" charset="0"/>
                <a:cs typeface="Times New Roman" panose="02020603050405020304" pitchFamily="18" charset="0"/>
              </a:rPr>
              <a:t>Pour être complet il faudrait ajouter l’antimatière, mais elle semble  quasi inexistante dans l’univers.</a:t>
            </a:r>
          </a:p>
        </p:txBody>
      </p:sp>
      <p:pic>
        <p:nvPicPr>
          <p:cNvPr id="6" name="Graphique 5">
            <a:extLst>
              <a:ext uri="{FF2B5EF4-FFF2-40B4-BE49-F238E27FC236}">
                <a16:creationId xmlns:a16="http://schemas.microsoft.com/office/drawing/2014/main" id="{081B6A6D-65F7-4ECC-93BF-30CDA3553B9F}"/>
              </a:ext>
            </a:extLst>
          </p:cNvPr>
          <p:cNvPicPr>
            <a:picLocks noChangeAspect="1"/>
          </p:cNvPicPr>
          <p:nvPr/>
        </p:nvPicPr>
        <p:blipFill>
          <a:blip r:embed="rId3" cstate="print">
            <a:lum contrast="76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158368"/>
            <a:ext cx="5507758" cy="5270014"/>
          </a:xfrm>
          <a:prstGeom prst="rect">
            <a:avLst/>
          </a:prstGeom>
        </p:spPr>
      </p:pic>
    </p:spTree>
    <p:extLst>
      <p:ext uri="{BB962C8B-B14F-4D97-AF65-F5344CB8AC3E}">
        <p14:creationId xmlns:p14="http://schemas.microsoft.com/office/powerpoint/2010/main" val="195783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Les quatre interactions connues </a:t>
            </a:r>
            <a:endParaRPr lang="fr-FR" sz="4400" dirty="0">
              <a:latin typeface="Calibri" panose="020F0502020204030204" pitchFamily="34" charset="0"/>
            </a:endParaRPr>
          </a:p>
        </p:txBody>
      </p:sp>
      <p:sp>
        <p:nvSpPr>
          <p:cNvPr id="3" name="Sous-titre 2"/>
          <p:cNvSpPr>
            <a:spLocks noGrp="1"/>
          </p:cNvSpPr>
          <p:nvPr>
            <p:ph type="subTitle" idx="1"/>
          </p:nvPr>
        </p:nvSpPr>
        <p:spPr>
          <a:xfrm>
            <a:off x="47575" y="1053552"/>
            <a:ext cx="12120664" cy="5804447"/>
          </a:xfrm>
        </p:spPr>
        <p:txBody>
          <a:bodyPr>
            <a:noAutofit/>
          </a:bodyPr>
          <a:lstStyle/>
          <a:p>
            <a:pPr algn="just"/>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Gravitation</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Compte tenu de son extrême faiblesse ne va régir l’univers qu’à grande échelle - Très grosses masses (galaxies, étoiles, planètes et leurs satellites, comètes, etc.): Régit les grandes structures.</a:t>
            </a:r>
          </a:p>
          <a:p>
            <a:pPr algn="just"/>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Electromagnétisme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Interaction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fois plus forte que la gravitation, Assure la cohésion des atomes, des molécules, des solides…</a:t>
            </a:r>
          </a:p>
          <a:p>
            <a:pPr algn="just"/>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Interaction forte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S’exerce ente les quarks et assure, entre autres,  la cohésion des protons et neutrons.</a:t>
            </a:r>
          </a:p>
          <a:p>
            <a:pPr algn="just"/>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Interaction faible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Permet aux quarks de changer de saveur et ainsi transformer un neutron en proton et vice versa. Ceci modifie l’élément chimique qui dépend du nombre de protons. Viole la symétrie de parité.. </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7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L’importance critique des neutrons</a:t>
            </a:r>
          </a:p>
        </p:txBody>
      </p:sp>
      <p:sp>
        <p:nvSpPr>
          <p:cNvPr id="3" name="Sous-titre 2"/>
          <p:cNvSpPr>
            <a:spLocks noGrp="1"/>
          </p:cNvSpPr>
          <p:nvPr>
            <p:ph type="subTitle" idx="1"/>
          </p:nvPr>
        </p:nvSpPr>
        <p:spPr>
          <a:xfrm>
            <a:off x="303075" y="2063371"/>
            <a:ext cx="11213430" cy="353543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 niveau des éléments « chimiques », briques de la matière (92 éléments « stables » à différents degrés) cette diversité est permise par les neutrons qui assurent la cohésion du noyau.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protons qui sont chargés positivement se repoussent et la force nucléaire serait rapidement vaincue si les neutrons qui ne sont pas chargés ne venaient pas la renforcer. </a:t>
            </a:r>
          </a:p>
        </p:txBody>
      </p:sp>
    </p:spTree>
    <p:extLst>
      <p:ext uri="{BB962C8B-B14F-4D97-AF65-F5344CB8AC3E}">
        <p14:creationId xmlns:p14="http://schemas.microsoft.com/office/powerpoint/2010/main" val="30011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L’importance critique des neutrons</a:t>
            </a:r>
          </a:p>
        </p:txBody>
      </p:sp>
      <p:sp>
        <p:nvSpPr>
          <p:cNvPr id="3" name="Sous-titre 2"/>
          <p:cNvSpPr>
            <a:spLocks noGrp="1"/>
          </p:cNvSpPr>
          <p:nvPr>
            <p:ph type="subTitle" idx="1"/>
          </p:nvPr>
        </p:nvSpPr>
        <p:spPr>
          <a:xfrm>
            <a:off x="453617" y="2369647"/>
            <a:ext cx="11213430" cy="314980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Sans neutrons le nombre d’éléments stables seraient très réduit et une chimie permettant la vie telle qu’on la connait qu’on appellera désormais la vie, fondée principalement sur des éléments comme le carbone, l’oxygène, l’azote et l’hydrogène entre autres ne serait pas possible</a:t>
            </a:r>
          </a:p>
        </p:txBody>
      </p:sp>
    </p:spTree>
    <p:extLst>
      <p:ext uri="{BB962C8B-B14F-4D97-AF65-F5344CB8AC3E}">
        <p14:creationId xmlns:p14="http://schemas.microsoft.com/office/powerpoint/2010/main" val="11663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3137" y="0"/>
            <a:ext cx="11598442" cy="6400799"/>
          </a:xfrm>
        </p:spPr>
        <p:txBody>
          <a:bodyPr>
            <a:noAutofit/>
          </a:bodyPr>
          <a:lstStyle/>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Image 1"/>
          <p:cNvPicPr>
            <a:picLocks noChangeAspect="1"/>
          </p:cNvPicPr>
          <p:nvPr/>
        </p:nvPicPr>
        <p:blipFill>
          <a:blip r:embed="rId2"/>
          <a:stretch>
            <a:fillRect/>
          </a:stretch>
        </p:blipFill>
        <p:spPr>
          <a:xfrm>
            <a:off x="95441" y="0"/>
            <a:ext cx="7352203" cy="4604929"/>
          </a:xfrm>
          <a:prstGeom prst="rect">
            <a:avLst/>
          </a:prstGeom>
        </p:spPr>
      </p:pic>
      <p:pic>
        <p:nvPicPr>
          <p:cNvPr id="7" name="Image 6"/>
          <p:cNvPicPr>
            <a:picLocks noChangeAspect="1"/>
          </p:cNvPicPr>
          <p:nvPr/>
        </p:nvPicPr>
        <p:blipFill>
          <a:blip r:embed="rId3"/>
          <a:stretch>
            <a:fillRect/>
          </a:stretch>
        </p:blipFill>
        <p:spPr>
          <a:xfrm>
            <a:off x="7447644" y="-1"/>
            <a:ext cx="4679376" cy="4604929"/>
          </a:xfrm>
          <a:prstGeom prst="rect">
            <a:avLst/>
          </a:prstGeom>
        </p:spPr>
      </p:pic>
      <p:sp>
        <p:nvSpPr>
          <p:cNvPr id="4" name="ZoneTexte 3"/>
          <p:cNvSpPr txBox="1"/>
          <p:nvPr/>
        </p:nvSpPr>
        <p:spPr>
          <a:xfrm>
            <a:off x="0" y="4604928"/>
            <a:ext cx="12192000" cy="2308324"/>
          </a:xfrm>
          <a:prstGeom prst="rect">
            <a:avLst/>
          </a:prstGeom>
          <a:noFill/>
        </p:spPr>
        <p:txBody>
          <a:bodyPr wrap="square" rtlCol="0">
            <a:spAutoFit/>
          </a:bodyPr>
          <a:lstStyle/>
          <a:p>
            <a:pPr algn="just"/>
            <a:r>
              <a:rPr lang="fr-FR"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nucléosynthèse primordiale (univers entier en fusion) n’a généré pratiquement que de l’hélium, (la composition de l’univers étant alors d’environ  90% d’hydrogène de 10% d’hélium) et de traces de deutérium et de lithium.  Piètre résultat au vu du phénomène cosmique à l’œuvre. </a:t>
            </a:r>
          </a:p>
          <a:p>
            <a:pPr algn="just"/>
            <a:r>
              <a:rPr lang="fr-FR"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c’est heureux, car si elle avait été totale l’histoire s’arrêtait là! En effet, elle a préservé le « carburant » essentiel de la fusion (l’hydrogène) pour la suite des évènements et a sauvé les neutrons ce qui autorisera la chimie complexe et variée que nous connaissons.</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40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3A9C31-E901-4EA3-80AD-3FA97D2E3E70}"/>
              </a:ext>
            </a:extLst>
          </p:cNvPr>
          <p:cNvSpPr>
            <a:spLocks noGrp="1"/>
          </p:cNvSpPr>
          <p:nvPr>
            <p:ph type="title"/>
          </p:nvPr>
        </p:nvSpPr>
        <p:spPr>
          <a:xfrm>
            <a:off x="1721876" y="21515"/>
            <a:ext cx="8777587" cy="849854"/>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 synthèse miraculeuse du carbone</a:t>
            </a:r>
          </a:p>
        </p:txBody>
      </p:sp>
      <p:sp>
        <p:nvSpPr>
          <p:cNvPr id="4" name="ZoneTexte 3">
            <a:extLst>
              <a:ext uri="{FF2B5EF4-FFF2-40B4-BE49-F238E27FC236}">
                <a16:creationId xmlns:a16="http://schemas.microsoft.com/office/drawing/2014/main" id="{44A2C2D1-FDAB-4217-B245-9A780A6D995A}"/>
              </a:ext>
            </a:extLst>
          </p:cNvPr>
          <p:cNvSpPr txBox="1"/>
          <p:nvPr/>
        </p:nvSpPr>
        <p:spPr>
          <a:xfrm>
            <a:off x="193290" y="1720840"/>
            <a:ext cx="11532197" cy="5386090"/>
          </a:xfrm>
          <a:prstGeom prst="rect">
            <a:avLst/>
          </a:prstGeom>
          <a:noFill/>
        </p:spPr>
        <p:txBody>
          <a:bodyPr wrap="square">
            <a:spAutoFit/>
          </a:bodyPr>
          <a:lstStyle/>
          <a:p>
            <a:pPr algn="just"/>
            <a:r>
              <a:rPr lang="fr-FR" sz="3200" kern="150" dirty="0">
                <a:effectLst/>
                <a:latin typeface="Times New Roman" panose="02020603050405020304" pitchFamily="18" charset="0"/>
                <a:ea typeface="Andale Sans UI"/>
                <a:cs typeface="Tahoma" panose="020B0604030504040204" pitchFamily="34" charset="0"/>
              </a:rPr>
              <a:t>Ce carbone synthétisé, entre autres, dans les supernovas, est un élément fondamental de la chimie du vivant. </a:t>
            </a:r>
          </a:p>
          <a:p>
            <a:pPr algn="just"/>
            <a:endParaRPr lang="fr-FR" sz="3200" kern="150" dirty="0">
              <a:latin typeface="Times New Roman" panose="02020603050405020304" pitchFamily="18" charset="0"/>
              <a:ea typeface="Andale Sans UI"/>
              <a:cs typeface="Tahoma" panose="020B0604030504040204" pitchFamily="34" charset="0"/>
            </a:endParaRPr>
          </a:p>
          <a:p>
            <a:pPr algn="just"/>
            <a:r>
              <a:rPr lang="fr-FR" sz="3200" kern="150" dirty="0">
                <a:effectLst/>
                <a:latin typeface="Times New Roman" panose="02020603050405020304" pitchFamily="18" charset="0"/>
                <a:ea typeface="Andale Sans UI"/>
                <a:cs typeface="Tahoma" panose="020B0604030504040204" pitchFamily="34" charset="0"/>
              </a:rPr>
              <a:t>L’abondance qu’on constate est considérablement plus grande que ce que la théorie prédisait. Il a bénéficié du fait qu’un état d’énergie du noyau de carbone est, de façon surprenante, en « résonnance » avec les énergies des éléments à fusionner, sinon elle aurait été très peu efficace. Ceci n’a été validé mathématiquement que récemment par des supercalculateurs.</a:t>
            </a:r>
            <a:endParaRPr lang="fr-FR" sz="3200" kern="150" dirty="0">
              <a:latin typeface="Times New Roman" panose="02020603050405020304" pitchFamily="18" charset="0"/>
              <a:ea typeface="Andale Sans UI"/>
              <a:cs typeface="Tahoma" panose="020B0604030504040204" pitchFamily="34" charset="0"/>
            </a:endParaRPr>
          </a:p>
          <a:p>
            <a:pPr algn="just"/>
            <a:endParaRPr lang="fr-FR" sz="2800" kern="150" dirty="0">
              <a:effectLst/>
              <a:latin typeface="Times New Roman" panose="02020603050405020304" pitchFamily="18" charset="0"/>
              <a:ea typeface="Andale Sans UI"/>
              <a:cs typeface="Tahoma" panose="020B0604030504040204" pitchFamily="34" charset="0"/>
            </a:endParaRPr>
          </a:p>
          <a:p>
            <a:pPr algn="just"/>
            <a:r>
              <a:rPr lang="fr-FR" sz="2800" kern="150" dirty="0">
                <a:effectLst/>
                <a:latin typeface="Times New Roman" panose="02020603050405020304" pitchFamily="18" charset="0"/>
                <a:ea typeface="Andale Sans UI"/>
                <a:cs typeface="Tahoma" panose="020B0604030504040204" pitchFamily="34" charset="0"/>
              </a:rPr>
              <a:t> </a:t>
            </a:r>
          </a:p>
        </p:txBody>
      </p:sp>
    </p:spTree>
    <p:extLst>
      <p:ext uri="{BB962C8B-B14F-4D97-AF65-F5344CB8AC3E}">
        <p14:creationId xmlns:p14="http://schemas.microsoft.com/office/powerpoint/2010/main" val="382179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587332"/>
            <a:ext cx="11915553" cy="1158368"/>
          </a:xfrm>
        </p:spPr>
        <p:txBody>
          <a:bodyPr>
            <a:normAutofit fontScale="55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Ces mêmes acteurs de la dynamique de l’univers vont aussi permettre l’apparition de la vie</a:t>
            </a:r>
          </a:p>
        </p:txBody>
      </p:sp>
    </p:spTree>
    <p:extLst>
      <p:ext uri="{BB962C8B-B14F-4D97-AF65-F5344CB8AC3E}">
        <p14:creationId xmlns:p14="http://schemas.microsoft.com/office/powerpoint/2010/main" val="134347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1CA34-2C38-416F-B950-8DA3098B8983}"/>
              </a:ext>
            </a:extLst>
          </p:cNvPr>
          <p:cNvSpPr>
            <a:spLocks noGrp="1"/>
          </p:cNvSpPr>
          <p:nvPr>
            <p:ph type="title"/>
          </p:nvPr>
        </p:nvSpPr>
        <p:spPr>
          <a:xfrm>
            <a:off x="3518403" y="136713"/>
            <a:ext cx="5185759" cy="945776"/>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Le hasard créateur  ?</a:t>
            </a:r>
          </a:p>
        </p:txBody>
      </p:sp>
      <p:sp>
        <p:nvSpPr>
          <p:cNvPr id="3" name="Espace réservé du contenu 2">
            <a:extLst>
              <a:ext uri="{FF2B5EF4-FFF2-40B4-BE49-F238E27FC236}">
                <a16:creationId xmlns:a16="http://schemas.microsoft.com/office/drawing/2014/main" id="{AD2B076B-E1F0-4705-98D5-85C803BCAF39}"/>
              </a:ext>
            </a:extLst>
          </p:cNvPr>
          <p:cNvSpPr>
            <a:spLocks noGrp="1"/>
          </p:cNvSpPr>
          <p:nvPr>
            <p:ph idx="1"/>
          </p:nvPr>
        </p:nvSpPr>
        <p:spPr>
          <a:xfrm>
            <a:off x="0" y="1331259"/>
            <a:ext cx="12070080" cy="5263179"/>
          </a:xfrm>
        </p:spPr>
        <p:txBody>
          <a:bodyPr>
            <a:normAutofit lnSpcReduction="10000"/>
          </a:bodyPr>
          <a:lstStyle/>
          <a:p>
            <a:pPr algn="just"/>
            <a:r>
              <a:rPr lang="fr-FR" sz="3200" dirty="0">
                <a:latin typeface="Times New Roman" panose="02020603050405020304" pitchFamily="18" charset="0"/>
                <a:cs typeface="Times New Roman" panose="02020603050405020304" pitchFamily="18" charset="0"/>
              </a:rPr>
              <a:t>L’imperfection créatrice à l’œuvre, (nous avons indiqué que la perfection était stérile) semble impliquer que l’univers obéisse aux lois du hasard. </a:t>
            </a:r>
          </a:p>
          <a:p>
            <a:pPr algn="just"/>
            <a:r>
              <a:rPr lang="fr-FR" sz="3200" dirty="0">
                <a:latin typeface="Times New Roman" panose="02020603050405020304" pitchFamily="18" charset="0"/>
                <a:cs typeface="Times New Roman" panose="02020603050405020304" pitchFamily="18" charset="0"/>
              </a:rPr>
              <a:t>En fait ce hasard est contraint par les quatre interactions fondamentales que nous avons citées qui jouent le rôle de « l’ADN » de l’univers. Tout n’est pas possible, ne peut exister et se produire que ce qui est compatible avec ces interactions. </a:t>
            </a:r>
          </a:p>
          <a:p>
            <a:pPr algn="just"/>
            <a:r>
              <a:rPr lang="fr-FR" sz="3200" dirty="0">
                <a:latin typeface="Times New Roman" panose="02020603050405020304" pitchFamily="18" charset="0"/>
                <a:cs typeface="Times New Roman" panose="02020603050405020304" pitchFamily="18" charset="0"/>
              </a:rPr>
              <a:t>A noter que le contexte énergétique joue un rôle essentiel, en permettant à ces interactions d’exprimer avec plus ou moins de vigueur leurs caractères propres. Nous avons vu qu’une température infernale les masquait toutes.</a:t>
            </a:r>
          </a:p>
        </p:txBody>
      </p:sp>
    </p:spTree>
    <p:extLst>
      <p:ext uri="{BB962C8B-B14F-4D97-AF65-F5344CB8AC3E}">
        <p14:creationId xmlns:p14="http://schemas.microsoft.com/office/powerpoint/2010/main" val="331279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1CA34-2C38-416F-B950-8DA3098B8983}"/>
              </a:ext>
            </a:extLst>
          </p:cNvPr>
          <p:cNvSpPr>
            <a:spLocks noGrp="1"/>
          </p:cNvSpPr>
          <p:nvPr>
            <p:ph type="title"/>
          </p:nvPr>
        </p:nvSpPr>
        <p:spPr>
          <a:xfrm>
            <a:off x="3518403" y="136713"/>
            <a:ext cx="5070012" cy="945776"/>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Le hasard créateur ?</a:t>
            </a:r>
          </a:p>
        </p:txBody>
      </p:sp>
      <p:sp>
        <p:nvSpPr>
          <p:cNvPr id="3" name="Espace réservé du contenu 2">
            <a:extLst>
              <a:ext uri="{FF2B5EF4-FFF2-40B4-BE49-F238E27FC236}">
                <a16:creationId xmlns:a16="http://schemas.microsoft.com/office/drawing/2014/main" id="{AD2B076B-E1F0-4705-98D5-85C803BCAF39}"/>
              </a:ext>
            </a:extLst>
          </p:cNvPr>
          <p:cNvSpPr>
            <a:spLocks noGrp="1"/>
          </p:cNvSpPr>
          <p:nvPr>
            <p:ph idx="1"/>
          </p:nvPr>
        </p:nvSpPr>
        <p:spPr>
          <a:xfrm>
            <a:off x="0" y="1331259"/>
            <a:ext cx="12070080" cy="5263179"/>
          </a:xfrm>
        </p:spPr>
        <p:txBody>
          <a:bodyPr>
            <a:normAutofit/>
          </a:bodyPr>
          <a:lstStyle/>
          <a:p>
            <a:pPr algn="just"/>
            <a:r>
              <a:rPr lang="fr-FR" sz="3200" dirty="0">
                <a:latin typeface="Times New Roman" panose="02020603050405020304" pitchFamily="18" charset="0"/>
                <a:cs typeface="Times New Roman" panose="02020603050405020304" pitchFamily="18" charset="0"/>
              </a:rPr>
              <a:t>Ainsi la diversité de la chimie du vivant nécessite un contexte dans une fenêtre à basse énergie pour manifester toute sa complexité.</a:t>
            </a:r>
          </a:p>
          <a:p>
            <a:pPr algn="just"/>
            <a:r>
              <a:rPr lang="fr-FR" sz="3200" dirty="0">
                <a:latin typeface="Times New Roman" panose="02020603050405020304" pitchFamily="18" charset="0"/>
                <a:cs typeface="Times New Roman" panose="02020603050405020304" pitchFamily="18" charset="0"/>
              </a:rPr>
              <a:t>Les règles induites par les 4 interactions fondamentales semblent bien minces pour décrire toute cette complexité;</a:t>
            </a:r>
          </a:p>
          <a:p>
            <a:pPr algn="just"/>
            <a:r>
              <a:rPr lang="fr-FR" sz="3200" dirty="0">
                <a:latin typeface="Times New Roman" panose="02020603050405020304" pitchFamily="18" charset="0"/>
                <a:cs typeface="Times New Roman" panose="02020603050405020304" pitchFamily="18" charset="0"/>
              </a:rPr>
              <a:t>Mais, de ces quelques lois il découle une combinatoire de possibilités considérable, en particulier par l’interaction électromagnétique, comme le montre l’extrême diversité d’association d’atomes en molécules permise par la structure en couches des électrons.</a:t>
            </a:r>
          </a:p>
        </p:txBody>
      </p:sp>
    </p:spTree>
    <p:extLst>
      <p:ext uri="{BB962C8B-B14F-4D97-AF65-F5344CB8AC3E}">
        <p14:creationId xmlns:p14="http://schemas.microsoft.com/office/powerpoint/2010/main" val="263455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fontScale="90000"/>
          </a:bodyPr>
          <a:lstStyle/>
          <a:p>
            <a:pPr algn="ctr"/>
            <a: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 gravitation à l’œuvre</a:t>
            </a:r>
            <a:endParaRPr lang="fr-FR" sz="4900" dirty="0">
              <a:latin typeface="Calibri" panose="020F0502020204030204" pitchFamily="34" charset="0"/>
            </a:endParaRPr>
          </a:p>
        </p:txBody>
      </p:sp>
      <p:sp>
        <p:nvSpPr>
          <p:cNvPr id="3" name="Sous-titre 2"/>
          <p:cNvSpPr>
            <a:spLocks noGrp="1"/>
          </p:cNvSpPr>
          <p:nvPr>
            <p:ph type="subTitle" idx="1"/>
          </p:nvPr>
        </p:nvSpPr>
        <p:spPr>
          <a:xfrm>
            <a:off x="737937" y="1191776"/>
            <a:ext cx="10796337" cy="5319384"/>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La matière noire à l’œuvre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Comme nous l’avons indiqué l’interaction du rayonnement avec la matière ordinaire a pour effet de niveler  les inhomogénéités.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Mais comme la matière noire ne se couple pas avec le rayonnement, elle a permis de préserver ces défauts rendant la constitution des grandes structures possibles. C’est ce qui s’est passé pour le plasma, constituant l’univers jusqu’au découplage, dont le satellite Planck montre l’état des inhomogénéités.</a:t>
            </a:r>
          </a:p>
          <a:p>
            <a:pPr algn="just"/>
            <a:endParaRPr lang="fr-FR" sz="3200" dirty="0">
              <a:solidFill>
                <a:schemeClr val="tx1"/>
              </a:solidFill>
              <a:latin typeface="Times New Roman" panose="02020603050405020304" pitchFamily="18" charset="0"/>
              <a:cs typeface="Times New Roman" panose="02020603050405020304" pitchFamily="18" charset="0"/>
            </a:endParaRPr>
          </a:p>
          <a:p>
            <a:pPr algn="just"/>
            <a:endParaRPr lang="fr-FR" sz="3200" dirty="0">
              <a:solidFill>
                <a:schemeClr val="tx1"/>
              </a:solidFill>
            </a:endParaRPr>
          </a:p>
          <a:p>
            <a:pPr algn="just"/>
            <a:endParaRPr lang="fr-FR" sz="3200" dirty="0">
              <a:solidFill>
                <a:schemeClr val="tx1"/>
              </a:solidFill>
            </a:endParaRPr>
          </a:p>
          <a:p>
            <a:endParaRPr lang="fr-FR" sz="3200" b="1" dirty="0">
              <a:solidFill>
                <a:schemeClr val="tx1"/>
              </a:solidFill>
            </a:endParaRPr>
          </a:p>
        </p:txBody>
      </p:sp>
    </p:spTree>
    <p:extLst>
      <p:ext uri="{BB962C8B-B14F-4D97-AF65-F5344CB8AC3E}">
        <p14:creationId xmlns:p14="http://schemas.microsoft.com/office/powerpoint/2010/main" val="1111937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5366" y="150325"/>
            <a:ext cx="5487467" cy="957713"/>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388620" y="1540097"/>
            <a:ext cx="11407140" cy="3134774"/>
          </a:xfrm>
        </p:spPr>
        <p:txBody>
          <a:bodyPr>
            <a:noAutofit/>
          </a:bodyPr>
          <a:lstStyle/>
          <a:p>
            <a:pPr algn="just"/>
            <a:r>
              <a:rPr lang="fr-FR" sz="3200" dirty="0">
                <a:latin typeface="Times New Roman" panose="02020603050405020304" pitchFamily="18" charset="0"/>
                <a:cs typeface="Times New Roman" panose="02020603050405020304" pitchFamily="18" charset="0"/>
              </a:rPr>
              <a:t>Lorsqu’on est conscient de ces limitations il faut s’attacher à chercher les structures qui y sont compatibles et à les considérer comme essentielles.</a:t>
            </a:r>
          </a:p>
          <a:p>
            <a:pPr algn="just"/>
            <a:r>
              <a:rPr lang="fr-FR" sz="3200" dirty="0">
                <a:latin typeface="Times New Roman" panose="02020603050405020304" pitchFamily="18" charset="0"/>
                <a:cs typeface="Times New Roman" panose="02020603050405020304" pitchFamily="18" charset="0"/>
              </a:rPr>
              <a:t>Un point essentiel, qui a été débattu de tout temps, est de s’interroger sur ce qu’on peut considérer comme la « réalité physique ».</a:t>
            </a:r>
          </a:p>
          <a:p>
            <a:pPr algn="just"/>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9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45379" y="89172"/>
            <a:ext cx="8926960" cy="977462"/>
          </a:xfrm>
        </p:spPr>
        <p:txBody>
          <a:bodyPr>
            <a:no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schéma de formation des galaxies</a:t>
            </a:r>
          </a:p>
        </p:txBody>
      </p:sp>
      <p:sp>
        <p:nvSpPr>
          <p:cNvPr id="3" name="Sous-titre 2"/>
          <p:cNvSpPr>
            <a:spLocks noGrp="1"/>
          </p:cNvSpPr>
          <p:nvPr>
            <p:ph type="subTitle" idx="1"/>
          </p:nvPr>
        </p:nvSpPr>
        <p:spPr>
          <a:xfrm>
            <a:off x="593558" y="2506718"/>
            <a:ext cx="11053010" cy="2285999"/>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 grumeaux de matière (constitué essentiellement de gaz) vont s’effondrer par un mécanisme complexe puis à un niveau plus local ce gaz va donner des étoiles avec leurs cortèges de planètes.</a:t>
            </a:r>
          </a:p>
          <a:p>
            <a:endParaRPr lang="fr-FR" sz="3200" b="1" dirty="0">
              <a:solidFill>
                <a:schemeClr val="tx1"/>
              </a:solidFill>
            </a:endParaRPr>
          </a:p>
        </p:txBody>
      </p:sp>
    </p:spTree>
    <p:extLst>
      <p:ext uri="{BB962C8B-B14F-4D97-AF65-F5344CB8AC3E}">
        <p14:creationId xmlns:p14="http://schemas.microsoft.com/office/powerpoint/2010/main" val="3830161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3041" y="-97276"/>
            <a:ext cx="12120664" cy="977462"/>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Les étoiles finissent le travail</a:t>
            </a:r>
          </a:p>
        </p:txBody>
      </p:sp>
      <p:sp>
        <p:nvSpPr>
          <p:cNvPr id="3" name="Sous-titre 2"/>
          <p:cNvSpPr>
            <a:spLocks noGrp="1"/>
          </p:cNvSpPr>
          <p:nvPr>
            <p:ph type="subTitle" idx="1"/>
          </p:nvPr>
        </p:nvSpPr>
        <p:spPr>
          <a:xfrm>
            <a:off x="33040" y="1293670"/>
            <a:ext cx="12120663" cy="4969969"/>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Ensuite les étoiles qui sont les usines à atomes vont produire d’autres éléments.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particulier, les </a:t>
            </a:r>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supernovæ </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qui, dans une fusion explosive, synthétisent de nombreux éléments, comme le carbone, l’oxygène l’azote etc… vont les disperser dans l’espace.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Ceci permettra à une autre génération d’étoiles, qui peuvent être </a:t>
            </a:r>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stables,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incorporant ces éléments, de générer des systèmes planétaires.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a:t>
            </a:r>
            <a:r>
              <a:rPr lang="fr-FR"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Soleil</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avec son cortège de planètes, de leurs satellites et d’une myriade d’autres corps, fait partie de ces étoiles de deuxième génération.</a:t>
            </a:r>
          </a:p>
          <a:p>
            <a:endParaRPr lang="fr-FR" sz="3200" b="1" dirty="0">
              <a:solidFill>
                <a:schemeClr val="tx1"/>
              </a:solidFill>
            </a:endParaRPr>
          </a:p>
        </p:txBody>
      </p:sp>
    </p:spTree>
    <p:extLst>
      <p:ext uri="{BB962C8B-B14F-4D97-AF65-F5344CB8AC3E}">
        <p14:creationId xmlns:p14="http://schemas.microsoft.com/office/powerpoint/2010/main" val="21500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de supernova</a:t>
            </a:r>
            <a:endParaRPr lang="fr-FR" sz="4400" dirty="0">
              <a:latin typeface="Calibri" panose="020F0502020204030204" pitchFamily="34" charset="0"/>
            </a:endParaRPr>
          </a:p>
        </p:txBody>
      </p:sp>
      <p:pic>
        <p:nvPicPr>
          <p:cNvPr id="4" name="Image 3"/>
          <p:cNvPicPr>
            <a:picLocks noChangeAspect="1"/>
          </p:cNvPicPr>
          <p:nvPr/>
        </p:nvPicPr>
        <p:blipFill>
          <a:blip r:embed="rId2"/>
          <a:stretch>
            <a:fillRect/>
          </a:stretch>
        </p:blipFill>
        <p:spPr>
          <a:xfrm>
            <a:off x="0" y="1299324"/>
            <a:ext cx="5464681" cy="5335269"/>
          </a:xfrm>
          <a:prstGeom prst="rect">
            <a:avLst/>
          </a:prstGeom>
        </p:spPr>
      </p:pic>
      <p:sp>
        <p:nvSpPr>
          <p:cNvPr id="5" name="ZoneTexte 4"/>
          <p:cNvSpPr txBox="1"/>
          <p:nvPr/>
        </p:nvSpPr>
        <p:spPr>
          <a:xfrm>
            <a:off x="5464681" y="1299324"/>
            <a:ext cx="6598788" cy="5016758"/>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supernova SN1054, qui a explosé il y a 1000 ans environ, dont les « débris » s’étendent actuellement sur des centaines de milliards de  km, ensemence le milieu  d’éléments lourds synthétisés pendant la vie de l’étoile et pendant son explosion. Ces éléments lourds sont les constituants des planètes telluriques comme la Terre et sont nécessaires à la vie.</a:t>
            </a:r>
            <a:endPar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656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0434338"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de la nova de 1572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Tycho</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a:t>
            </a:r>
            <a:endParaRPr lang="fr-FR" sz="4400" dirty="0">
              <a:latin typeface="Calibri" panose="020F0502020204030204" pitchFamily="34" charset="0"/>
            </a:endParaRPr>
          </a:p>
        </p:txBody>
      </p:sp>
      <p:sp>
        <p:nvSpPr>
          <p:cNvPr id="5" name="ZoneTexte 4"/>
          <p:cNvSpPr txBox="1"/>
          <p:nvPr/>
        </p:nvSpPr>
        <p:spPr>
          <a:xfrm>
            <a:off x="4225490" y="1462011"/>
            <a:ext cx="7664724" cy="5016758"/>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type de phénomène (une nouvelle étoile visible à l’œil nu)  a toujours suscité des réactions d’effroi dans les populations. Pour les scientifiques elles ont été une aubaine.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L’absence de parallaxe et la position fixe par rapport aux étoiles fixes a mis fin au dogme de l’incorruptibilité des étoiles, ce qui a valu tout de même quelques désagréments majeurs à quelques adeptes de cette nouvelle interprétation jugée hérétique.</a:t>
            </a:r>
          </a:p>
        </p:txBody>
      </p:sp>
      <p:pic>
        <p:nvPicPr>
          <p:cNvPr id="3" name="Image 2"/>
          <p:cNvPicPr>
            <a:picLocks noChangeAspect="1"/>
          </p:cNvPicPr>
          <p:nvPr/>
        </p:nvPicPr>
        <p:blipFill>
          <a:blip r:embed="rId2"/>
          <a:stretch>
            <a:fillRect/>
          </a:stretch>
        </p:blipFill>
        <p:spPr>
          <a:xfrm>
            <a:off x="224364" y="1280073"/>
            <a:ext cx="3760494" cy="5380635"/>
          </a:xfrm>
          <a:prstGeom prst="rect">
            <a:avLst/>
          </a:prstGeom>
        </p:spPr>
      </p:pic>
    </p:spTree>
    <p:extLst>
      <p:ext uri="{BB962C8B-B14F-4D97-AF65-F5344CB8AC3E}">
        <p14:creationId xmlns:p14="http://schemas.microsoft.com/office/powerpoint/2010/main" val="4225164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Formation et évolution du système solaire</a:t>
            </a:r>
          </a:p>
        </p:txBody>
      </p:sp>
    </p:spTree>
    <p:extLst>
      <p:ext uri="{BB962C8B-B14F-4D97-AF65-F5344CB8AC3E}">
        <p14:creationId xmlns:p14="http://schemas.microsoft.com/office/powerpoint/2010/main" val="1284446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44255"/>
            <a:ext cx="12120664" cy="925743"/>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Naissance et vie du Soleil</a:t>
            </a:r>
            <a:endParaRPr lang="fr-FR" sz="4400" dirty="0">
              <a:latin typeface="Calibri" panose="020F0502020204030204" pitchFamily="34" charset="0"/>
            </a:endParaRPr>
          </a:p>
        </p:txBody>
      </p:sp>
      <p:sp>
        <p:nvSpPr>
          <p:cNvPr id="3" name="Sous-titre 2"/>
          <p:cNvSpPr>
            <a:spLocks noGrp="1"/>
          </p:cNvSpPr>
          <p:nvPr>
            <p:ph type="subTitle" idx="1"/>
          </p:nvPr>
        </p:nvSpPr>
        <p:spPr>
          <a:xfrm>
            <a:off x="71336" y="2907973"/>
            <a:ext cx="12120664" cy="415857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y a quatre milliards et demi d’années une étoile a explosé au voisinage (au sens cosmologique : d &lt; 100 al) de la région  où le Soleil (notre étoile) allait se former.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Elle a ensemencé cette région en éléments chimiques variés (qu’on va  retrouver dans le soleil et les planètes) et l’onde de choc de l’explosion va provoquer un effondrement (sur des centaines de millions d’années) du gaz conduisant  à la formation du système solaire.</a:t>
            </a:r>
          </a:p>
        </p:txBody>
      </p:sp>
      <p:pic>
        <p:nvPicPr>
          <p:cNvPr id="4" name="Image 3"/>
          <p:cNvPicPr>
            <a:picLocks noChangeAspect="1"/>
          </p:cNvPicPr>
          <p:nvPr/>
        </p:nvPicPr>
        <p:blipFill>
          <a:blip r:embed="rId2"/>
          <a:stretch>
            <a:fillRect/>
          </a:stretch>
        </p:blipFill>
        <p:spPr>
          <a:xfrm>
            <a:off x="2640806" y="933207"/>
            <a:ext cx="6934200" cy="1714500"/>
          </a:xfrm>
          <a:prstGeom prst="rect">
            <a:avLst/>
          </a:prstGeom>
        </p:spPr>
      </p:pic>
    </p:spTree>
    <p:extLst>
      <p:ext uri="{BB962C8B-B14F-4D97-AF65-F5344CB8AC3E}">
        <p14:creationId xmlns:p14="http://schemas.microsoft.com/office/powerpoint/2010/main" val="7114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0"/>
            <a:ext cx="12120664" cy="1026695"/>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Soleil</a:t>
            </a:r>
          </a:p>
        </p:txBody>
      </p:sp>
      <p:sp>
        <p:nvSpPr>
          <p:cNvPr id="3" name="Sous-titre 2"/>
          <p:cNvSpPr>
            <a:spLocks noGrp="1"/>
          </p:cNvSpPr>
          <p:nvPr>
            <p:ph type="subTitle" idx="1"/>
          </p:nvPr>
        </p:nvSpPr>
        <p:spPr>
          <a:xfrm>
            <a:off x="260558" y="1291421"/>
            <a:ext cx="11694695" cy="5253758"/>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 résultat de cet effondrement est une étoile de masse telle que les réactions nucléaires ont du mal à se produire (le cœur est à 15 millions de degrés Kelvin bien loin du milliard de degrés de la nucléosynthèse primordiale). L’effet tunnel joue un rôle important (pic de Gamow).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Chaque kilogramme de Soleil produit moins de 1 mW, mille fois moins que notre corps!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rendement poussif est une aubaine, car brûlant mal il brûle longtemps et satisfait à une des exigences pour l’apparition de la vie, processus qui demande du temps.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9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3637" y="75997"/>
            <a:ext cx="10204464" cy="607672"/>
          </a:xfrm>
        </p:spPr>
        <p:txBody>
          <a:bodyPr>
            <a:noAutofit/>
          </a:bodyPr>
          <a:lstStyle/>
          <a:p>
            <a:pPr algn="ctr"/>
            <a:r>
              <a:rPr lang="fr-FR"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Soleil, un ami qui ne nous veut pas que du bien</a:t>
            </a:r>
          </a:p>
        </p:txBody>
      </p:sp>
      <p:pic>
        <p:nvPicPr>
          <p:cNvPr id="6" name="304blowS">
            <a:hlinkClick r:id="" action="ppaction://media"/>
            <a:extLst>
              <a:ext uri="{FF2B5EF4-FFF2-40B4-BE49-F238E27FC236}">
                <a16:creationId xmlns:a16="http://schemas.microsoft.com/office/drawing/2014/main" id="{5B0FD04D-E126-44D1-B2DE-B96EF4C330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5798" y="864446"/>
            <a:ext cx="5613721" cy="5613721"/>
          </a:xfrm>
          <a:prstGeom prst="rect">
            <a:avLst/>
          </a:prstGeom>
        </p:spPr>
      </p:pic>
    </p:spTree>
    <p:extLst>
      <p:ext uri="{BB962C8B-B14F-4D97-AF65-F5344CB8AC3E}">
        <p14:creationId xmlns:p14="http://schemas.microsoft.com/office/powerpoint/2010/main" val="22329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système solaire primordial</a:t>
            </a:r>
            <a:endParaRPr lang="fr-FR" sz="4400" dirty="0">
              <a:latin typeface="Calibri" panose="020F0502020204030204" pitchFamily="34" charset="0"/>
            </a:endParaRPr>
          </a:p>
        </p:txBody>
      </p:sp>
      <p:sp>
        <p:nvSpPr>
          <p:cNvPr id="3" name="Sous-titre 2"/>
          <p:cNvSpPr>
            <a:spLocks noGrp="1"/>
          </p:cNvSpPr>
          <p:nvPr>
            <p:ph type="subTitle" idx="1"/>
          </p:nvPr>
        </p:nvSpPr>
        <p:spPr>
          <a:xfrm>
            <a:off x="284320" y="1339547"/>
            <a:ext cx="11694695" cy="4596032"/>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 côté le nuage d’hydrogène s’effondre en tourbillonnant,  par un processus complexe, et pour cela il doit se débarrasser de son moment angulaire, d’où les </a:t>
            </a:r>
            <a:r>
              <a:rPr lang="fr-FR"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proto-planètes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jusqu’à s’échauffer pour allumer les réactions de fusion.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un scénario cataclysmique où les plus gros corps encore brûlants, subissent des bombardements incessants de météorites de toutes tailles déchirant  la croûte provoquant l’apparition de volcans.</a:t>
            </a:r>
          </a:p>
        </p:txBody>
      </p:sp>
    </p:spTree>
    <p:extLst>
      <p:ext uri="{BB962C8B-B14F-4D97-AF65-F5344CB8AC3E}">
        <p14:creationId xmlns:p14="http://schemas.microsoft.com/office/powerpoint/2010/main" val="367302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système solaire primordial</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363" y="1042736"/>
            <a:ext cx="9805901" cy="5216739"/>
          </a:xfrm>
          <a:prstGeom prst="rect">
            <a:avLst/>
          </a:prstGeom>
        </p:spPr>
      </p:pic>
    </p:spTree>
    <p:extLst>
      <p:ext uri="{BB962C8B-B14F-4D97-AF65-F5344CB8AC3E}">
        <p14:creationId xmlns:p14="http://schemas.microsoft.com/office/powerpoint/2010/main" val="2380647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77387" y="-28070"/>
            <a:ext cx="9992810"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Réalité physique? L’Allégorie de la caverne</a:t>
            </a:r>
          </a:p>
        </p:txBody>
      </p:sp>
      <p:sp>
        <p:nvSpPr>
          <p:cNvPr id="3" name="ZoneTexte 2"/>
          <p:cNvSpPr txBox="1"/>
          <p:nvPr/>
        </p:nvSpPr>
        <p:spPr>
          <a:xfrm>
            <a:off x="3856383" y="769441"/>
            <a:ext cx="8159154" cy="6001643"/>
          </a:xfrm>
          <a:prstGeom prst="rect">
            <a:avLst/>
          </a:prstGeom>
          <a:noFill/>
        </p:spPr>
        <p:txBody>
          <a:bodyPr wrap="square" rtlCol="0">
            <a:sp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Platon dans son livre « La république » se demandait comment des prisonniers enchaînés dans une caverne, réduits à ne voir que des ombres d’ objets extérieurs (inconnus) pourraient induire que ce ne sont que des ombres de quelque chose qu’ils ne perçoivent pas.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 les ombres représentent des objets réels, alors comment peut-on récupérer la réalité de la représentation de la réalité ?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outre, si un prisonnier affirme que les ombres sont eux-mêmes la réalité, peut-on lui prouver qu’il a tort ? </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599" t="-422" r="-599" b="8066"/>
          <a:stretch/>
        </p:blipFill>
        <p:spPr>
          <a:xfrm>
            <a:off x="0" y="2117899"/>
            <a:ext cx="3613224" cy="4740101"/>
          </a:xfrm>
          <a:prstGeom prst="rect">
            <a:avLst/>
          </a:prstGeom>
        </p:spPr>
      </p:pic>
      <p:pic>
        <p:nvPicPr>
          <p:cNvPr id="6" name="Image 5" descr="Une image contenant vieux, bronzage, pierre&#10;&#10;Description générée automatiquement">
            <a:extLst>
              <a:ext uri="{FF2B5EF4-FFF2-40B4-BE49-F238E27FC236}">
                <a16:creationId xmlns:a16="http://schemas.microsoft.com/office/drawing/2014/main" id="{6422753C-FF80-4D05-A7D2-CB1FB6B3AD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77387" cy="2089829"/>
          </a:xfrm>
          <a:prstGeom prst="rect">
            <a:avLst/>
          </a:prstGeom>
        </p:spPr>
      </p:pic>
      <p:sp>
        <p:nvSpPr>
          <p:cNvPr id="11" name="ZoneTexte 10">
            <a:extLst>
              <a:ext uri="{FF2B5EF4-FFF2-40B4-BE49-F238E27FC236}">
                <a16:creationId xmlns:a16="http://schemas.microsoft.com/office/drawing/2014/main" id="{EFE9B22E-B499-4160-8A84-8525223448B3}"/>
              </a:ext>
            </a:extLst>
          </p:cNvPr>
          <p:cNvSpPr txBox="1"/>
          <p:nvPr/>
        </p:nvSpPr>
        <p:spPr>
          <a:xfrm>
            <a:off x="1377387" y="579359"/>
            <a:ext cx="2478996" cy="1477328"/>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hlinkClick r:id="rId5" tooltip="Philosophie politique">
                  <a:extLst>
                    <a:ext uri="{A12FA001-AC4F-418D-AE19-62706E023703}">
                      <ahyp:hlinkClr xmlns:ahyp="http://schemas.microsoft.com/office/drawing/2018/hyperlinkcolor" val="tx"/>
                    </a:ext>
                  </a:extLst>
                </a:hlinkClick>
              </a:rPr>
              <a:t>Dialectique</a:t>
            </a:r>
            <a:r>
              <a:rPr lang="fr-FR" dirty="0">
                <a:latin typeface="Times New Roman" panose="02020603050405020304" pitchFamily="18" charset="0"/>
                <a:cs typeface="Times New Roman" panose="02020603050405020304" pitchFamily="18" charset="0"/>
              </a:rPr>
              <a:t> • </a:t>
            </a:r>
            <a:r>
              <a:rPr lang="fr-FR" dirty="0">
                <a:latin typeface="Times New Roman" panose="02020603050405020304" pitchFamily="18" charset="0"/>
                <a:cs typeface="Times New Roman" panose="02020603050405020304" pitchFamily="18" charset="0"/>
                <a:hlinkClick r:id="rId6" tooltip="Allégorie de la caverne">
                  <a:extLst>
                    <a:ext uri="{A12FA001-AC4F-418D-AE19-62706E023703}">
                      <ahyp:hlinkClr xmlns:ahyp="http://schemas.microsoft.com/office/drawing/2018/hyperlinkcolor" val="tx"/>
                    </a:ext>
                  </a:extLst>
                </a:hlinkClick>
              </a:rPr>
              <a:t>Maïeutique</a:t>
            </a:r>
            <a:r>
              <a:rPr lang="fr-FR"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Allégorie de la caverne</a:t>
            </a:r>
            <a:r>
              <a:rPr lang="fr-FR"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hlinkClick r:id="rId8" tooltip="Langage">
                  <a:extLst>
                    <a:ext uri="{A12FA001-AC4F-418D-AE19-62706E023703}">
                      <ahyp:hlinkClr xmlns:ahyp="http://schemas.microsoft.com/office/drawing/2018/hyperlinkcolor" val="tx"/>
                    </a:ext>
                  </a:extLst>
                </a:hlinkClick>
              </a:rPr>
              <a:t>Théorie des Formes</a:t>
            </a:r>
            <a:r>
              <a:rPr lang="fr-FR"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hlinkClick r:id="rId9" tooltip="Participation (Platon)">
                  <a:extLst>
                    <a:ext uri="{A12FA001-AC4F-418D-AE19-62706E023703}">
                      <ahyp:hlinkClr xmlns:ahyp="http://schemas.microsoft.com/office/drawing/2018/hyperlinkcolor" val="tx"/>
                    </a:ext>
                  </a:extLst>
                </a:hlinkClick>
              </a:rPr>
              <a:t>Participation</a:t>
            </a:r>
            <a:r>
              <a:rPr lang="fr-FR"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hlinkClick r:id="rId10" tooltip="Réminiscence (philosophie)">
                  <a:extLst>
                    <a:ext uri="{A12FA001-AC4F-418D-AE19-62706E023703}">
                      <ahyp:hlinkClr xmlns:ahyp="http://schemas.microsoft.com/office/drawing/2018/hyperlinkcolor" val="tx"/>
                    </a:ext>
                  </a:extLst>
                </a:hlinkClick>
              </a:rPr>
              <a:t>Réminiscence</a:t>
            </a:r>
            <a:r>
              <a:rPr lang="fr-FR"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hlinkClick r:id="rId11" tooltip="Mimesis">
                  <a:extLst>
                    <a:ext uri="{A12FA001-AC4F-418D-AE19-62706E023703}">
                      <ahyp:hlinkClr xmlns:ahyp="http://schemas.microsoft.com/office/drawing/2018/hyperlinkcolor" val="tx"/>
                    </a:ext>
                  </a:extLst>
                </a:hlinkClick>
              </a:rPr>
              <a:t>Imitation</a:t>
            </a:r>
            <a:r>
              <a:rPr lang="fr-FR" dirty="0">
                <a:latin typeface="Times New Roman" panose="02020603050405020304" pitchFamily="18" charset="0"/>
                <a:cs typeface="Times New Roman" panose="02020603050405020304" pitchFamily="18" charset="0"/>
              </a:rPr>
              <a:t> </a:t>
            </a:r>
          </a:p>
        </p:txBody>
      </p:sp>
      <p:sp>
        <p:nvSpPr>
          <p:cNvPr id="12" name="ZoneTexte 11">
            <a:extLst>
              <a:ext uri="{FF2B5EF4-FFF2-40B4-BE49-F238E27FC236}">
                <a16:creationId xmlns:a16="http://schemas.microsoft.com/office/drawing/2014/main" id="{160FEAAB-95ED-4F45-A038-1805DBD4E6AA}"/>
              </a:ext>
            </a:extLst>
          </p:cNvPr>
          <p:cNvSpPr txBox="1"/>
          <p:nvPr/>
        </p:nvSpPr>
        <p:spPr>
          <a:xfrm>
            <a:off x="0" y="1504710"/>
            <a:ext cx="1470991" cy="646331"/>
          </a:xfrm>
          <a:prstGeom prst="rect">
            <a:avLst/>
          </a:prstGeom>
          <a:noFill/>
        </p:spPr>
        <p:txBody>
          <a:bodyPr wrap="square" rtlCol="0">
            <a:spAutoFit/>
          </a:bodyPr>
          <a:lstStyle/>
          <a:p>
            <a:pPr algn="ctr"/>
            <a:r>
              <a:rPr lang="fr-FR" dirty="0">
                <a:latin typeface="Britannic Bold" panose="020B0903060703020204" pitchFamily="34" charset="0"/>
                <a:cs typeface="Times New Roman" panose="02020603050405020304" pitchFamily="18" charset="0"/>
              </a:rPr>
              <a:t>PLATON</a:t>
            </a:r>
            <a:r>
              <a:rPr lang="fr-FR" dirty="0">
                <a:solidFill>
                  <a:schemeClr val="bg1"/>
                </a:solidFill>
                <a:latin typeface="Britannic Bold" panose="020B0903060703020204" pitchFamily="34" charset="0"/>
                <a:cs typeface="Times New Roman" panose="02020603050405020304" pitchFamily="18" charset="0"/>
              </a:rPr>
              <a:t> </a:t>
            </a:r>
            <a:r>
              <a:rPr lang="fr-FR" dirty="0">
                <a:latin typeface="Britannic Bold" panose="020B0903060703020204" pitchFamily="34" charset="0"/>
                <a:cs typeface="Times New Roman" panose="02020603050405020304" pitchFamily="18" charset="0"/>
              </a:rPr>
              <a:t>428-347 </a:t>
            </a:r>
            <a:r>
              <a:rPr lang="fr-FR" dirty="0" err="1">
                <a:latin typeface="Britannic Bold" panose="020B0903060703020204" pitchFamily="34" charset="0"/>
                <a:cs typeface="Times New Roman" panose="02020603050405020304" pitchFamily="18" charset="0"/>
              </a:rPr>
              <a:t>b.c</a:t>
            </a:r>
            <a:endParaRPr lang="fr-FR" dirty="0">
              <a:latin typeface="Britannic Bold" panose="020B0903060703020204" pitchFamily="34" charset="0"/>
              <a:cs typeface="Times New Roman" panose="02020603050405020304" pitchFamily="18" charset="0"/>
            </a:endParaRPr>
          </a:p>
        </p:txBody>
      </p:sp>
    </p:spTree>
    <p:extLst>
      <p:ext uri="{BB962C8B-B14F-4D97-AF65-F5344CB8AC3E}">
        <p14:creationId xmlns:p14="http://schemas.microsoft.com/office/powerpoint/2010/main" val="366559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Formation et évolution de la Terre</a:t>
            </a:r>
          </a:p>
        </p:txBody>
      </p:sp>
    </p:spTree>
    <p:extLst>
      <p:ext uri="{BB962C8B-B14F-4D97-AF65-F5344CB8AC3E}">
        <p14:creationId xmlns:p14="http://schemas.microsoft.com/office/powerpoint/2010/main" val="2240955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69426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Le système solaire primordial</a:t>
            </a:r>
          </a:p>
        </p:txBody>
      </p:sp>
      <p:sp>
        <p:nvSpPr>
          <p:cNvPr id="3" name="Sous-titre 2"/>
          <p:cNvSpPr>
            <a:spLocks noGrp="1"/>
          </p:cNvSpPr>
          <p:nvPr>
            <p:ph type="subTitle" idx="1"/>
          </p:nvPr>
        </p:nvSpPr>
        <p:spPr>
          <a:xfrm>
            <a:off x="71336" y="1145957"/>
            <a:ext cx="6673518" cy="6011334"/>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C’est l’enfer. Cela ne va se calmer qu’au bout de quelques centaines de millions d’années. Mais la température élevée du centre de la Terre (plusieurs milliers de degrés) est la relique de cette formation dont le refroidissement est ralenti par la radioactivité naturelle (10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à comparer au 3.10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17</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solaire. Mais dans ces conditions inutile de dire qu’aucune vie ne peut se développer.</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80" y="1663402"/>
            <a:ext cx="5143099" cy="4145280"/>
          </a:xfrm>
          <a:prstGeom prst="rect">
            <a:avLst/>
          </a:prstGeom>
        </p:spPr>
      </p:pic>
    </p:spTree>
    <p:extLst>
      <p:ext uri="{BB962C8B-B14F-4D97-AF65-F5344CB8AC3E}">
        <p14:creationId xmlns:p14="http://schemas.microsoft.com/office/powerpoint/2010/main" val="15081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09" y="299546"/>
            <a:ext cx="12120664" cy="69426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L’atmosphère</a:t>
            </a:r>
          </a:p>
        </p:txBody>
      </p:sp>
      <p:sp>
        <p:nvSpPr>
          <p:cNvPr id="3" name="Sous-titre 2"/>
          <p:cNvSpPr>
            <a:spLocks noGrp="1"/>
          </p:cNvSpPr>
          <p:nvPr>
            <p:ph type="subTitle" idx="1"/>
          </p:nvPr>
        </p:nvSpPr>
        <p:spPr>
          <a:xfrm>
            <a:off x="802104" y="1598157"/>
            <a:ext cx="10603833" cy="3840947"/>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planète de la taille de la Terre peut retenir durablement une atmosphère de gaz pas trop légers. Si elle va perdre rapidement son hydrogène (abondant) et sans doute aussi l’hélium plus rare, la Terre peut retenir durablement les molécules de gaz tels que l’azote N</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(d’origine volcanique), ce que Mars, plus petit, ne peut pas faire.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n’y a pas d’oxygène libre (gazeux O</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à cette époque, les premières formes de vie vont être anaérobiques.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69426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Atmosphère et températu</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re</a:t>
            </a:r>
            <a:endParaRPr lang="fr-FR" sz="4400" dirty="0">
              <a:latin typeface="Calibri" panose="020F05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22" y="654850"/>
            <a:ext cx="7469105" cy="4818155"/>
          </a:xfrm>
          <a:prstGeom prst="rect">
            <a:avLst/>
          </a:prstGeom>
        </p:spPr>
      </p:pic>
      <p:sp>
        <p:nvSpPr>
          <p:cNvPr id="5" name="ZoneTexte 4"/>
          <p:cNvSpPr txBox="1"/>
          <p:nvPr/>
        </p:nvSpPr>
        <p:spPr>
          <a:xfrm>
            <a:off x="78418" y="5473005"/>
            <a:ext cx="11963827" cy="1384995"/>
          </a:xfrm>
          <a:prstGeom prst="rect">
            <a:avLst/>
          </a:prstGeom>
          <a:noFill/>
        </p:spPr>
        <p:txBody>
          <a:bodyPr wrap="square" rtlCol="0">
            <a:spAutoFit/>
          </a:bodyPr>
          <a:lstStyle/>
          <a:p>
            <a:pPr algn="just"/>
            <a:r>
              <a:rPr lang="fr-FR"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L’effet de serre de l’atmosphère, élève de 35°C  la température à la surface de la Terre (15°C au lieu de -20°C ). Notons l’évènement majeur  de « grande oxygénation », il y a environ 2 milliards d’années</a:t>
            </a:r>
            <a:r>
              <a:rPr lang="fr-FR"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698" y="120375"/>
            <a:ext cx="1963292" cy="5470213"/>
          </a:xfrm>
          <a:prstGeom prst="rect">
            <a:avLst/>
          </a:prstGeom>
        </p:spPr>
      </p:pic>
    </p:spTree>
    <p:extLst>
      <p:ext uri="{BB962C8B-B14F-4D97-AF65-F5344CB8AC3E}">
        <p14:creationId xmlns:p14="http://schemas.microsoft.com/office/powerpoint/2010/main" val="802827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problème de l’eau liquide</a:t>
            </a:r>
            <a:endParaRPr lang="fr-FR" sz="4400" dirty="0">
              <a:latin typeface="Calibri" panose="020F0502020204030204" pitchFamily="34" charset="0"/>
            </a:endParaRPr>
          </a:p>
        </p:txBody>
      </p:sp>
      <p:sp>
        <p:nvSpPr>
          <p:cNvPr id="3" name="Sous-titre 2"/>
          <p:cNvSpPr>
            <a:spLocks noGrp="1"/>
          </p:cNvSpPr>
          <p:nvPr>
            <p:ph type="subTitle" idx="1"/>
          </p:nvPr>
        </p:nvSpPr>
        <p:spPr>
          <a:xfrm>
            <a:off x="335666" y="1009366"/>
            <a:ext cx="11586258" cy="5730099"/>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Lorsque le bombardement météorique s’est calmé la température peut se stabiliser. L’eau liquide est indispensable 	au développement de la vie telle qu’on la connaît. En fait la molécule d’eau est relativement assez abondante dans l’univers (Les comètes faites de glace en attestent).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Différentes hypothèses existent sur la formation des océans :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Certains pensent que c’est la pluie consécutive aux orages très violents qui en est la cause, d’autres préfèrent l’attribuer au passage proche de la queue d’une comète. Cette dernière hypothèse avait le vent en poupe est remise en cause. On pense que la Terre incorporait déjà une grande quantité d’eau dans ses roches.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0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 problème de l’eau liquide</a:t>
            </a:r>
            <a:endParaRPr lang="fr-FR" sz="4400"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520" y="1047871"/>
            <a:ext cx="6437322" cy="5649548"/>
          </a:xfrm>
          <a:prstGeom prst="rect">
            <a:avLst/>
          </a:prstGeom>
        </p:spPr>
      </p:pic>
    </p:spTree>
    <p:extLst>
      <p:ext uri="{BB962C8B-B14F-4D97-AF65-F5344CB8AC3E}">
        <p14:creationId xmlns:p14="http://schemas.microsoft.com/office/powerpoint/2010/main" val="1600978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2652" y="2629862"/>
            <a:ext cx="11632018" cy="1158368"/>
          </a:xfrm>
        </p:spPr>
        <p:txBody>
          <a:bodyPr>
            <a:normAutofit fontScale="55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Conditions pour l’apparition et le développement de la vie (telle que nous la connaissons)</a:t>
            </a:r>
          </a:p>
        </p:txBody>
      </p:sp>
    </p:spTree>
    <p:extLst>
      <p:ext uri="{BB962C8B-B14F-4D97-AF65-F5344CB8AC3E}">
        <p14:creationId xmlns:p14="http://schemas.microsoft.com/office/powerpoint/2010/main" val="2723851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69426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Cela suffit-il pour la vie?</a:t>
            </a:r>
            <a:endParaRPr lang="fr-FR" sz="4400" dirty="0">
              <a:latin typeface="Calibri" panose="020F0502020204030204" pitchFamily="34" charset="0"/>
            </a:endParaRPr>
          </a:p>
        </p:txBody>
      </p:sp>
      <p:sp>
        <p:nvSpPr>
          <p:cNvPr id="3" name="Sous-titre 2"/>
          <p:cNvSpPr>
            <a:spLocks noGrp="1"/>
          </p:cNvSpPr>
          <p:nvPr>
            <p:ph type="subTitle" idx="1"/>
          </p:nvPr>
        </p:nvSpPr>
        <p:spPr>
          <a:xfrm>
            <a:off x="0" y="812800"/>
            <a:ext cx="12168237" cy="6045200"/>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faut des conditions supplémentaires très contraignantes.</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planète dont la température présente des régions dans une fenêtre étroite autour de 15°C pour que les réactions chimiques du vivant soient optimales, autrement dit, en général une étoile proche  stable qui la baigne dans son rayonnement, pas d’étoiles instables à « proximité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l’eau à l’état liquide.</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Une atmosphère gazeuse appropriée pour les réactions chimiques avec les êtres vivants, qui protège (O</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des rayonnements nocifs et des météorites de petites tailles et aussi des résidus de vents solaires nocifs.</a:t>
            </a:r>
          </a:p>
          <a:p>
            <a:pPr marL="285750" lvl="0" indent="-285750" algn="just">
              <a:buClr>
                <a:prstClr val="white"/>
              </a:buClr>
              <a:buFont typeface="Wingdings 3" panose="05040102010807070707" pitchFamily="18" charset="2"/>
              <a:buChar char=""/>
            </a:pP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bouclier magnétique pour dévier les particules chargées nocives avec l’atmosphère en deuxième rideau de défense (aurores boréales).</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9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ro_oval">
            <a:hlinkClick r:id="" action="ppaction://media"/>
            <a:extLst>
              <a:ext uri="{FF2B5EF4-FFF2-40B4-BE49-F238E27FC236}">
                <a16:creationId xmlns:a16="http://schemas.microsoft.com/office/drawing/2014/main" id="{46E4973A-133C-42C3-BCE0-45B3865F1D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1436" y="1"/>
            <a:ext cx="8332033" cy="6249026"/>
          </a:xfrm>
          <a:prstGeom prst="rect">
            <a:avLst/>
          </a:prstGeom>
        </p:spPr>
      </p:pic>
    </p:spTree>
    <p:extLst>
      <p:ext uri="{BB962C8B-B14F-4D97-AF65-F5344CB8AC3E}">
        <p14:creationId xmlns:p14="http://schemas.microsoft.com/office/powerpoint/2010/main" val="274187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rclipS">
            <a:hlinkClick r:id="" action="ppaction://media"/>
            <a:extLst>
              <a:ext uri="{FF2B5EF4-FFF2-40B4-BE49-F238E27FC236}">
                <a16:creationId xmlns:a16="http://schemas.microsoft.com/office/drawing/2014/main" id="{E7A0BAA2-F813-4E5B-B703-BE844D7F93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5489" y="-1"/>
            <a:ext cx="8422511" cy="6316883"/>
          </a:xfrm>
          <a:prstGeom prst="rect">
            <a:avLst/>
          </a:prstGeom>
        </p:spPr>
      </p:pic>
    </p:spTree>
    <p:extLst>
      <p:ext uri="{BB962C8B-B14F-4D97-AF65-F5344CB8AC3E}">
        <p14:creationId xmlns:p14="http://schemas.microsoft.com/office/powerpoint/2010/main" val="177277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79611" y="139285"/>
            <a:ext cx="5286658" cy="764075"/>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L’Homme et l’Univers</a:t>
            </a:r>
          </a:p>
        </p:txBody>
      </p:sp>
      <p:sp>
        <p:nvSpPr>
          <p:cNvPr id="3" name="Espace réservé du contenu 2"/>
          <p:cNvSpPr>
            <a:spLocks noGrp="1"/>
          </p:cNvSpPr>
          <p:nvPr>
            <p:ph idx="1"/>
          </p:nvPr>
        </p:nvSpPr>
        <p:spPr>
          <a:xfrm>
            <a:off x="406400" y="2611948"/>
            <a:ext cx="11574033" cy="3499191"/>
          </a:xfrm>
        </p:spPr>
        <p:txBody>
          <a:bodyPr>
            <a:noAutofit/>
          </a:bodyPr>
          <a:lstStyle/>
          <a:p>
            <a:pPr algn="just"/>
            <a:r>
              <a:rPr lang="fr-FR" sz="3200" dirty="0">
                <a:latin typeface="Times New Roman" panose="02020603050405020304" pitchFamily="18" charset="0"/>
                <a:cs typeface="Times New Roman" panose="02020603050405020304" pitchFamily="18" charset="0"/>
              </a:rPr>
              <a:t>Bachelard, dans son livre,  « Le Nouvel esprit Scientifique » fait observer que: </a:t>
            </a:r>
          </a:p>
          <a:p>
            <a:pPr algn="just"/>
            <a:r>
              <a:rPr lang="fr-FR" sz="3200" dirty="0">
                <a:latin typeface="Times New Roman" panose="02020603050405020304" pitchFamily="18" charset="0"/>
                <a:cs typeface="Times New Roman" panose="02020603050405020304" pitchFamily="18" charset="0"/>
              </a:rPr>
              <a:t>L’étude de notre relation avec l’univers peut aussi bien conduire à une sorte de rationalisme redoublé qui retrouverait, dans les lois du monde, les lois de notre esprit, qu’à un réalisme universel imposant l’invariabilité absolue « aux lois de notre esprit » conçues comme une partie des lois du monde!</a:t>
            </a:r>
          </a:p>
        </p:txBody>
      </p:sp>
      <p:pic>
        <p:nvPicPr>
          <p:cNvPr id="5" name="Image 4" descr="Une image contenant personne, homme, cheveux, regardant&#10;&#10;Description générée automatiquement">
            <a:extLst>
              <a:ext uri="{FF2B5EF4-FFF2-40B4-BE49-F238E27FC236}">
                <a16:creationId xmlns:a16="http://schemas.microsoft.com/office/drawing/2014/main" id="{FA50FB7F-D1A4-47C6-9394-7C7E42339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6885" y="0"/>
            <a:ext cx="1861292" cy="2496457"/>
          </a:xfrm>
          <a:prstGeom prst="rect">
            <a:avLst/>
          </a:prstGeom>
        </p:spPr>
      </p:pic>
    </p:spTree>
    <p:extLst>
      <p:ext uri="{BB962C8B-B14F-4D97-AF65-F5344CB8AC3E}">
        <p14:creationId xmlns:p14="http://schemas.microsoft.com/office/powerpoint/2010/main" val="2202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537240" y="1282709"/>
            <a:ext cx="10923587" cy="4925586"/>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 que tout cela soit relativement stable, car le processus de l’évolution vers des êtres complexes a pris des milliards d’année sur Terre, mais avec des catastrophes (exemple extinction des dinosaures) de temps en temps pour sortir « d’états stables » pas nécessairement optimum. Peut-être que quelque chose de semblable pourrait nous arriver….</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 mutations et un mécanisme de « sélection-évolution » naturelle.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Autrement dit un monde non figé où ce sont les erreurs qui conduisent et permettent l’évolution.</a:t>
            </a:r>
          </a:p>
        </p:txBody>
      </p:sp>
    </p:spTree>
    <p:extLst>
      <p:ext uri="{BB962C8B-B14F-4D97-AF65-F5344CB8AC3E}">
        <p14:creationId xmlns:p14="http://schemas.microsoft.com/office/powerpoint/2010/main" val="23895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2429" y="2629862"/>
            <a:ext cx="9763110" cy="79913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Emergence et évolution de la vie</a:t>
            </a:r>
          </a:p>
        </p:txBody>
      </p:sp>
    </p:spTree>
    <p:extLst>
      <p:ext uri="{BB962C8B-B14F-4D97-AF65-F5344CB8AC3E}">
        <p14:creationId xmlns:p14="http://schemas.microsoft.com/office/powerpoint/2010/main" val="1944525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911CB-F31C-4C62-9B49-F3C22B49852B}"/>
              </a:ext>
            </a:extLst>
          </p:cNvPr>
          <p:cNvSpPr>
            <a:spLocks noGrp="1"/>
          </p:cNvSpPr>
          <p:nvPr>
            <p:ph type="title"/>
          </p:nvPr>
        </p:nvSpPr>
        <p:spPr>
          <a:xfrm>
            <a:off x="254644" y="104172"/>
            <a:ext cx="10324618" cy="787078"/>
          </a:xfrm>
        </p:spPr>
        <p:txBody>
          <a:bodyPr/>
          <a:lstStyle/>
          <a:p>
            <a:r>
              <a:rPr lang="fr-FR"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Molécules organiques dans le milieu interstellaire</a:t>
            </a:r>
            <a:br>
              <a:rPr lang="fr-FR" sz="3600" b="1" dirty="0">
                <a:latin typeface="Times New Roman" panose="02020603050405020304" pitchFamily="18" charset="0"/>
                <a:cs typeface="Times New Roman" panose="02020603050405020304" pitchFamily="18" charset="0"/>
              </a:rPr>
            </a:br>
            <a:endParaRPr lang="fr-FR" sz="20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BF512C6C-A1EF-4134-B31A-49A8B5EDBC22}"/>
              </a:ext>
            </a:extLst>
          </p:cNvPr>
          <p:cNvSpPr txBox="1"/>
          <p:nvPr/>
        </p:nvSpPr>
        <p:spPr>
          <a:xfrm>
            <a:off x="80010" y="1315343"/>
            <a:ext cx="12111990" cy="4339650"/>
          </a:xfrm>
          <a:prstGeom prst="rect">
            <a:avLst/>
          </a:prstGeom>
          <a:noFill/>
        </p:spPr>
        <p:txBody>
          <a:bodyPr wrap="square">
            <a:spAutoFit/>
          </a:bodyPr>
          <a:lstStyle/>
          <a:p>
            <a:pPr algn="just"/>
            <a:r>
              <a:rPr lang="fr-FR" sz="3200" dirty="0">
                <a:latin typeface="Times New Roman" panose="02020603050405020304" pitchFamily="18" charset="0"/>
                <a:cs typeface="Times New Roman" panose="02020603050405020304" pitchFamily="18" charset="0"/>
              </a:rPr>
              <a:t>D’où viennent les molécules organiques? Les observations du milieu interstellaire montrent une diversité et une richesse moléculaire importante. Plus de 180 molécules ont été détectées dans le milieu interstellaire, dans les enveloppes stellaires et pré-stellaires et dans les comètes. </a:t>
            </a:r>
          </a:p>
          <a:p>
            <a:pPr algn="just"/>
            <a:r>
              <a:rPr lang="fr-FR" sz="3200" dirty="0">
                <a:latin typeface="Times New Roman" panose="02020603050405020304" pitchFamily="18" charset="0"/>
                <a:cs typeface="Times New Roman" panose="02020603050405020304" pitchFamily="18" charset="0"/>
              </a:rPr>
              <a:t>Ces molécules sont pour la plupart de type organique (contiennent l'élément carbone) et une soixantaine d'entre elles sont considérées comme complexes (contiennent au moins 6 atomes). </a:t>
            </a:r>
          </a:p>
          <a:p>
            <a:pPr algn="just"/>
            <a:r>
              <a:rPr lang="fr-FR" sz="2000" b="1" dirty="0">
                <a:latin typeface="Times New Roman" panose="02020603050405020304" pitchFamily="18" charset="0"/>
                <a:cs typeface="Times New Roman" panose="02020603050405020304" pitchFamily="18" charset="0"/>
              </a:rPr>
              <a:t>Cf: https://www.techno-science.net/actualite/molecules-organiques-zones-froides-interstellaire-N13933.html</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197771"/>
            <a:ext cx="12032167" cy="5660229"/>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gravitation permet la création d’un contexte assurant un hébergement (les planètes) et, en coopération avec les autres interactions, de l’énergie: Dans les étoiles la stabilité est assurée par l’équilibre entre gravitation et pression thermique des réactions nucléaires.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interactions, forte, faible permettent la constitution et l’évolution des quelques dizaines de noyaux stables des atomes qui vont être les briques du vivant. </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L’électromagnétisme intervient dans la constitution de molécules complexes via les couches d’électrons. </a:t>
            </a: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815246" y="139386"/>
            <a:ext cx="9598157"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Les conditions d’émergence de la vie</a:t>
            </a:r>
          </a:p>
        </p:txBody>
      </p:sp>
    </p:spTree>
    <p:extLst>
      <p:ext uri="{BB962C8B-B14F-4D97-AF65-F5344CB8AC3E}">
        <p14:creationId xmlns:p14="http://schemas.microsoft.com/office/powerpoint/2010/main" val="18006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197771"/>
            <a:ext cx="12191999" cy="5660229"/>
          </a:xfrm>
        </p:spPr>
        <p:txBody>
          <a:bodyPr>
            <a:noAutofit/>
          </a:bodyPr>
          <a:lstStyle/>
          <a:p>
            <a:pPr algn="just"/>
            <a:r>
              <a:rPr lang="fr-FR" sz="3200" dirty="0">
                <a:latin typeface="Times New Roman" panose="02020603050405020304" pitchFamily="18" charset="0"/>
                <a:cs typeface="Times New Roman" panose="02020603050405020304" pitchFamily="18" charset="0"/>
              </a:rPr>
              <a:t>La possibilité n’implique pas la réalisation, mais rappelons qu'une théorie est une auberge espagnole, on y trouve ce qu'on y a mis. </a:t>
            </a:r>
          </a:p>
          <a:p>
            <a:pPr algn="just"/>
            <a:r>
              <a:rPr lang="fr-FR" sz="3200" dirty="0">
                <a:latin typeface="Times New Roman" panose="02020603050405020304" pitchFamily="18" charset="0"/>
                <a:cs typeface="Times New Roman" panose="02020603050405020304" pitchFamily="18" charset="0"/>
              </a:rPr>
              <a:t>Comme on ne fait pas partie explicitement des hypothèses, il peut paraître étonnant que la possibilité de notre émergence puisse exister. </a:t>
            </a:r>
          </a:p>
          <a:p>
            <a:pPr algn="just"/>
            <a:r>
              <a:rPr lang="fr-FR" sz="3200" dirty="0">
                <a:latin typeface="Times New Roman" panose="02020603050405020304" pitchFamily="18" charset="0"/>
                <a:cs typeface="Times New Roman" panose="02020603050405020304" pitchFamily="18" charset="0"/>
              </a:rPr>
              <a:t>Mais, à l’instar d’une représentation théâtrale où si l’auteur n’est pas physiquement présent sur scène il l’est dans l’histoire, une théorie étant une construction humaine, notre existence est bien, implicitement, dans les hypothèses. </a:t>
            </a:r>
          </a:p>
          <a:p>
            <a:pPr algn="just"/>
            <a:r>
              <a:rPr lang="fr-FR" sz="3200" dirty="0">
                <a:latin typeface="Times New Roman" panose="02020603050405020304" pitchFamily="18" charset="0"/>
                <a:cs typeface="Times New Roman" panose="02020603050405020304" pitchFamily="18" charset="0"/>
              </a:rPr>
              <a:t>La théorie résultante, par cohérence et construction, contient notre existence. Mais cela n’introduit-il pas un biais logique?</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just">
              <a:buNone/>
            </a:pP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446394" y="104662"/>
            <a:ext cx="10782586"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L’émergence mystérieuse de la vie </a:t>
            </a:r>
          </a:p>
        </p:txBody>
      </p:sp>
      <p:pic>
        <p:nvPicPr>
          <p:cNvPr id="5" name="Image 4">
            <a:extLst>
              <a:ext uri="{FF2B5EF4-FFF2-40B4-BE49-F238E27FC236}">
                <a16:creationId xmlns:a16="http://schemas.microsoft.com/office/drawing/2014/main" id="{26E78772-C3EE-491F-A8A6-225BBF334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533" y="182880"/>
            <a:ext cx="909504" cy="691223"/>
          </a:xfrm>
          <a:prstGeom prst="rect">
            <a:avLst/>
          </a:prstGeom>
        </p:spPr>
      </p:pic>
    </p:spTree>
    <p:extLst>
      <p:ext uri="{BB962C8B-B14F-4D97-AF65-F5344CB8AC3E}">
        <p14:creationId xmlns:p14="http://schemas.microsoft.com/office/powerpoint/2010/main" val="40937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87899"/>
            <a:ext cx="12031589" cy="5426057"/>
          </a:xfrm>
        </p:spPr>
        <p:txBody>
          <a:bodyPr>
            <a:noAutofit/>
          </a:bodyPr>
          <a:lstStyle/>
          <a:p>
            <a:pPr algn="just"/>
            <a:r>
              <a:rPr lang="fr-FR" sz="3200" dirty="0">
                <a:latin typeface="Times New Roman" panose="02020603050405020304" pitchFamily="18" charset="0"/>
                <a:cs typeface="Times New Roman" panose="02020603050405020304" pitchFamily="18" charset="0"/>
              </a:rPr>
              <a:t>Dans "Sapiens", Y. Harari suppute que le vrai gagnant de l'évolution du Sapiens n'est pas l'individu mais son ADN (l’espèce). Nous ne serions qu’un simple support de sa reproduction!</a:t>
            </a:r>
          </a:p>
          <a:p>
            <a:pPr marL="0" indent="0" algn="just">
              <a:buNone/>
            </a:pPr>
            <a:r>
              <a:rPr lang="fr-FR" sz="3200" dirty="0">
                <a:latin typeface="Times New Roman" panose="02020603050405020304" pitchFamily="18" charset="0"/>
                <a:cs typeface="Times New Roman" panose="02020603050405020304" pitchFamily="18" charset="0"/>
              </a:rPr>
              <a:t> </a:t>
            </a:r>
          </a:p>
          <a:p>
            <a:pPr algn="just"/>
            <a:r>
              <a:rPr lang="fr-FR" sz="3200" dirty="0">
                <a:latin typeface="Times New Roman" panose="02020603050405020304" pitchFamily="18" charset="0"/>
                <a:cs typeface="Times New Roman" panose="02020603050405020304" pitchFamily="18" charset="0"/>
              </a:rPr>
              <a:t>Coup dur pour notre ego!</a:t>
            </a:r>
          </a:p>
          <a:p>
            <a:pPr algn="just"/>
            <a:endParaRPr lang="fr-FR" sz="3200" dirty="0">
              <a:latin typeface="Times New Roman" panose="02020603050405020304" pitchFamily="18" charset="0"/>
              <a:cs typeface="Times New Roman" panose="02020603050405020304" pitchFamily="18" charset="0"/>
            </a:endParaRP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Notre caractère de mortel serait justifié par une meilleure efficacité de la reproduction de l’ADN avec le cycle de base : Naissance-croissance-reproduction et mort lorsque la reproduction n’est plus active. </a:t>
            </a:r>
          </a:p>
        </p:txBody>
      </p:sp>
      <p:sp>
        <p:nvSpPr>
          <p:cNvPr id="6" name="ZoneTexte 5">
            <a:extLst>
              <a:ext uri="{FF2B5EF4-FFF2-40B4-BE49-F238E27FC236}">
                <a16:creationId xmlns:a16="http://schemas.microsoft.com/office/drawing/2014/main" id="{CAEF5E2A-79A0-41E5-BD75-65C16714AAA1}"/>
              </a:ext>
            </a:extLst>
          </p:cNvPr>
          <p:cNvSpPr txBox="1"/>
          <p:nvPr/>
        </p:nvSpPr>
        <p:spPr>
          <a:xfrm>
            <a:off x="1031240" y="144044"/>
            <a:ext cx="8154297" cy="707886"/>
          </a:xfrm>
          <a:prstGeom prst="rect">
            <a:avLst/>
          </a:prstGeom>
          <a:noFill/>
        </p:spPr>
        <p:txBody>
          <a:bodyPr wrap="square" rtlCol="0">
            <a:spAutoFit/>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Serions nous des esclaves de l’ADN?</a:t>
            </a:r>
          </a:p>
        </p:txBody>
      </p:sp>
      <p:pic>
        <p:nvPicPr>
          <p:cNvPr id="7" name="Image 6">
            <a:extLst>
              <a:ext uri="{FF2B5EF4-FFF2-40B4-BE49-F238E27FC236}">
                <a16:creationId xmlns:a16="http://schemas.microsoft.com/office/drawing/2014/main" id="{9F7D93D8-2268-453F-AF9D-61F332C96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0560" y="68157"/>
            <a:ext cx="2131029" cy="1054965"/>
          </a:xfrm>
          <a:prstGeom prst="rect">
            <a:avLst/>
          </a:prstGeom>
        </p:spPr>
      </p:pic>
    </p:spTree>
    <p:extLst>
      <p:ext uri="{BB962C8B-B14F-4D97-AF65-F5344CB8AC3E}">
        <p14:creationId xmlns:p14="http://schemas.microsoft.com/office/powerpoint/2010/main" val="253103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145120"/>
            <a:ext cx="12192000" cy="6218238"/>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L’existence de singularités en relativité générale et l’indétermination quantique marquent les limites de ces théories. Ces théories ne sont ni parfaites ni définitives, mais on peut se demander si ces limites sont structurelles ou simplement liées à des défauts de ces théories. Si on peut espérer faire reculer ces limites par de nouvelles théories,  peut-on vraiment les supprimer?</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cosmologie, où cette particularité est exacerbée puisque nous faisons partie de l’univers. Nous avons souligné l’empreinte implicite de l’esprit du physicien, dont la nature et les limites contraignent la théorie. Mais son esprit en fait un objet extérieur, ceci en contradiction avec les vérifications qu’il en fait qui sont réalisées de l’intérieur!</a:t>
            </a: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0" y="107577"/>
            <a:ext cx="9137949" cy="769441"/>
          </a:xfrm>
          <a:prstGeom prst="rect">
            <a:avLst/>
          </a:prstGeom>
          <a:noFill/>
        </p:spPr>
        <p:txBody>
          <a:bodyPr wrap="square" rtlCol="0">
            <a:spAutoFit/>
          </a:bodyPr>
          <a:lstStyle/>
          <a:p>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Les limites de la pensée scientifique</a:t>
            </a:r>
          </a:p>
        </p:txBody>
      </p:sp>
    </p:spTree>
    <p:extLst>
      <p:ext uri="{BB962C8B-B14F-4D97-AF65-F5344CB8AC3E}">
        <p14:creationId xmlns:p14="http://schemas.microsoft.com/office/powerpoint/2010/main" val="198159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29209"/>
            <a:ext cx="12192000" cy="5628791"/>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même qu’en relativité l’espace le temps et le mouvement ont été remplacés par l’espace-temps qui n’en est pas une synthèse mais un nouvel élément dont, le temps l’espace et le mouvement ne sont que des ombres, ne faudrait-il pas créer une nouvelle entité, sur la base d’une covariance généralisée, qui sur ce modèle intègrerait l’espace, le temps, le mouvement et l’esprit du physicien comme ombres?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L’information d’un système physique, incluant les humains en interaction avec lui, en serait la variable fondamentale. Une mesure est un transfert d’information d’une partie du système vers une autre partie. L’exemple de la mécanique quantique, montre que la possibilité d’une mesure modifie la nature d’une expérience.</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0" y="107577"/>
            <a:ext cx="8943639" cy="769441"/>
          </a:xfrm>
          <a:prstGeom prst="rect">
            <a:avLst/>
          </a:prstGeom>
          <a:noFill/>
        </p:spPr>
        <p:txBody>
          <a:bodyPr wrap="square" rtlCol="0">
            <a:spAutoFit/>
          </a:bodyPr>
          <a:lstStyle/>
          <a:p>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Les limites de la pensée scientifique</a:t>
            </a:r>
          </a:p>
        </p:txBody>
      </p:sp>
    </p:spTree>
    <p:extLst>
      <p:ext uri="{BB962C8B-B14F-4D97-AF65-F5344CB8AC3E}">
        <p14:creationId xmlns:p14="http://schemas.microsoft.com/office/powerpoint/2010/main" val="61208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29209"/>
            <a:ext cx="12192000" cy="5628791"/>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l’expérience des fentes de Young, la </a:t>
            </a:r>
            <a:r>
              <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possibilité</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de détection du passage d’un photon par une fente modifie la phénoménologie (pas de franges d’interférence), même si le détecteur ne détecte rien (</a:t>
            </a:r>
            <a:r>
              <a:rPr lang="fr-FR"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contrafactualité</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Mais on a acquis une information (le photon est passé par l’autre fente) contrairement au cas sans détecteur!</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Dans l’expérience EPR, 2 photons intriqués A et B se séparant vont avoir des polarisations opposées, (probabilité de 50% pour chacun). Mais on ne sait pas laquelle. La mesure de A fixe la polarisation de B. On </a:t>
            </a:r>
            <a:r>
              <a:rPr lang="fr-FR" sz="32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suppose que l’état </a:t>
            </a:r>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A, est transmis instantanément à B (distant). Mais la phénoménologie est identique, si on suppose que l’état de A était déterminé, mais inconnu, sa connaissance révèle celle de B!</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0" y="107577"/>
            <a:ext cx="8852199" cy="769441"/>
          </a:xfrm>
          <a:prstGeom prst="rect">
            <a:avLst/>
          </a:prstGeom>
          <a:noFill/>
        </p:spPr>
        <p:txBody>
          <a:bodyPr wrap="square" rtlCol="0">
            <a:spAutoFit/>
          </a:bodyPr>
          <a:lstStyle/>
          <a:p>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Les limites de la pensée scientifique</a:t>
            </a:r>
          </a:p>
        </p:txBody>
      </p:sp>
    </p:spTree>
    <p:extLst>
      <p:ext uri="{BB962C8B-B14F-4D97-AF65-F5344CB8AC3E}">
        <p14:creationId xmlns:p14="http://schemas.microsoft.com/office/powerpoint/2010/main" val="42645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091331"/>
            <a:ext cx="12027049" cy="5645135"/>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 principe qu’il faudrait plutôt appeler argument anthropique se décline en deux versions: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Principe anthropique faible: Il stipule que puisque nous sommes là pour en parler, il ne faut pas s’étonner que l’univers ait toutes les caractéristiques requises pour permettre notre existence.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Principe anthropique fort: Il stipule une finalité. Indépendamment de toute réponse religieuse qui a ses propres récits, l’univers devait nécessairement produire des êtres comme nous. Cela peut être vu comme une réponse à une frustration de se sentir comme un enfant non désiré mais cela reste un sujet de réflexion, plutôt à caractère philosophique, ouvert.</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C8DD840D-29C4-4939-9EC8-7F0E34A0A953}"/>
              </a:ext>
            </a:extLst>
          </p:cNvPr>
          <p:cNvSpPr txBox="1"/>
          <p:nvPr/>
        </p:nvSpPr>
        <p:spPr>
          <a:xfrm>
            <a:off x="2796988" y="0"/>
            <a:ext cx="6644192" cy="830997"/>
          </a:xfrm>
          <a:prstGeom prst="rect">
            <a:avLst/>
          </a:prstGeom>
          <a:noFill/>
        </p:spPr>
        <p:txBody>
          <a:bodyPr wrap="square" rtlCol="0">
            <a:spAutoFit/>
          </a:bodyPr>
          <a:lstStyle/>
          <a:p>
            <a:r>
              <a:rPr lang="fr-FR" sz="4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Principe anthropique</a:t>
            </a:r>
          </a:p>
        </p:txBody>
      </p:sp>
    </p:spTree>
    <p:extLst>
      <p:ext uri="{BB962C8B-B14F-4D97-AF65-F5344CB8AC3E}">
        <p14:creationId xmlns:p14="http://schemas.microsoft.com/office/powerpoint/2010/main" val="35804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Les prémices de la cosmologie:</a:t>
            </a: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La cosmogonie</a:t>
            </a:r>
          </a:p>
        </p:txBody>
      </p:sp>
    </p:spTree>
    <p:extLst>
      <p:ext uri="{BB962C8B-B14F-4D97-AF65-F5344CB8AC3E}">
        <p14:creationId xmlns:p14="http://schemas.microsoft.com/office/powerpoint/2010/main" val="1111719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9362417"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L’avenir commence au présent…</a:t>
            </a:r>
          </a:p>
        </p:txBody>
      </p:sp>
    </p:spTree>
    <p:extLst>
      <p:ext uri="{BB962C8B-B14F-4D97-AF65-F5344CB8AC3E}">
        <p14:creationId xmlns:p14="http://schemas.microsoft.com/office/powerpoint/2010/main" val="41433134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préservation de la vie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378" y="1262743"/>
            <a:ext cx="5110843" cy="5110843"/>
          </a:xfrm>
          <a:prstGeom prst="rect">
            <a:avLst/>
          </a:prstGeom>
        </p:spPr>
      </p:pic>
    </p:spTree>
    <p:extLst>
      <p:ext uri="{BB962C8B-B14F-4D97-AF65-F5344CB8AC3E}">
        <p14:creationId xmlns:p14="http://schemas.microsoft.com/office/powerpoint/2010/main" val="3813932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96157"/>
            <a:ext cx="11785600" cy="6661150"/>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Nous avons montré comment, et à travers quel scénario invraisemblable, l’univers a pu accoucher de l’humanité.</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Sommes-nous un cas exceptionnel voire unique ou, simplement, le croyons nous, du fait de notre isolement lié aux distances considérables qui séparent les étoiles et les galaxies?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Quoi qu’il en soit, notre destin est, au moins partiellement, entre nos mains.</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Pour prendre conscience de la valeur de ce que l’univers nous a apporté, rien de tel que prendre un peu de recul.</a:t>
            </a:r>
          </a:p>
          <a:p>
            <a:pPr algn="just"/>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ln w="0"/>
              <a:effectLst>
                <a:outerShdw blurRad="38100" dist="19050" dir="2700000" algn="tl" rotWithShape="0">
                  <a:schemeClr val="dk1">
                    <a:alpha val="4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Quel destin pour l’humanité?</a:t>
            </a:r>
          </a:p>
        </p:txBody>
      </p:sp>
    </p:spTree>
    <p:extLst>
      <p:ext uri="{BB962C8B-B14F-4D97-AF65-F5344CB8AC3E}">
        <p14:creationId xmlns:p14="http://schemas.microsoft.com/office/powerpoint/2010/main" val="40380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198275" y="-63686"/>
            <a:ext cx="10800568" cy="1446550"/>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La Terre, notre vaisseau spatial dans un espace hostile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014" y="1589314"/>
            <a:ext cx="4986415" cy="4986415"/>
          </a:xfrm>
          <a:prstGeom prst="rect">
            <a:avLst/>
          </a:prstGeom>
        </p:spPr>
      </p:pic>
    </p:spTree>
    <p:extLst>
      <p:ext uri="{BB962C8B-B14F-4D97-AF65-F5344CB8AC3E}">
        <p14:creationId xmlns:p14="http://schemas.microsoft.com/office/powerpoint/2010/main" val="12007967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19743" y="1383243"/>
            <a:ext cx="11785600" cy="4897814"/>
          </a:xfrm>
        </p:spPr>
        <p:txBody>
          <a:bodyPr>
            <a:noAutofit/>
          </a:bodyPr>
          <a:lstStyle/>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Les missions spatiales habitées nous ont montré que l’espace était un milieu très inhospitalier du fait qu’il ne contient pas les éléments indispensables à notre vie et qu’il faut les emporter.</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Il est de plus hostile, car on y est exposé aux météorites et à des rayonnements nocifs d’une violence inouïe.</a:t>
            </a:r>
          </a:p>
          <a:p>
            <a:pPr algn="just"/>
            <a:r>
              <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Terre avec toutes les ressources et protections qu’elle nous offre (qui ont permis le développement de vie) fonçant à 1 million de km/h dans l’univers est notre vaisseau spatial, sachons le maintenir en état.</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Tree>
    <p:extLst>
      <p:ext uri="{BB962C8B-B14F-4D97-AF65-F5344CB8AC3E}">
        <p14:creationId xmlns:p14="http://schemas.microsoft.com/office/powerpoint/2010/main" val="39243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FF735-622A-4210-AED9-830EB5A99113}"/>
              </a:ext>
            </a:extLst>
          </p:cNvPr>
          <p:cNvSpPr>
            <a:spLocks noGrp="1"/>
          </p:cNvSpPr>
          <p:nvPr>
            <p:ph type="title"/>
          </p:nvPr>
        </p:nvSpPr>
        <p:spPr>
          <a:xfrm>
            <a:off x="4509453" y="173020"/>
            <a:ext cx="2257108" cy="667422"/>
          </a:xfrm>
        </p:spPr>
        <p:txBody>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Epilogue</a:t>
            </a:r>
            <a:endParaRPr lang="fr-FR" dirty="0"/>
          </a:p>
        </p:txBody>
      </p:sp>
      <p:sp>
        <p:nvSpPr>
          <p:cNvPr id="3" name="Espace réservé du contenu 2">
            <a:extLst>
              <a:ext uri="{FF2B5EF4-FFF2-40B4-BE49-F238E27FC236}">
                <a16:creationId xmlns:a16="http://schemas.microsoft.com/office/drawing/2014/main" id="{D99B880C-EAF4-4D9C-9652-42F0CA408719}"/>
              </a:ext>
            </a:extLst>
          </p:cNvPr>
          <p:cNvSpPr>
            <a:spLocks noGrp="1"/>
          </p:cNvSpPr>
          <p:nvPr>
            <p:ph idx="1"/>
          </p:nvPr>
        </p:nvSpPr>
        <p:spPr>
          <a:xfrm>
            <a:off x="0" y="1331259"/>
            <a:ext cx="12192000" cy="5353721"/>
          </a:xfrm>
        </p:spPr>
        <p:txBody>
          <a:bodyPr>
            <a:noAutofit/>
          </a:bodyPr>
          <a:lstStyle/>
          <a:p>
            <a:pPr algn="just"/>
            <a:r>
              <a:rPr lang="fr-FR" sz="3200" dirty="0">
                <a:latin typeface="Times New Roman" panose="02020603050405020304" pitchFamily="18" charset="0"/>
                <a:cs typeface="Times New Roman" panose="02020603050405020304" pitchFamily="18" charset="0"/>
              </a:rPr>
              <a:t>Nous avons décrit le cheminement tortueux qui a mené jusqu’à nous. Si le récit chronologique nous a permis de décrire la phénoménologie afférente, c’est dans une vision anthropomorphique.</a:t>
            </a:r>
          </a:p>
          <a:p>
            <a:pPr algn="just"/>
            <a:r>
              <a:rPr lang="fr-FR" sz="3200" dirty="0">
                <a:latin typeface="Times New Roman" panose="02020603050405020304" pitchFamily="18" charset="0"/>
                <a:cs typeface="Times New Roman" panose="02020603050405020304" pitchFamily="18" charset="0"/>
              </a:rPr>
              <a:t>L’approche covariante, où la modélisation de l’univers fait appel à un espace-temps, qui n’a besoin de rien d’autre que lui-même pour exister, nous montre que le seul problème à se poser est celui de </a:t>
            </a:r>
            <a:r>
              <a:rPr lang="fr-FR" sz="3200" b="1" dirty="0">
                <a:latin typeface="Times New Roman" panose="02020603050405020304" pitchFamily="18" charset="0"/>
                <a:cs typeface="Times New Roman" panose="02020603050405020304" pitchFamily="18" charset="0"/>
              </a:rPr>
              <a:t>son existence en fait, plutôt de la nôtre</a:t>
            </a:r>
            <a:r>
              <a:rPr lang="fr-FR" sz="3200" dirty="0">
                <a:latin typeface="Times New Roman" panose="02020603050405020304" pitchFamily="18" charset="0"/>
                <a:cs typeface="Times New Roman" panose="02020603050405020304" pitchFamily="18" charset="0"/>
              </a:rPr>
              <a:t>, si on suit les existentialistes, qui comme J.P Sartre, </a:t>
            </a:r>
            <a:r>
              <a:rPr lang="fr-FR" sz="3200">
                <a:latin typeface="Times New Roman" panose="02020603050405020304" pitchFamily="18" charset="0"/>
                <a:cs typeface="Times New Roman" panose="02020603050405020304" pitchFamily="18" charset="0"/>
              </a:rPr>
              <a:t>considèrent notre existence </a:t>
            </a:r>
            <a:r>
              <a:rPr lang="fr-FR" sz="3200" dirty="0">
                <a:latin typeface="Times New Roman" panose="02020603050405020304" pitchFamily="18" charset="0"/>
                <a:cs typeface="Times New Roman" panose="02020603050405020304" pitchFamily="18" charset="0"/>
              </a:rPr>
              <a:t>préalable, à toute chose.</a:t>
            </a:r>
          </a:p>
          <a:p>
            <a:pPr algn="just"/>
            <a:r>
              <a:rPr lang="fr-FR" sz="3200" dirty="0">
                <a:latin typeface="Times New Roman" panose="02020603050405020304" pitchFamily="18" charset="0"/>
                <a:cs typeface="Times New Roman" panose="02020603050405020304" pitchFamily="18" charset="0"/>
              </a:rPr>
              <a:t>Si nos habitudes de pensée ne sont pas familières avec cette approche, la relativité générale, par exemple, en propose un modèle.</a:t>
            </a:r>
          </a:p>
        </p:txBody>
      </p:sp>
    </p:spTree>
    <p:extLst>
      <p:ext uri="{BB962C8B-B14F-4D97-AF65-F5344CB8AC3E}">
        <p14:creationId xmlns:p14="http://schemas.microsoft.com/office/powerpoint/2010/main" val="33829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FF735-622A-4210-AED9-830EB5A99113}"/>
              </a:ext>
            </a:extLst>
          </p:cNvPr>
          <p:cNvSpPr>
            <a:spLocks noGrp="1"/>
          </p:cNvSpPr>
          <p:nvPr>
            <p:ph type="title"/>
          </p:nvPr>
        </p:nvSpPr>
        <p:spPr>
          <a:xfrm>
            <a:off x="4509453" y="173020"/>
            <a:ext cx="2257108" cy="667422"/>
          </a:xfrm>
        </p:spPr>
        <p:txBody>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Epilogue</a:t>
            </a:r>
            <a:endParaRPr lang="fr-FR" dirty="0"/>
          </a:p>
        </p:txBody>
      </p:sp>
      <p:sp>
        <p:nvSpPr>
          <p:cNvPr id="3" name="Espace réservé du contenu 2">
            <a:extLst>
              <a:ext uri="{FF2B5EF4-FFF2-40B4-BE49-F238E27FC236}">
                <a16:creationId xmlns:a16="http://schemas.microsoft.com/office/drawing/2014/main" id="{D99B880C-EAF4-4D9C-9652-42F0CA408719}"/>
              </a:ext>
            </a:extLst>
          </p:cNvPr>
          <p:cNvSpPr>
            <a:spLocks noGrp="1"/>
          </p:cNvSpPr>
          <p:nvPr>
            <p:ph idx="1"/>
          </p:nvPr>
        </p:nvSpPr>
        <p:spPr>
          <a:xfrm>
            <a:off x="0" y="1331259"/>
            <a:ext cx="12192000" cy="5353721"/>
          </a:xfrm>
        </p:spPr>
        <p:txBody>
          <a:bodyPr>
            <a:noAutofit/>
          </a:bodyPr>
          <a:lstStyle/>
          <a:p>
            <a:pPr algn="just"/>
            <a:r>
              <a:rPr lang="fr-FR" sz="3200" dirty="0">
                <a:latin typeface="Times New Roman" panose="02020603050405020304" pitchFamily="18" charset="0"/>
                <a:cs typeface="Times New Roman" panose="02020603050405020304" pitchFamily="18" charset="0"/>
              </a:rPr>
              <a:t>Par ailleurs, les singularités, incontournables en relativité générale, Hawking a démontré des théorèmes à ce sujet, marquent les limites asymptotiques de la physique.  L’indétermination quantique, la contra factualité et le paradoxe EPR défient l’entendement.</a:t>
            </a:r>
          </a:p>
          <a:p>
            <a:pPr algn="just"/>
            <a:r>
              <a:rPr lang="fr-FR" sz="3200" dirty="0">
                <a:latin typeface="Times New Roman" panose="02020603050405020304" pitchFamily="18" charset="0"/>
                <a:cs typeface="Times New Roman" panose="02020603050405020304" pitchFamily="18" charset="0"/>
              </a:rPr>
              <a:t>Nous-mêmes, en supposant que nous soyons seuls, abandonnés dans un lieu immuable, entre le moment où nous prendrions conscience de notre existence et celle où nous la perdrions, aurions nous élaboré le concept d’un avant notre vie et d’un après ? Nous aurions conscience de notre existence au présent, d’un passé et futur pendant notre existence, mais extrapolerions nous au-delà ? </a:t>
            </a:r>
          </a:p>
        </p:txBody>
      </p:sp>
    </p:spTree>
    <p:extLst>
      <p:ext uri="{BB962C8B-B14F-4D97-AF65-F5344CB8AC3E}">
        <p14:creationId xmlns:p14="http://schemas.microsoft.com/office/powerpoint/2010/main" val="179662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FF735-622A-4210-AED9-830EB5A99113}"/>
              </a:ext>
            </a:extLst>
          </p:cNvPr>
          <p:cNvSpPr>
            <a:spLocks noGrp="1"/>
          </p:cNvSpPr>
          <p:nvPr>
            <p:ph type="title"/>
          </p:nvPr>
        </p:nvSpPr>
        <p:spPr>
          <a:xfrm>
            <a:off x="4509453" y="173020"/>
            <a:ext cx="2257108" cy="667422"/>
          </a:xfrm>
        </p:spPr>
        <p:txBody>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Epilogue</a:t>
            </a:r>
            <a:endParaRPr lang="fr-FR" dirty="0"/>
          </a:p>
        </p:txBody>
      </p:sp>
      <p:sp>
        <p:nvSpPr>
          <p:cNvPr id="3" name="Espace réservé du contenu 2">
            <a:extLst>
              <a:ext uri="{FF2B5EF4-FFF2-40B4-BE49-F238E27FC236}">
                <a16:creationId xmlns:a16="http://schemas.microsoft.com/office/drawing/2014/main" id="{D99B880C-EAF4-4D9C-9652-42F0CA408719}"/>
              </a:ext>
            </a:extLst>
          </p:cNvPr>
          <p:cNvSpPr>
            <a:spLocks noGrp="1"/>
          </p:cNvSpPr>
          <p:nvPr>
            <p:ph idx="1"/>
          </p:nvPr>
        </p:nvSpPr>
        <p:spPr>
          <a:xfrm>
            <a:off x="0" y="1091229"/>
            <a:ext cx="11990070" cy="5869641"/>
          </a:xfrm>
        </p:spPr>
        <p:txBody>
          <a:bodyPr>
            <a:noAutofit/>
          </a:bodyPr>
          <a:lstStyle/>
          <a:p>
            <a:pPr algn="just"/>
            <a:r>
              <a:rPr lang="fr-FR" sz="3200" kern="150" dirty="0">
                <a:effectLst/>
                <a:latin typeface="Times New Roman" panose="02020603050405020304" pitchFamily="18" charset="0"/>
                <a:ea typeface="Andale Sans UI"/>
                <a:cs typeface="Tahoma" panose="020B0604030504040204" pitchFamily="34" charset="0"/>
              </a:rPr>
              <a:t>Une issue se trouve peut-être dans un changement de notre mode de pensée, car si nous le tenons pour « raisonnable » il n'est pourtant qu'une sorte d'habitude façonnée par notre expérience.  </a:t>
            </a:r>
          </a:p>
          <a:p>
            <a:pPr algn="just"/>
            <a:r>
              <a:rPr lang="fr-FR" sz="3200" kern="150" dirty="0">
                <a:effectLst/>
                <a:latin typeface="Times New Roman" panose="02020603050405020304" pitchFamily="18" charset="0"/>
                <a:ea typeface="Andale Sans UI"/>
                <a:cs typeface="Tahoma" panose="020B0604030504040204" pitchFamily="34" charset="0"/>
              </a:rPr>
              <a:t>Quand on considère les renoncements qu’il a fallu infliger à notre esprit pour décrire la relativité qui a anéanti nos concepts de temps et d’espace que l’on pensait universels et liés à la nature même de notre esprit et les renoncements encore pires liés à la mécanique quantique où c’est, en plus, le déterminisme qu’il a fallu abandonner, nous voyons que nous ne sommes pas à l’abri d’un nouveau bouleversement de ce type.</a:t>
            </a:r>
          </a:p>
        </p:txBody>
      </p:sp>
    </p:spTree>
    <p:extLst>
      <p:ext uri="{BB962C8B-B14F-4D97-AF65-F5344CB8AC3E}">
        <p14:creationId xmlns:p14="http://schemas.microsoft.com/office/powerpoint/2010/main" val="41214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9ED4DB4-1A9A-4A5E-8DE0-455E53D0C3E7}"/>
              </a:ext>
            </a:extLst>
          </p:cNvPr>
          <p:cNvSpPr txBox="1"/>
          <p:nvPr/>
        </p:nvSpPr>
        <p:spPr>
          <a:xfrm>
            <a:off x="0" y="0"/>
            <a:ext cx="10524035" cy="830997"/>
          </a:xfrm>
          <a:prstGeom prst="rect">
            <a:avLst/>
          </a:prstGeom>
          <a:noFill/>
        </p:spPr>
        <p:txBody>
          <a:bodyPr wrap="none" rtlCol="0">
            <a:spAutoFit/>
          </a:bodyPr>
          <a:lstStyle/>
          <a:p>
            <a:r>
              <a:rPr lang="fr-FR" sz="4800" dirty="0">
                <a:latin typeface="Times New Roman" panose="02020603050405020304" pitchFamily="18" charset="0"/>
                <a:cs typeface="Times New Roman" panose="02020603050405020304" pitchFamily="18" charset="0"/>
              </a:rPr>
              <a:t>Réflexion complémentaire sur le big bang</a:t>
            </a:r>
          </a:p>
        </p:txBody>
      </p:sp>
      <p:sp>
        <p:nvSpPr>
          <p:cNvPr id="4" name="ZoneTexte 3">
            <a:extLst>
              <a:ext uri="{FF2B5EF4-FFF2-40B4-BE49-F238E27FC236}">
                <a16:creationId xmlns:a16="http://schemas.microsoft.com/office/drawing/2014/main" id="{0AB561C7-6FB7-4DA0-A6BC-6CB634F382A5}"/>
              </a:ext>
            </a:extLst>
          </p:cNvPr>
          <p:cNvSpPr txBox="1"/>
          <p:nvPr/>
        </p:nvSpPr>
        <p:spPr>
          <a:xfrm>
            <a:off x="2978972" y="5768677"/>
            <a:ext cx="6234056" cy="954107"/>
          </a:xfrm>
          <a:prstGeom prst="rect">
            <a:avLst/>
          </a:prstGeom>
          <a:noFill/>
        </p:spPr>
        <p:txBody>
          <a:bodyPr wrap="square">
            <a:spAutoFit/>
          </a:bodyPr>
          <a:lstStyle/>
          <a:p>
            <a:r>
              <a:rPr lang="fr-FR" sz="2800" dirty="0">
                <a:latin typeface="Times New Roman" panose="02020603050405020304" pitchFamily="18" charset="0"/>
                <a:cs typeface="Times New Roman" panose="02020603050405020304" pitchFamily="18" charset="0"/>
                <a:hlinkClick r:id="rId2"/>
              </a:rPr>
              <a:t>https://vous-avez-dit-bigbang.fr/</a:t>
            </a:r>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A86810CD-1693-4F03-909B-68CEEF30A0B4}"/>
              </a:ext>
            </a:extLst>
          </p:cNvPr>
          <p:cNvSpPr txBox="1"/>
          <p:nvPr/>
        </p:nvSpPr>
        <p:spPr>
          <a:xfrm>
            <a:off x="481404" y="4579213"/>
            <a:ext cx="11710596" cy="954107"/>
          </a:xfrm>
          <a:prstGeom prst="rect">
            <a:avLst/>
          </a:prstGeom>
          <a:noFill/>
        </p:spPr>
        <p:txBody>
          <a:bodyPr wrap="square">
            <a:spAutoFit/>
          </a:bodyPr>
          <a:lstStyle/>
          <a:p>
            <a:r>
              <a:rPr lang="fr-FR" sz="2800" dirty="0">
                <a:latin typeface="Times New Roman" panose="02020603050405020304" pitchFamily="18" charset="0"/>
                <a:cs typeface="Times New Roman" panose="02020603050405020304" pitchFamily="18" charset="0"/>
                <a:hlinkClick r:id="rId3"/>
              </a:rPr>
              <a:t>https://www.lestroiscolonnes.com/auteur/jacques-fric/vous-avez-dit-big-bang/</a:t>
            </a:r>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B1A0841B-97E1-434B-B945-0308BA31E9C5}"/>
              </a:ext>
            </a:extLst>
          </p:cNvPr>
          <p:cNvPicPr>
            <a:picLocks noChangeAspect="1"/>
          </p:cNvPicPr>
          <p:nvPr/>
        </p:nvPicPr>
        <p:blipFill>
          <a:blip r:embed="rId4"/>
          <a:stretch>
            <a:fillRect/>
          </a:stretch>
        </p:blipFill>
        <p:spPr>
          <a:xfrm>
            <a:off x="4671003" y="1074519"/>
            <a:ext cx="2028825" cy="2838450"/>
          </a:xfrm>
          <a:prstGeom prst="rect">
            <a:avLst/>
          </a:prstGeom>
        </p:spPr>
      </p:pic>
    </p:spTree>
    <p:extLst>
      <p:ext uri="{BB962C8B-B14F-4D97-AF65-F5344CB8AC3E}">
        <p14:creationId xmlns:p14="http://schemas.microsoft.com/office/powerpoint/2010/main" val="3460062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B17F4FA-5DAA-4917-99AF-6A64CF62E75B}"/>
              </a:ext>
            </a:extLst>
          </p:cNvPr>
          <p:cNvSpPr txBox="1"/>
          <p:nvPr/>
        </p:nvSpPr>
        <p:spPr>
          <a:xfrm>
            <a:off x="3727047" y="153365"/>
            <a:ext cx="5301205"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Points de visites du site</a:t>
            </a:r>
          </a:p>
        </p:txBody>
      </p:sp>
      <p:pic>
        <p:nvPicPr>
          <p:cNvPr id="5" name="Image 4" descr="Une image contenant carte&#10;&#10;Description générée automatiquement">
            <a:extLst>
              <a:ext uri="{FF2B5EF4-FFF2-40B4-BE49-F238E27FC236}">
                <a16:creationId xmlns:a16="http://schemas.microsoft.com/office/drawing/2014/main" id="{FA969AA1-0829-4FF4-B190-9925D2B69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091" y="861251"/>
            <a:ext cx="9596354" cy="5843384"/>
          </a:xfrm>
          <a:prstGeom prst="rect">
            <a:avLst/>
          </a:prstGeom>
        </p:spPr>
      </p:pic>
    </p:spTree>
    <p:extLst>
      <p:ext uri="{BB962C8B-B14F-4D97-AF65-F5344CB8AC3E}">
        <p14:creationId xmlns:p14="http://schemas.microsoft.com/office/powerpoint/2010/main" val="2296015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36399" y="-392402"/>
            <a:ext cx="11871158" cy="2025316"/>
          </a:xfrm>
        </p:spPr>
        <p:txBody>
          <a:bodyPr>
            <a:norm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L’Univers de son origine et de son </a:t>
            </a: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évolution jusqu’à l’homme</a:t>
            </a:r>
          </a:p>
        </p:txBody>
      </p:sp>
      <p:sp>
        <p:nvSpPr>
          <p:cNvPr id="3" name="Sous-titre 2"/>
          <p:cNvSpPr>
            <a:spLocks noGrp="1"/>
          </p:cNvSpPr>
          <p:nvPr>
            <p:ph type="subTitle" idx="1"/>
          </p:nvPr>
        </p:nvSpPr>
        <p:spPr>
          <a:xfrm>
            <a:off x="886712" y="2071324"/>
            <a:ext cx="10299031" cy="3877655"/>
          </a:xfrm>
        </p:spPr>
        <p:txBody>
          <a:bodyPr>
            <a:noAutofit/>
          </a:bodyPr>
          <a:lstStyle/>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tout temps l’homme s’est interrogé sur ses origines et l’origine du monde. </a:t>
            </a:r>
          </a:p>
          <a:p>
            <a:pPr algn="just"/>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D’une réponse religieuse on a évolué vers une réflexion scientifique qui a vraiment pris corps au début du 20</a:t>
            </a:r>
            <a:r>
              <a:rPr lang="fr-FR"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ième</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siècle avec la relativité générale qui a permis de donner un sens physique à cette quête en montrant que l’univers est modelé par sa substance.</a:t>
            </a:r>
          </a:p>
        </p:txBody>
      </p:sp>
    </p:spTree>
    <p:extLst>
      <p:ext uri="{BB962C8B-B14F-4D97-AF65-F5344CB8AC3E}">
        <p14:creationId xmlns:p14="http://schemas.microsoft.com/office/powerpoint/2010/main" val="41665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C0F8B19-B4C9-4F88-8A9C-D0BCF24B617D}"/>
              </a:ext>
            </a:extLst>
          </p:cNvPr>
          <p:cNvSpPr txBox="1"/>
          <p:nvPr/>
        </p:nvSpPr>
        <p:spPr>
          <a:xfrm>
            <a:off x="1909824" y="223548"/>
            <a:ext cx="8356920"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Historique de consultation du site</a:t>
            </a:r>
          </a:p>
        </p:txBody>
      </p:sp>
      <p:pic>
        <p:nvPicPr>
          <p:cNvPr id="3" name="Image 2">
            <a:extLst>
              <a:ext uri="{FF2B5EF4-FFF2-40B4-BE49-F238E27FC236}">
                <a16:creationId xmlns:a16="http://schemas.microsoft.com/office/drawing/2014/main" id="{EE5DDEC8-6BC3-4DF2-919D-6E7657F44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160" y="998549"/>
            <a:ext cx="9823432" cy="5635903"/>
          </a:xfrm>
          <a:prstGeom prst="rect">
            <a:avLst/>
          </a:prstGeom>
        </p:spPr>
      </p:pic>
    </p:spTree>
    <p:extLst>
      <p:ext uri="{BB962C8B-B14F-4D97-AF65-F5344CB8AC3E}">
        <p14:creationId xmlns:p14="http://schemas.microsoft.com/office/powerpoint/2010/main" val="35162732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4077</TotalTime>
  <Words>6023</Words>
  <Application>Microsoft Office PowerPoint</Application>
  <PresentationFormat>Grand écran</PresentationFormat>
  <Paragraphs>330</Paragraphs>
  <Slides>90</Slides>
  <Notes>21</Notes>
  <HiddenSlides>0</HiddenSlides>
  <MMClips>3</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90</vt:i4>
      </vt:variant>
    </vt:vector>
  </HeadingPairs>
  <TitlesOfParts>
    <vt:vector size="98" baseType="lpstr">
      <vt:lpstr>Arial</vt:lpstr>
      <vt:lpstr>Britannic Bold</vt:lpstr>
      <vt:lpstr>Calibri</vt:lpstr>
      <vt:lpstr>Calibri Light</vt:lpstr>
      <vt:lpstr>Century Gothic</vt:lpstr>
      <vt:lpstr>Times New Roman</vt:lpstr>
      <vt:lpstr>Wingdings 3</vt:lpstr>
      <vt:lpstr>Ion</vt:lpstr>
      <vt:lpstr>Présentation PowerPoint</vt:lpstr>
      <vt:lpstr>Présentation PowerPoint</vt:lpstr>
      <vt:lpstr>L’Homme et l’Univers</vt:lpstr>
      <vt:lpstr>Présentation PowerPoint</vt:lpstr>
      <vt:lpstr>L’Homme et l’Univers</vt:lpstr>
      <vt:lpstr>Présentation PowerPoint</vt:lpstr>
      <vt:lpstr>L’Homme et l’Univers</vt:lpstr>
      <vt:lpstr>Présentation PowerPoint</vt:lpstr>
      <vt:lpstr>L’Univers de son origine et de son  évolution jusqu’à l’homme</vt:lpstr>
      <vt:lpstr>Cosmogonie antique</vt:lpstr>
      <vt:lpstr>  </vt:lpstr>
      <vt:lpstr>Présentation PowerPoint</vt:lpstr>
      <vt:lpstr>Présentation PowerPoint</vt:lpstr>
      <vt:lpstr>Présentation PowerPoint</vt:lpstr>
      <vt:lpstr>Des propos qui ont surpris….</vt:lpstr>
      <vt:lpstr>Des propos qui ont surpris!</vt:lpstr>
      <vt:lpstr>Présentation PowerPoint</vt:lpstr>
      <vt:lpstr>Présentation PowerPoint</vt:lpstr>
      <vt:lpstr>Le schéma cosmologique usuel : Un récit chronologique</vt:lpstr>
      <vt:lpstr>Modèle  standard de l ’évolution de l’univers</vt:lpstr>
      <vt:lpstr>Présentation PowerPoint</vt:lpstr>
      <vt:lpstr>Présentation PowerPoint</vt:lpstr>
      <vt:lpstr>Présentation PowerPoint</vt:lpstr>
      <vt:lpstr>Le Modèle cosmologique standard  (Big-Bang). </vt:lpstr>
      <vt:lpstr>Le Modèle cosmologique standard </vt:lpstr>
      <vt:lpstr>Le Modèle cosmologique standard (Big-Bang). </vt:lpstr>
      <vt:lpstr>Création de la matière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L’imperfection comme principe créateur </vt:lpstr>
      <vt:lpstr>Présentation PowerPoint</vt:lpstr>
      <vt:lpstr>Présentation PowerPoint</vt:lpstr>
      <vt:lpstr>Présentation PowerPoint</vt:lpstr>
      <vt:lpstr>Présentation PowerPoint</vt:lpstr>
      <vt:lpstr>Présentation PowerPoint</vt:lpstr>
      <vt:lpstr>Les quatre interactions connues </vt:lpstr>
      <vt:lpstr>L’importance critique des neutrons</vt:lpstr>
      <vt:lpstr>L’importance critique des neutrons</vt:lpstr>
      <vt:lpstr>Présentation PowerPoint</vt:lpstr>
      <vt:lpstr>La synthèse miraculeuse du carbone</vt:lpstr>
      <vt:lpstr>Présentation PowerPoint</vt:lpstr>
      <vt:lpstr>Le hasard créateur  ?</vt:lpstr>
      <vt:lpstr>Le hasard créateur ?</vt:lpstr>
      <vt:lpstr> La gravitation à l’œuvre</vt:lpstr>
      <vt:lpstr>Le schéma de formation des galaxies</vt:lpstr>
      <vt:lpstr>Les étoiles finissent le travail</vt:lpstr>
      <vt:lpstr>Explosion de supernova</vt:lpstr>
      <vt:lpstr>Explosion de la nova de 1572 (Tycho)</vt:lpstr>
      <vt:lpstr>Présentation PowerPoint</vt:lpstr>
      <vt:lpstr>Naissance et vie du Soleil</vt:lpstr>
      <vt:lpstr>Le Soleil</vt:lpstr>
      <vt:lpstr>Le Soleil, un ami qui ne nous veut pas que du bien</vt:lpstr>
      <vt:lpstr>Le système solaire primordial</vt:lpstr>
      <vt:lpstr>Le système solaire primordial</vt:lpstr>
      <vt:lpstr>Présentation PowerPoint</vt:lpstr>
      <vt:lpstr>Le système solaire primordial</vt:lpstr>
      <vt:lpstr>L’atmosphère</vt:lpstr>
      <vt:lpstr>Atmosphère et température</vt:lpstr>
      <vt:lpstr>Le problème de l’eau liquide</vt:lpstr>
      <vt:lpstr>Le problème de l’eau liquide</vt:lpstr>
      <vt:lpstr>Présentation PowerPoint</vt:lpstr>
      <vt:lpstr>Cela suffit-il pour la vie?</vt:lpstr>
      <vt:lpstr>Présentation PowerPoint</vt:lpstr>
      <vt:lpstr>Présentation PowerPoint</vt:lpstr>
      <vt:lpstr>Présentation PowerPoint</vt:lpstr>
      <vt:lpstr>Présentation PowerPoint</vt:lpstr>
      <vt:lpstr>Molécules organiques dans le milieu interstellaire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Epilogue</vt:lpstr>
      <vt:lpstr>Epilogue</vt:lpstr>
      <vt:lpstr>Epilogue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 fric</dc:creator>
  <cp:lastModifiedBy>jacques fric</cp:lastModifiedBy>
  <cp:revision>509</cp:revision>
  <dcterms:created xsi:type="dcterms:W3CDTF">2013-11-06T14:33:14Z</dcterms:created>
  <dcterms:modified xsi:type="dcterms:W3CDTF">2021-05-21T15:07:00Z</dcterms:modified>
</cp:coreProperties>
</file>