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0"/>
  </p:notesMasterIdLst>
  <p:sldIdLst>
    <p:sldId id="256" r:id="rId2"/>
    <p:sldId id="263" r:id="rId3"/>
    <p:sldId id="302" r:id="rId4"/>
    <p:sldId id="264" r:id="rId5"/>
    <p:sldId id="265" r:id="rId6"/>
    <p:sldId id="293" r:id="rId7"/>
    <p:sldId id="266" r:id="rId8"/>
    <p:sldId id="303" r:id="rId9"/>
    <p:sldId id="267" r:id="rId10"/>
    <p:sldId id="304" r:id="rId11"/>
    <p:sldId id="268" r:id="rId12"/>
    <p:sldId id="312" r:id="rId13"/>
    <p:sldId id="269" r:id="rId14"/>
    <p:sldId id="294" r:id="rId15"/>
    <p:sldId id="270" r:id="rId16"/>
    <p:sldId id="295" r:id="rId17"/>
    <p:sldId id="298" r:id="rId18"/>
    <p:sldId id="271" r:id="rId19"/>
    <p:sldId id="296" r:id="rId20"/>
    <p:sldId id="272" r:id="rId21"/>
    <p:sldId id="318" r:id="rId22"/>
    <p:sldId id="319" r:id="rId23"/>
    <p:sldId id="273" r:id="rId24"/>
    <p:sldId id="276" r:id="rId25"/>
    <p:sldId id="274" r:id="rId26"/>
    <p:sldId id="305" r:id="rId27"/>
    <p:sldId id="310" r:id="rId28"/>
    <p:sldId id="311" r:id="rId29"/>
    <p:sldId id="314" r:id="rId30"/>
    <p:sldId id="283" r:id="rId31"/>
    <p:sldId id="320" r:id="rId32"/>
    <p:sldId id="288" r:id="rId33"/>
    <p:sldId id="324" r:id="rId34"/>
    <p:sldId id="277" r:id="rId35"/>
    <p:sldId id="289" r:id="rId36"/>
    <p:sldId id="278" r:id="rId37"/>
    <p:sldId id="299" r:id="rId38"/>
    <p:sldId id="317" r:id="rId39"/>
    <p:sldId id="284" r:id="rId40"/>
    <p:sldId id="301" r:id="rId41"/>
    <p:sldId id="279" r:id="rId42"/>
    <p:sldId id="291" r:id="rId43"/>
    <p:sldId id="280" r:id="rId44"/>
    <p:sldId id="281" r:id="rId45"/>
    <p:sldId id="306" r:id="rId46"/>
    <p:sldId id="292" r:id="rId47"/>
    <p:sldId id="282" r:id="rId48"/>
    <p:sldId id="307" r:id="rId49"/>
    <p:sldId id="285" r:id="rId50"/>
    <p:sldId id="286" r:id="rId51"/>
    <p:sldId id="308" r:id="rId52"/>
    <p:sldId id="287" r:id="rId53"/>
    <p:sldId id="309" r:id="rId54"/>
    <p:sldId id="316" r:id="rId55"/>
    <p:sldId id="315" r:id="rId56"/>
    <p:sldId id="321" r:id="rId57"/>
    <p:sldId id="322" r:id="rId58"/>
    <p:sldId id="323"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148" autoAdjust="0"/>
    <p:restoredTop sz="94660"/>
  </p:normalViewPr>
  <p:slideViewPr>
    <p:cSldViewPr snapToGrid="0">
      <p:cViewPr varScale="1">
        <p:scale>
          <a:sx n="79" d="100"/>
          <a:sy n="79" d="100"/>
        </p:scale>
        <p:origin x="102" y="492"/>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10E9DBC-4BB8-4A4F-982A-1D3BA52B3796}" type="datetimeFigureOut">
              <a:rPr lang="fr-FR" smtClean="0"/>
              <a:t>29/03/2022</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1D9260-D7A4-47BC-B6C3-6555338339CC}" type="slidenum">
              <a:rPr lang="fr-FR" smtClean="0"/>
              <a:t>‹N°›</a:t>
            </a:fld>
            <a:endParaRPr lang="fr-FR"/>
          </a:p>
        </p:txBody>
      </p:sp>
    </p:spTree>
    <p:extLst>
      <p:ext uri="{BB962C8B-B14F-4D97-AF65-F5344CB8AC3E}">
        <p14:creationId xmlns:p14="http://schemas.microsoft.com/office/powerpoint/2010/main" val="15443096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1D9260-D7A4-47BC-B6C3-6555338339CC}" type="slidenum">
              <a:rPr lang="fr-FR" smtClean="0"/>
              <a:t>1</a:t>
            </a:fld>
            <a:endParaRPr lang="fr-FR"/>
          </a:p>
        </p:txBody>
      </p:sp>
    </p:spTree>
    <p:extLst>
      <p:ext uri="{BB962C8B-B14F-4D97-AF65-F5344CB8AC3E}">
        <p14:creationId xmlns:p14="http://schemas.microsoft.com/office/powerpoint/2010/main" val="22281192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65821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349182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853976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6431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76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01554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1012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9123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44534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0365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1D9260-D7A4-47BC-B6C3-6555338339CC}" type="slidenum">
              <a:rPr lang="fr-FR" smtClean="0"/>
              <a:t>2</a:t>
            </a:fld>
            <a:endParaRPr lang="fr-FR"/>
          </a:p>
        </p:txBody>
      </p:sp>
    </p:spTree>
    <p:extLst>
      <p:ext uri="{BB962C8B-B14F-4D97-AF65-F5344CB8AC3E}">
        <p14:creationId xmlns:p14="http://schemas.microsoft.com/office/powerpoint/2010/main" val="4516965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676281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95956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24124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10629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351D9260-D7A4-47BC-B6C3-6555338339CC}" type="slidenum">
              <a:rPr lang="fr-FR" smtClean="0"/>
              <a:t>27</a:t>
            </a:fld>
            <a:endParaRPr lang="fr-FR"/>
          </a:p>
        </p:txBody>
      </p:sp>
    </p:spTree>
    <p:extLst>
      <p:ext uri="{BB962C8B-B14F-4D97-AF65-F5344CB8AC3E}">
        <p14:creationId xmlns:p14="http://schemas.microsoft.com/office/powerpoint/2010/main" val="4328260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0216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5189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8700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585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5584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727269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2800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724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57472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477694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4093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8214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795290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70761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269555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9991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24411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7745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29765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855427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29263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50</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362781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19280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931915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14734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9580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29821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6994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51134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51D9260-D7A4-47BC-B6C3-6555338339CC}"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296825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fr-FR"/>
              <a:t>Modifiez le style du titre</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40D1F025-61DF-4825-8EAA-6A2E4F70FC25}" type="datetimeFigureOut">
              <a:rPr lang="fr-FR" smtClean="0"/>
              <a:t>29/03/2022</a:t>
            </a:fld>
            <a:endParaRPr lang="fr-FR"/>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fr-FR"/>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4315564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 panoramiqu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fr-FR"/>
              <a:t>Modifiez le style du titre</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D1F025-61DF-4825-8EAA-6A2E4F70FC25}" type="datetimeFigureOut">
              <a:rPr lang="fr-FR" smtClean="0"/>
              <a:t>29/03/2022</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21352242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re et légende">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fr-FR"/>
              <a:t>Modifiez le style du titre</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D1F025-61DF-4825-8EAA-6A2E4F70FC25}" type="datetimeFigureOut">
              <a:rPr lang="fr-FR" smtClean="0"/>
              <a:t>29/03/2022</a:t>
            </a:fld>
            <a:endParaRPr lang="fr-FR"/>
          </a:p>
        </p:txBody>
      </p:sp>
      <p:sp>
        <p:nvSpPr>
          <p:cNvPr id="5" name="Footer Placeholder 4"/>
          <p:cNvSpPr>
            <a:spLocks noGrp="1"/>
          </p:cNvSpPr>
          <p:nvPr>
            <p:ph type="ftr" sz="quarter" idx="11"/>
          </p:nvPr>
        </p:nvSpPr>
        <p:spPr/>
        <p:txBody>
          <a:bodyPr/>
          <a:lstStyle/>
          <a:p>
            <a:endParaRPr lang="fr-FR"/>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2722920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Citation avec légende">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fr-FR"/>
              <a:t>Modifiez le style du titre</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D1F025-61DF-4825-8EAA-6A2E4F70FC25}" type="datetimeFigureOut">
              <a:rPr lang="fr-FR" smtClean="0"/>
              <a:t>29/03/2022</a:t>
            </a:fld>
            <a:endParaRPr lang="fr-FR"/>
          </a:p>
        </p:txBody>
      </p:sp>
      <p:sp>
        <p:nvSpPr>
          <p:cNvPr id="5" name="Footer Placeholder 4"/>
          <p:cNvSpPr>
            <a:spLocks noGrp="1"/>
          </p:cNvSpPr>
          <p:nvPr>
            <p:ph type="ftr" sz="quarter" idx="11"/>
          </p:nvPr>
        </p:nvSpPr>
        <p:spPr/>
        <p:txBody>
          <a:bodyPr/>
          <a:lstStyle/>
          <a:p>
            <a:endParaRPr lang="fr-FR"/>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497465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Carte nom">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D1F025-61DF-4825-8EAA-6A2E4F70FC25}" type="datetimeFigureOut">
              <a:rPr lang="fr-FR" smtClean="0"/>
              <a:t>29/03/2022</a:t>
            </a:fld>
            <a:endParaRPr lang="fr-FR"/>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2618593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s">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0D1F025-61DF-4825-8EAA-6A2E4F70FC25}" type="datetimeFigureOut">
              <a:rPr lang="fr-FR" smtClean="0"/>
              <a:t>29/03/2022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8971206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s d’image">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fr-FR"/>
              <a:t>Modifiez le style du titre</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fr-FR"/>
              <a:t>Cliquez sur l'icône pour ajouter une image</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40D1F025-61DF-4825-8EAA-6A2E4F70FC25}" type="datetimeFigureOut">
              <a:rPr lang="fr-FR" smtClean="0"/>
              <a:t>29/03/2022</a:t>
            </a:fld>
            <a:endParaRPr lang="fr-FR"/>
          </a:p>
        </p:txBody>
      </p:sp>
      <p:sp>
        <p:nvSpPr>
          <p:cNvPr id="8" name="Footer Placeholder 7"/>
          <p:cNvSpPr>
            <a:spLocks noGrp="1"/>
          </p:cNvSpPr>
          <p:nvPr>
            <p:ph type="ftr" sz="quarter" idx="11"/>
          </p:nvPr>
        </p:nvSpPr>
        <p:spPr>
          <a:xfrm>
            <a:off x="561111" y="6391838"/>
            <a:ext cx="3644282" cy="304801"/>
          </a:xfrm>
        </p:spPr>
        <p:txBody>
          <a:bodyPr/>
          <a:lstStyle/>
          <a:p>
            <a:endParaRPr lang="fr-FR"/>
          </a:p>
        </p:txBody>
      </p:sp>
      <p:sp>
        <p:nvSpPr>
          <p:cNvPr id="9" name="Slide Number Placeholder 8"/>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107230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fr-FR"/>
              <a:t>Modifiez le style du titre</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40D1F025-61DF-4825-8EAA-6A2E4F70FC25}" type="datetimeFigureOut">
              <a:rPr lang="fr-FR" smtClean="0"/>
              <a:t>29/03/2022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513399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fr-FR"/>
              <a:t>Modifiez le style du titre</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40D1F025-61DF-4825-8EAA-6A2E4F70FC25}" type="datetimeFigureOut">
              <a:rPr lang="fr-FR" smtClean="0"/>
              <a:t>29/03/2022</a:t>
            </a:fld>
            <a:endParaRPr lang="fr-FR"/>
          </a:p>
        </p:txBody>
      </p:sp>
      <p:sp>
        <p:nvSpPr>
          <p:cNvPr id="5" name="Footer Placeholder 4"/>
          <p:cNvSpPr>
            <a:spLocks noGrp="1"/>
          </p:cNvSpPr>
          <p:nvPr>
            <p:ph type="ftr" sz="quarter" idx="11"/>
          </p:nvPr>
        </p:nvSpPr>
        <p:spPr/>
        <p:txBody>
          <a:bodyPr/>
          <a:lstStyle/>
          <a:p>
            <a:endParaRPr lang="fr-FR"/>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3553803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fld id="{40D1F025-61DF-4825-8EAA-6A2E4F70FC25}" type="datetimeFigureOut">
              <a:rPr lang="fr-FR" smtClean="0"/>
              <a:t>29/03/2022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2935718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fr-FR"/>
              <a:t>Modifiez le style du titre</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fld id="{40D1F025-61DF-4825-8EAA-6A2E4F70FC25}" type="datetimeFigureOut">
              <a:rPr lang="fr-FR" smtClean="0"/>
              <a:t>29/03/2022</a:t>
            </a:fld>
            <a:endParaRPr lang="fr-FR"/>
          </a:p>
        </p:txBody>
      </p:sp>
      <p:sp>
        <p:nvSpPr>
          <p:cNvPr id="5" name="Footer Placeholder 4"/>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3937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fld id="{40D1F025-61DF-4825-8EAA-6A2E4F70FC25}" type="datetimeFigureOut">
              <a:rPr lang="fr-FR" smtClean="0"/>
              <a:t>29/03/2022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8077132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fr-FR"/>
              <a:t>Modifiez le style du titre</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fld id="{40D1F025-61DF-4825-8EAA-6A2E4F70FC25}" type="datetimeFigureOut">
              <a:rPr lang="fr-FR" smtClean="0"/>
              <a:t>29/03/2022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646570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fr-FR"/>
              <a:t>Modifiez le style du titre</a:t>
            </a:r>
            <a:endParaRPr lang="en-US" dirty="0"/>
          </a:p>
        </p:txBody>
      </p:sp>
      <p:sp>
        <p:nvSpPr>
          <p:cNvPr id="3" name="Date Placeholder 2"/>
          <p:cNvSpPr>
            <a:spLocks noGrp="1"/>
          </p:cNvSpPr>
          <p:nvPr>
            <p:ph type="dt" sz="half" idx="10"/>
          </p:nvPr>
        </p:nvSpPr>
        <p:spPr/>
        <p:txBody>
          <a:bodyPr/>
          <a:lstStyle/>
          <a:p>
            <a:fld id="{40D1F025-61DF-4825-8EAA-6A2E4F70FC25}" type="datetimeFigureOut">
              <a:rPr lang="fr-FR" smtClean="0"/>
              <a:t>29/03/2022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1863819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0D1F025-61DF-4825-8EAA-6A2E4F70FC25}" type="datetimeFigureOut">
              <a:rPr lang="fr-FR" smtClean="0"/>
              <a:t>29/03/2022</a:t>
            </a:fld>
            <a:endParaRPr lang="fr-FR"/>
          </a:p>
        </p:txBody>
      </p:sp>
      <p:sp>
        <p:nvSpPr>
          <p:cNvPr id="3" name="Footer Placeholder 2"/>
          <p:cNvSpPr>
            <a:spLocks noGrp="1"/>
          </p:cNvSpPr>
          <p:nvPr>
            <p:ph type="ftr" sz="quarter" idx="11"/>
          </p:nvPr>
        </p:nvSpPr>
        <p:spPr/>
        <p:txBody>
          <a:bodyPr/>
          <a:lstStyle/>
          <a:p>
            <a:endParaRPr lang="fr-FR"/>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61095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fr-FR"/>
              <a:t>Modifiez le style du titre</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D1F025-61DF-4825-8EAA-6A2E4F70FC25}" type="datetimeFigureOut">
              <a:rPr lang="fr-FR" smtClean="0"/>
              <a:t>29/03/2022</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33086086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fr-FR"/>
              <a:t>Modifiez le style du titre</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fr-FR"/>
              <a:t>Cliquez sur l'icône pour ajouter une image</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fld id="{40D1F025-61DF-4825-8EAA-6A2E4F70FC25}" type="datetimeFigureOut">
              <a:rPr lang="fr-FR" smtClean="0"/>
              <a:t>29/03/2022</a:t>
            </a:fld>
            <a:endParaRPr lang="fr-FR"/>
          </a:p>
        </p:txBody>
      </p:sp>
      <p:sp>
        <p:nvSpPr>
          <p:cNvPr id="6" name="Footer Placeholder 5"/>
          <p:cNvSpPr>
            <a:spLocks noGrp="1"/>
          </p:cNvSpPr>
          <p:nvPr>
            <p:ph type="ftr" sz="quarter" idx="11"/>
          </p:nvPr>
        </p:nvSpPr>
        <p:spPr/>
        <p:txBody>
          <a:bodyPr/>
          <a:lstStyle/>
          <a:p>
            <a:endParaRPr lang="fr-FR"/>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CDB70DC-A96D-4029-865F-A0E34DE75A48}" type="slidenum">
              <a:rPr lang="fr-FR" smtClean="0"/>
              <a:t>‹N°›</a:t>
            </a:fld>
            <a:endParaRPr lang="fr-FR"/>
          </a:p>
        </p:txBody>
      </p:sp>
    </p:spTree>
    <p:extLst>
      <p:ext uri="{BB962C8B-B14F-4D97-AF65-F5344CB8AC3E}">
        <p14:creationId xmlns:p14="http://schemas.microsoft.com/office/powerpoint/2010/main" val="3245855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fr-FR"/>
              <a:t>Modifiez le style du titre</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40D1F025-61DF-4825-8EAA-6A2E4F70FC25}" type="datetimeFigureOut">
              <a:rPr lang="fr-FR" smtClean="0"/>
              <a:t>29/03/2022</a:t>
            </a:fld>
            <a:endParaRPr lang="fr-FR"/>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fr-FR"/>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CDB70DC-A96D-4029-865F-A0E34DE75A48}" type="slidenum">
              <a:rPr lang="fr-FR" smtClean="0"/>
              <a:t>‹N°›</a:t>
            </a:fld>
            <a:endParaRPr lang="fr-FR"/>
          </a:p>
        </p:txBody>
      </p:sp>
    </p:spTree>
    <p:extLst>
      <p:ext uri="{BB962C8B-B14F-4D97-AF65-F5344CB8AC3E}">
        <p14:creationId xmlns:p14="http://schemas.microsoft.com/office/powerpoint/2010/main" val="337888498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6.webp"/><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40.xml.rels><?xml version="1.0" encoding="UTF-8" standalone="yes"?>
<Relationships xmlns="http://schemas.openxmlformats.org/package/2006/relationships"><Relationship Id="rId3" Type="http://schemas.openxmlformats.org/officeDocument/2006/relationships/image" Target="../media/image26.webp"/><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hyperlink" Target="https://pixabay.com/en/smiley-laugh-at-humor-fun-joy-1981935/" TargetMode="External"/></Relationships>
</file>

<file path=ppt/slides/_rels/slide56.xml.rels><?xml version="1.0" encoding="UTF-8" standalone="yes"?>
<Relationships xmlns="http://schemas.openxmlformats.org/package/2006/relationships"><Relationship Id="rId2" Type="http://schemas.openxmlformats.org/officeDocument/2006/relationships/hyperlink" Target="http://nrumiano.free.fr/Fetoiles/int_noir.html" TargetMode="Externa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2000" b="-2000"/>
          </a:stretch>
        </a:blipFill>
        <a:effectLst/>
      </p:bgPr>
    </p: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6E1357D-3136-46D6-A399-11D6D315D77D}"/>
              </a:ext>
            </a:extLst>
          </p:cNvPr>
          <p:cNvPicPr>
            <a:picLocks noChangeAspect="1"/>
          </p:cNvPicPr>
          <p:nvPr/>
        </p:nvPicPr>
        <p:blipFill>
          <a:blip r:embed="rId4">
            <a:lum/>
            <a:alphaModFix/>
          </a:blip>
          <a:srcRect/>
          <a:stretch>
            <a:fillRect/>
          </a:stretch>
        </p:blipFill>
        <p:spPr>
          <a:xfrm>
            <a:off x="0" y="0"/>
            <a:ext cx="12192000" cy="5906125"/>
          </a:xfrm>
          <a:prstGeom prst="rect">
            <a:avLst/>
          </a:prstGeom>
          <a:noFill/>
          <a:ln>
            <a:noFill/>
          </a:ln>
        </p:spPr>
      </p:pic>
      <p:sp>
        <p:nvSpPr>
          <p:cNvPr id="10" name="ZoneTexte 9">
            <a:extLst>
              <a:ext uri="{FF2B5EF4-FFF2-40B4-BE49-F238E27FC236}">
                <a16:creationId xmlns:a16="http://schemas.microsoft.com/office/drawing/2014/main" id="{A22F9438-DD1C-4F8C-A40E-3EB302802135}"/>
              </a:ext>
            </a:extLst>
          </p:cNvPr>
          <p:cNvSpPr txBox="1"/>
          <p:nvPr/>
        </p:nvSpPr>
        <p:spPr>
          <a:xfrm>
            <a:off x="142533" y="4336465"/>
            <a:ext cx="12049467" cy="1323439"/>
          </a:xfrm>
          <a:prstGeom prst="rect">
            <a:avLst/>
          </a:prstGeom>
          <a:noFill/>
        </p:spPr>
        <p:txBody>
          <a:bodyPr wrap="square">
            <a:spAutoFit/>
          </a:bodyPr>
          <a:lstStyle/>
          <a:p>
            <a:pPr algn="ctr"/>
            <a:r>
              <a:rPr lang="fr-FR" sz="4000" dirty="0">
                <a:solidFill>
                  <a:schemeClr val="tx1"/>
                </a:solidFill>
                <a:latin typeface="Times New Roman" panose="02020603050405020304" pitchFamily="18" charset="0"/>
                <a:cs typeface="Times New Roman" panose="02020603050405020304" pitchFamily="18" charset="0"/>
              </a:rPr>
              <a:t>Les trous noirs</a:t>
            </a:r>
            <a:br>
              <a:rPr lang="fr-FR" sz="4000" dirty="0">
                <a:solidFill>
                  <a:schemeClr val="tx1"/>
                </a:solidFill>
                <a:latin typeface="Times New Roman" panose="02020603050405020304" pitchFamily="18" charset="0"/>
                <a:cs typeface="Times New Roman" panose="02020603050405020304" pitchFamily="18" charset="0"/>
              </a:rPr>
            </a:br>
            <a:r>
              <a:rPr lang="fr-FR" sz="4000" dirty="0">
                <a:solidFill>
                  <a:schemeClr val="tx1"/>
                </a:solidFill>
                <a:latin typeface="Times New Roman" panose="02020603050405020304" pitchFamily="18" charset="0"/>
                <a:cs typeface="Times New Roman" panose="02020603050405020304" pitchFamily="18" charset="0"/>
              </a:rPr>
              <a:t>Les enfants maudits de la relativité générale…</a:t>
            </a:r>
            <a:endParaRPr lang="fr-FR" sz="4000" dirty="0"/>
          </a:p>
        </p:txBody>
      </p:sp>
      <p:sp>
        <p:nvSpPr>
          <p:cNvPr id="11" name="ZoneTexte 10">
            <a:extLst>
              <a:ext uri="{FF2B5EF4-FFF2-40B4-BE49-F238E27FC236}">
                <a16:creationId xmlns:a16="http://schemas.microsoft.com/office/drawing/2014/main" id="{8C9A9CCD-11FD-4EBC-9D63-DCFCA8EBEDAC}"/>
              </a:ext>
            </a:extLst>
          </p:cNvPr>
          <p:cNvSpPr txBox="1"/>
          <p:nvPr/>
        </p:nvSpPr>
        <p:spPr>
          <a:xfrm>
            <a:off x="1124261" y="5906125"/>
            <a:ext cx="10448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29/03/2022 par Jacques Fric </a:t>
            </a:r>
          </a:p>
        </p:txBody>
      </p:sp>
    </p:spTree>
    <p:extLst>
      <p:ext uri="{BB962C8B-B14F-4D97-AF65-F5344CB8AC3E}">
        <p14:creationId xmlns:p14="http://schemas.microsoft.com/office/powerpoint/2010/main" val="21847086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12334" y="1198486"/>
            <a:ext cx="7402669" cy="4641322"/>
          </a:xfrm>
          <a:solidFill>
            <a:schemeClr val="accent1">
              <a:alpha val="46000"/>
            </a:schemeClr>
          </a:solidFill>
        </p:spPr>
        <p:txBody>
          <a:bodyPr>
            <a:noAutofit/>
          </a:bodyPr>
          <a:lstStyle/>
          <a:p>
            <a:pPr lvl="0" indent="-334800">
              <a:lnSpc>
                <a:spcPct val="90000"/>
              </a:lnSpc>
              <a:spcBef>
                <a:spcPts val="697"/>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600" dirty="0">
                <a:solidFill>
                  <a:schemeClr val="tx1"/>
                </a:solidFill>
                <a:latin typeface="Times New Roman" pitchFamily="18"/>
              </a:rPr>
              <a:t>L’horizon nous la cache (censure cosmique) et nous en isole. Rien de ce qui se passe à l’intérieur du trou Noir n’a d’influence sur notre Univers. </a:t>
            </a:r>
            <a:br>
              <a:rPr lang="fr-FR" sz="3600" dirty="0">
                <a:solidFill>
                  <a:schemeClr val="tx1"/>
                </a:solidFill>
                <a:latin typeface="Times New Roman" pitchFamily="18"/>
              </a:rPr>
            </a:br>
            <a:br>
              <a:rPr lang="fr-FR" sz="3600" dirty="0">
                <a:solidFill>
                  <a:schemeClr val="tx1"/>
                </a:solidFill>
                <a:latin typeface="Times New Roman" pitchFamily="18"/>
              </a:rPr>
            </a:br>
            <a:r>
              <a:rPr lang="fr-FR" sz="3600" dirty="0">
                <a:solidFill>
                  <a:schemeClr val="tx1"/>
                </a:solidFill>
                <a:latin typeface="Times New Roman" pitchFamily="18"/>
              </a:rPr>
              <a:t>Pourquoi s’y intéresser alors ?</a:t>
            </a:r>
            <a:br>
              <a:rPr lang="fr-FR" sz="3600" dirty="0">
                <a:solidFill>
                  <a:schemeClr val="tx1"/>
                </a:solidFill>
                <a:latin typeface="Times New Roman" pitchFamily="18"/>
              </a:rPr>
            </a:br>
            <a:br>
              <a:rPr lang="fr-FR" sz="3600" dirty="0">
                <a:solidFill>
                  <a:schemeClr val="tx1"/>
                </a:solidFill>
                <a:latin typeface="Times New Roman" pitchFamily="18"/>
              </a:rPr>
            </a:br>
            <a:r>
              <a:rPr lang="fr-FR" sz="3600" dirty="0">
                <a:solidFill>
                  <a:schemeClr val="tx1"/>
                </a:solidFill>
                <a:latin typeface="Times New Roman" pitchFamily="18"/>
              </a:rPr>
              <a:t> Solution complète: Trou blanc symétrique:  Trouvée en 1960!</a:t>
            </a: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01906" y="0"/>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 trou noir statique</a:t>
            </a:r>
          </a:p>
        </p:txBody>
      </p:sp>
      <p:pic>
        <p:nvPicPr>
          <p:cNvPr id="5" name="Image 4">
            <a:extLst>
              <a:ext uri="{FF2B5EF4-FFF2-40B4-BE49-F238E27FC236}">
                <a16:creationId xmlns:a16="http://schemas.microsoft.com/office/drawing/2014/main" id="{F417D03F-F29E-4DE9-9098-C22C4B35B443}"/>
              </a:ext>
            </a:extLst>
          </p:cNvPr>
          <p:cNvPicPr>
            <a:picLocks noChangeAspect="1"/>
          </p:cNvPicPr>
          <p:nvPr/>
        </p:nvPicPr>
        <p:blipFill>
          <a:blip r:embed="rId3">
            <a:lum/>
            <a:alphaModFix/>
          </a:blip>
          <a:srcRect/>
          <a:stretch>
            <a:fillRect/>
          </a:stretch>
        </p:blipFill>
        <p:spPr>
          <a:xfrm>
            <a:off x="7615003" y="1708879"/>
            <a:ext cx="4364663" cy="4186490"/>
          </a:xfrm>
          <a:prstGeom prst="rect">
            <a:avLst/>
          </a:prstGeom>
          <a:solidFill>
            <a:srgbClr val="000000"/>
          </a:solidFill>
          <a:ln w="9360">
            <a:solidFill>
              <a:srgbClr val="000000"/>
            </a:solidFill>
            <a:prstDash val="solid"/>
            <a:miter/>
          </a:ln>
        </p:spPr>
      </p:pic>
    </p:spTree>
    <p:extLst>
      <p:ext uri="{BB962C8B-B14F-4D97-AF65-F5344CB8AC3E}">
        <p14:creationId xmlns:p14="http://schemas.microsoft.com/office/powerpoint/2010/main" val="276857361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9881" y="71442"/>
            <a:ext cx="10388185" cy="70788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0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L’espace en effondrement d’un trou noir statique</a:t>
            </a:r>
          </a:p>
        </p:txBody>
      </p:sp>
      <p:pic>
        <p:nvPicPr>
          <p:cNvPr id="5" name="Image 4">
            <a:extLst>
              <a:ext uri="{FF2B5EF4-FFF2-40B4-BE49-F238E27FC236}">
                <a16:creationId xmlns:a16="http://schemas.microsoft.com/office/drawing/2014/main" id="{DA73305A-0A8F-42AB-B12B-95CB97891B56}"/>
              </a:ext>
            </a:extLst>
          </p:cNvPr>
          <p:cNvPicPr>
            <a:picLocks noChangeAspect="1"/>
          </p:cNvPicPr>
          <p:nvPr/>
        </p:nvPicPr>
        <p:blipFill>
          <a:blip r:embed="rId3">
            <a:lum/>
            <a:alphaModFix/>
          </a:blip>
          <a:srcRect/>
          <a:stretch>
            <a:fillRect/>
          </a:stretch>
        </p:blipFill>
        <p:spPr>
          <a:xfrm>
            <a:off x="6297521" y="1091093"/>
            <a:ext cx="5040000" cy="4860000"/>
          </a:xfrm>
          <a:prstGeom prst="rect">
            <a:avLst/>
          </a:prstGeom>
          <a:noFill/>
          <a:ln>
            <a:noFill/>
          </a:ln>
        </p:spPr>
      </p:pic>
      <p:sp>
        <p:nvSpPr>
          <p:cNvPr id="3" name="ZoneTexte 2">
            <a:extLst>
              <a:ext uri="{FF2B5EF4-FFF2-40B4-BE49-F238E27FC236}">
                <a16:creationId xmlns:a16="http://schemas.microsoft.com/office/drawing/2014/main" id="{1B93970C-59B8-4B5D-B730-CC2693B1D16A}"/>
              </a:ext>
            </a:extLst>
          </p:cNvPr>
          <p:cNvSpPr txBox="1"/>
          <p:nvPr/>
        </p:nvSpPr>
        <p:spPr>
          <a:xfrm>
            <a:off x="626282" y="1184545"/>
            <a:ext cx="5268198" cy="5078313"/>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Les trous noirs statiques sont des objets assez théoriques, puisque dans l’univers, il n’y a rien de statique. </a:t>
            </a:r>
          </a:p>
          <a:p>
            <a:r>
              <a:rPr lang="fr-FR" sz="3600" dirty="0">
                <a:latin typeface="Times New Roman" panose="02020603050405020304" pitchFamily="18" charset="0"/>
                <a:cs typeface="Times New Roman" panose="02020603050405020304" pitchFamily="18" charset="0"/>
              </a:rPr>
              <a:t>Les objets célestes de ce type  (planètes, étoiles, galaxies,.)  sont en général en rotation</a:t>
            </a:r>
          </a:p>
        </p:txBody>
      </p:sp>
    </p:spTree>
    <p:extLst>
      <p:ext uri="{BB962C8B-B14F-4D97-AF65-F5344CB8AC3E}">
        <p14:creationId xmlns:p14="http://schemas.microsoft.com/office/powerpoint/2010/main" val="3071255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a:extLst>
              <a:ext uri="{FF2B5EF4-FFF2-40B4-BE49-F238E27FC236}">
                <a16:creationId xmlns:a16="http://schemas.microsoft.com/office/drawing/2014/main" id="{0887EA05-3186-46E4-AF02-17B6E0673427}"/>
              </a:ext>
            </a:extLst>
          </p:cNvPr>
          <p:cNvSpPr txBox="1"/>
          <p:nvPr/>
        </p:nvSpPr>
        <p:spPr>
          <a:xfrm>
            <a:off x="280416" y="75704"/>
            <a:ext cx="10180320" cy="923330"/>
          </a:xfrm>
          <a:prstGeom prst="rect">
            <a:avLst/>
          </a:prstGeom>
          <a:noFill/>
        </p:spPr>
        <p:txBody>
          <a:bodyPr wrap="square" rtlCol="0">
            <a:spAutoFit/>
          </a:bodyPr>
          <a:lstStyle/>
          <a:p>
            <a:r>
              <a:rPr lang="fr-FR" sz="5400" dirty="0">
                <a:latin typeface="Times New Roman" panose="02020603050405020304" pitchFamily="18" charset="0"/>
                <a:cs typeface="Times New Roman" panose="02020603050405020304" pitchFamily="18" charset="0"/>
              </a:rPr>
              <a:t>Ombre du trou noir sur fond du ciel</a:t>
            </a:r>
          </a:p>
        </p:txBody>
      </p:sp>
      <p:pic>
        <p:nvPicPr>
          <p:cNvPr id="3" name="Image 2">
            <a:extLst>
              <a:ext uri="{FF2B5EF4-FFF2-40B4-BE49-F238E27FC236}">
                <a16:creationId xmlns:a16="http://schemas.microsoft.com/office/drawing/2014/main" id="{371CE24C-FE42-45B3-A5F7-A5B85F68EC9F}"/>
              </a:ext>
            </a:extLst>
          </p:cNvPr>
          <p:cNvPicPr>
            <a:picLocks noChangeAspect="1"/>
          </p:cNvPicPr>
          <p:nvPr/>
        </p:nvPicPr>
        <p:blipFill>
          <a:blip r:embed="rId2">
            <a:lum/>
            <a:alphaModFix/>
          </a:blip>
          <a:srcRect/>
          <a:stretch>
            <a:fillRect/>
          </a:stretch>
        </p:blipFill>
        <p:spPr>
          <a:xfrm>
            <a:off x="2415360" y="898947"/>
            <a:ext cx="6533568" cy="5081664"/>
          </a:xfrm>
          <a:prstGeom prst="rect">
            <a:avLst/>
          </a:prstGeom>
          <a:noFill/>
          <a:ln>
            <a:noFill/>
          </a:ln>
        </p:spPr>
      </p:pic>
      <p:sp>
        <p:nvSpPr>
          <p:cNvPr id="4" name="ZoneTexte 3">
            <a:extLst>
              <a:ext uri="{FF2B5EF4-FFF2-40B4-BE49-F238E27FC236}">
                <a16:creationId xmlns:a16="http://schemas.microsoft.com/office/drawing/2014/main" id="{B2742C88-5A98-4C91-9CC6-4DFE846FA14D}"/>
              </a:ext>
            </a:extLst>
          </p:cNvPr>
          <p:cNvSpPr txBox="1"/>
          <p:nvPr/>
        </p:nvSpPr>
        <p:spPr>
          <a:xfrm>
            <a:off x="280416" y="6135965"/>
            <a:ext cx="11338560" cy="646331"/>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Image par A. Riazuelo de trou noir statique sur fond du ciel.</a:t>
            </a:r>
          </a:p>
        </p:txBody>
      </p:sp>
    </p:spTree>
    <p:extLst>
      <p:ext uri="{BB962C8B-B14F-4D97-AF65-F5344CB8AC3E}">
        <p14:creationId xmlns:p14="http://schemas.microsoft.com/office/powerpoint/2010/main" val="42895128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646176" y="1899778"/>
            <a:ext cx="11033758" cy="4363080"/>
          </a:xfrm>
          <a:solidFill>
            <a:schemeClr val="accent1">
              <a:alpha val="46000"/>
            </a:schemeClr>
          </a:solidFill>
        </p:spPr>
        <p:txBody>
          <a:bodyPr>
            <a:noAutofit/>
          </a:bodyPr>
          <a:lstStyle/>
          <a:p>
            <a:pPr lvl="0" defTabSz="914400">
              <a:spcBef>
                <a:spcPts val="0"/>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br>
              <a:rPr kumimoji="0" lang="fr-FR" sz="3200" b="0" i="0" u="none" strike="noStrike" kern="1200" cap="none" spc="0" normalizeH="0" baseline="0" noProof="0" dirty="0">
                <a:ln>
                  <a:noFill/>
                </a:ln>
                <a:solidFill>
                  <a:srgbClr val="FFFF00"/>
                </a:solidFill>
                <a:effectLst/>
                <a:uLnTx/>
                <a:uFillTx/>
                <a:latin typeface="Times New Roman" pitchFamily="18"/>
                <a:ea typeface="ComicSansMS" pitchFamily="66"/>
                <a:cs typeface="ComicSansMS" pitchFamily="66"/>
              </a:rPr>
            </a:br>
            <a:br>
              <a:rPr lang="fr-FR" sz="3200" dirty="0">
                <a:solidFill>
                  <a:srgbClr val="FFFF00"/>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Les méthodes utilisées avec succès précédemment ont échoué à décrire un TN «en rotation».</a:t>
            </a:r>
            <a:br>
              <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rPr>
            </a:br>
            <a:r>
              <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rPr>
              <a:t>La première solution pour ce type de </a:t>
            </a:r>
            <a:r>
              <a:rPr lang="fr-FR" sz="3600" dirty="0">
                <a:solidFill>
                  <a:schemeClr val="tx1"/>
                </a:solidFill>
                <a:latin typeface="Times New Roman" pitchFamily="18"/>
                <a:ea typeface="ComicSansMS" pitchFamily="66"/>
                <a:cs typeface="ComicSansMS" pitchFamily="66"/>
              </a:rPr>
              <a:t>t</a:t>
            </a:r>
            <a:r>
              <a:rPr kumimoji="0" lang="fr-FR" sz="3600" b="0" i="0" u="none" strike="noStrike" kern="1200" cap="none" spc="0" normalizeH="0" baseline="0" noProof="0" dirty="0" err="1">
                <a:ln>
                  <a:noFill/>
                </a:ln>
                <a:solidFill>
                  <a:schemeClr val="tx1"/>
                </a:solidFill>
                <a:effectLst/>
                <a:uLnTx/>
                <a:uFillTx/>
                <a:latin typeface="Times New Roman" pitchFamily="18"/>
                <a:ea typeface="ComicSansMS" pitchFamily="66"/>
                <a:cs typeface="ComicSansMS" pitchFamily="66"/>
              </a:rPr>
              <a:t>rou</a:t>
            </a:r>
            <a:r>
              <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rPr>
              <a:t> noir plus « physique » (les corps astrophysiques en général tournent) a été laborieuse, car la structure des TN n'a été vraiment comprise que dans les années </a:t>
            </a:r>
            <a:r>
              <a:rPr lang="fr-FR" sz="3600" dirty="0">
                <a:solidFill>
                  <a:schemeClr val="tx1"/>
                </a:solidFill>
                <a:latin typeface="Times New Roman" pitchFamily="18"/>
                <a:ea typeface="ComicSansMS" pitchFamily="66"/>
                <a:cs typeface="ComicSansMS" pitchFamily="66"/>
              </a:rPr>
              <a:t>60. </a:t>
            </a:r>
            <a:br>
              <a:rPr lang="fr-FR" sz="3600" dirty="0">
                <a:solidFill>
                  <a:schemeClr val="tx1"/>
                </a:solidFill>
                <a:latin typeface="Times New Roman" pitchFamily="18"/>
                <a:ea typeface="ComicSansMS" pitchFamily="66"/>
                <a:cs typeface="ComicSansMS" pitchFamily="66"/>
              </a:rPr>
            </a:br>
            <a:endPar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0"/>
            <a:ext cx="10455934" cy="1631216"/>
          </a:xfrm>
          <a:prstGeom prst="rect">
            <a:avLst/>
          </a:prstGeom>
          <a:noFill/>
        </p:spPr>
        <p:txBody>
          <a:bodyPr wrap="square" rtlCol="0">
            <a:spAutoFit/>
          </a:bodyPr>
          <a:lstStyle/>
          <a:p>
            <a:pPr lvl="0" defTabSz="914400">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4000" b="1" i="0" u="none" strike="noStrike" kern="1200" cap="none" spc="0" normalizeH="0" baseline="0" noProof="0" dirty="0">
                <a:ln>
                  <a:noFill/>
                </a:ln>
                <a:solidFill>
                  <a:srgbClr val="FFFFFF"/>
                </a:solidFill>
                <a:effectLst/>
                <a:uLnTx/>
                <a:uFillTx/>
                <a:latin typeface="Times New Roman" pitchFamily="18"/>
                <a:ea typeface="ComicSansMS-Bold" pitchFamily="34"/>
                <a:cs typeface="ComicSansMS-Bold" pitchFamily="34"/>
              </a:rPr>
              <a:t>1963: solution trous noirs en  rotation (</a:t>
            </a:r>
            <a:r>
              <a:rPr lang="fr-FR" sz="4000" b="1" dirty="0">
                <a:solidFill>
                  <a:srgbClr val="FFFFFF"/>
                </a:solidFill>
                <a:latin typeface="Times New Roman" pitchFamily="18"/>
                <a:ea typeface="ComicSansMS-Bold" pitchFamily="34"/>
                <a:cs typeface="ComicSansMS-Bold" pitchFamily="34"/>
              </a:rPr>
              <a:t>Kerr)</a:t>
            </a:r>
            <a:endParaRPr kumimoji="0" lang="fr-FR" sz="4000" b="1" i="0" u="none" strike="noStrike" kern="1200" cap="none" spc="0" normalizeH="0" baseline="0" noProof="0" dirty="0">
              <a:ln>
                <a:noFill/>
              </a:ln>
              <a:solidFill>
                <a:srgbClr val="FFFFFF"/>
              </a:solidFill>
              <a:effectLst/>
              <a:uLnTx/>
              <a:uFillTx/>
              <a:latin typeface="Times New Roman" pitchFamily="18"/>
              <a:ea typeface="ComicSansMS-Bold" pitchFamily="34"/>
              <a:cs typeface="ComicSansMS-Bold" pitchFamily="34"/>
            </a:endParaRPr>
          </a:p>
          <a:p>
            <a:pPr marL="0" marR="0" lvl="0" indent="0" algn="l"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fr-FR" sz="1200" b="1" i="0"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endParaRPr>
          </a:p>
          <a:p>
            <a:pPr marL="0" marR="0" lvl="0" indent="0" algn="just"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2400" b="1" i="1"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rPr>
              <a:t>De son propre aveu, Kerr n'avait pas réalisé l'importance de ses travaux à ce </a:t>
            </a:r>
            <a:r>
              <a:rPr kumimoji="0" lang="fr-FR" sz="2400" b="1" i="1" u="none" strike="noStrike" kern="1200" cap="none" spc="0" normalizeH="0" baseline="0" noProof="0" dirty="0" err="1">
                <a:ln>
                  <a:noFill/>
                </a:ln>
                <a:solidFill>
                  <a:srgbClr val="FFFFFF"/>
                </a:solidFill>
                <a:effectLst/>
                <a:uLnTx/>
                <a:uFillTx/>
                <a:latin typeface="Arial-BoldMT" pitchFamily="34"/>
                <a:ea typeface="Arial-BoldMT" pitchFamily="2"/>
                <a:cs typeface="Arial-BoldMT" pitchFamily="2"/>
              </a:rPr>
              <a:t>moment-la</a:t>
            </a:r>
            <a:r>
              <a:rPr kumimoji="0" lang="fr-FR" sz="2400" b="1" i="1"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rPr>
              <a:t>, comme en témoigne l'article qu'il publie.</a:t>
            </a:r>
          </a:p>
        </p:txBody>
      </p:sp>
      <p:pic>
        <p:nvPicPr>
          <p:cNvPr id="5" name="Image 4">
            <a:extLst>
              <a:ext uri="{FF2B5EF4-FFF2-40B4-BE49-F238E27FC236}">
                <a16:creationId xmlns:a16="http://schemas.microsoft.com/office/drawing/2014/main" id="{5BA637B2-4562-4B02-BF7B-123F39E78D45}"/>
              </a:ext>
            </a:extLst>
          </p:cNvPr>
          <p:cNvPicPr>
            <a:picLocks noChangeAspect="1"/>
          </p:cNvPicPr>
          <p:nvPr/>
        </p:nvPicPr>
        <p:blipFill>
          <a:blip r:embed="rId3">
            <a:lum/>
            <a:alphaModFix/>
          </a:blip>
          <a:srcRect/>
          <a:stretch>
            <a:fillRect/>
          </a:stretch>
        </p:blipFill>
        <p:spPr>
          <a:xfrm>
            <a:off x="10455934" y="53422"/>
            <a:ext cx="1224000" cy="1440000"/>
          </a:xfrm>
          <a:prstGeom prst="rect">
            <a:avLst/>
          </a:prstGeom>
          <a:noFill/>
          <a:ln>
            <a:noFill/>
          </a:ln>
        </p:spPr>
      </p:pic>
    </p:spTree>
    <p:extLst>
      <p:ext uri="{BB962C8B-B14F-4D97-AF65-F5344CB8AC3E}">
        <p14:creationId xmlns:p14="http://schemas.microsoft.com/office/powerpoint/2010/main" val="39108503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703936" y="1158142"/>
            <a:ext cx="10784126" cy="4852514"/>
          </a:xfrm>
          <a:solidFill>
            <a:schemeClr val="accent1">
              <a:alpha val="46000"/>
            </a:schemeClr>
          </a:solidFill>
        </p:spPr>
        <p:txBody>
          <a:bodyPr>
            <a:noAutofit/>
          </a:bodyPr>
          <a:lstStyle/>
          <a:p>
            <a:pPr lvl="0" defTabSz="914400">
              <a:spcBef>
                <a:spcPts val="0"/>
              </a:spcBef>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br>
              <a:rPr kumimoji="0" lang="fr-FR" sz="3200" b="0" i="0" u="none" strike="noStrike" kern="1200" cap="none" spc="0" normalizeH="0" baseline="0" noProof="0" dirty="0">
                <a:ln>
                  <a:noFill/>
                </a:ln>
                <a:solidFill>
                  <a:srgbClr val="FFFF00"/>
                </a:solidFill>
                <a:effectLst/>
                <a:uLnTx/>
                <a:uFillTx/>
                <a:latin typeface="Times New Roman" pitchFamily="18"/>
                <a:ea typeface="ComicSansMS" pitchFamily="66"/>
                <a:cs typeface="ComicSansMS" pitchFamily="66"/>
              </a:rPr>
            </a:br>
            <a:br>
              <a:rPr lang="fr-FR" sz="3200" dirty="0">
                <a:solidFill>
                  <a:srgbClr val="FFFF00"/>
                </a:solidFill>
                <a:latin typeface="Times New Roman" pitchFamily="18"/>
                <a:ea typeface="ComicSansMS" pitchFamily="66"/>
                <a:cs typeface="ComicSansMS" pitchFamily="66"/>
              </a:rPr>
            </a:br>
            <a:br>
              <a:rPr lang="fr-FR" sz="32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Il a fallu attendre l'apparition de nouvelles méthodes plus formelles (Classification de Petrov, topologie). Les physiciens ont cédé la place aux mathématiciens en RG .</a:t>
            </a:r>
            <a:br>
              <a:rPr lang="fr-FR" sz="3600" dirty="0">
                <a:solidFill>
                  <a:schemeClr val="tx1"/>
                </a:solidFill>
                <a:latin typeface="Times New Roman" pitchFamily="18"/>
                <a:ea typeface="ComicSansMS" pitchFamily="66"/>
                <a:cs typeface="ComicSansMS" pitchFamily="66"/>
              </a:rPr>
            </a:br>
            <a:br>
              <a:rPr lang="fr-FR" sz="36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Structure du trou noir de Kerr : dépend de sa masse et de son moment cinétique (rotation) . </a:t>
            </a:r>
            <a:br>
              <a:rPr lang="fr-FR" sz="3600" dirty="0">
                <a:solidFill>
                  <a:schemeClr val="tx1"/>
                </a:solidFill>
                <a:latin typeface="Times New Roman" pitchFamily="18"/>
                <a:ea typeface="ComicSansMS" pitchFamily="66"/>
                <a:cs typeface="ComicSansMS" pitchFamily="66"/>
              </a:rPr>
            </a:br>
            <a:br>
              <a:rPr lang="fr-FR" sz="3600" dirty="0">
                <a:solidFill>
                  <a:schemeClr val="tx1"/>
                </a:solidFill>
                <a:latin typeface="Times New Roman" pitchFamily="18"/>
                <a:ea typeface="ComicSansMS" pitchFamily="66"/>
                <a:cs typeface="ComicSansMS" pitchFamily="66"/>
              </a:rPr>
            </a:br>
            <a:r>
              <a:rPr lang="fr-FR" sz="3600" dirty="0">
                <a:solidFill>
                  <a:schemeClr val="tx1"/>
                </a:solidFill>
                <a:latin typeface="Times New Roman" pitchFamily="18"/>
                <a:ea typeface="ComicSansMS" pitchFamily="66"/>
                <a:cs typeface="ComicSansMS" pitchFamily="66"/>
              </a:rPr>
              <a:t>Structure plus complexe</a:t>
            </a:r>
            <a:endParaRPr kumimoji="0" lang="fr-FR" sz="3600" b="0" i="0" u="none" strike="noStrike" kern="1200" cap="none" spc="0" normalizeH="0" baseline="0" noProof="0" dirty="0">
              <a:ln>
                <a:noFill/>
              </a:ln>
              <a:solidFill>
                <a:schemeClr val="tx1"/>
              </a:solidFill>
              <a:effectLst/>
              <a:uLnTx/>
              <a:uFillTx/>
              <a:latin typeface="Times New Roman" pitchFamily="18"/>
              <a:ea typeface="ComicSansMS" pitchFamily="66"/>
              <a:cs typeface="ComicSansMS" pitchFamily="66"/>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0"/>
            <a:ext cx="10455934"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3200" b="1" i="0" u="none" strike="noStrike" kern="1200" cap="none" spc="0" normalizeH="0" baseline="0" noProof="0" dirty="0">
                <a:ln>
                  <a:noFill/>
                </a:ln>
                <a:solidFill>
                  <a:srgbClr val="FFFFFF"/>
                </a:solidFill>
                <a:effectLst/>
                <a:uLnTx/>
                <a:uFillTx/>
                <a:latin typeface="Times New Roman" pitchFamily="18"/>
                <a:ea typeface="ComicSansMS-Bold" pitchFamily="34"/>
                <a:cs typeface="ComicSansMS-Bold" pitchFamily="34"/>
              </a:rPr>
              <a:t>1963: Kerr trouve une solution aux trous noirs en  rotation </a:t>
            </a:r>
          </a:p>
          <a:p>
            <a:pPr marL="0" marR="0" lvl="0" indent="0" algn="l" defTabSz="914400" rtl="0" eaLnBrk="1" fontAlgn="auto" latinLnBrk="0" hangingPunct="1">
              <a:lnSpc>
                <a:spcPct val="100000"/>
              </a:lnSpc>
              <a:spcBef>
                <a:spcPts val="0"/>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endParaRPr kumimoji="0" lang="fr-FR" sz="1200" b="1" i="0" u="none" strike="noStrike" kern="1200" cap="none" spc="0" normalizeH="0" baseline="0" noProof="0" dirty="0">
              <a:ln>
                <a:noFill/>
              </a:ln>
              <a:solidFill>
                <a:srgbClr val="FFFFFF"/>
              </a:solidFill>
              <a:effectLst/>
              <a:uLnTx/>
              <a:uFillTx/>
              <a:latin typeface="Arial-BoldMT" pitchFamily="34"/>
              <a:ea typeface="Arial-BoldMT" pitchFamily="2"/>
              <a:cs typeface="Arial-BoldMT" pitchFamily="2"/>
            </a:endParaRPr>
          </a:p>
        </p:txBody>
      </p:sp>
    </p:spTree>
    <p:extLst>
      <p:ext uri="{BB962C8B-B14F-4D97-AF65-F5344CB8AC3E}">
        <p14:creationId xmlns:p14="http://schemas.microsoft.com/office/powerpoint/2010/main" val="370318390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34845" y="1218668"/>
            <a:ext cx="11722308"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19933"/>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pic>
        <p:nvPicPr>
          <p:cNvPr id="5" name="Image 4">
            <a:extLst>
              <a:ext uri="{FF2B5EF4-FFF2-40B4-BE49-F238E27FC236}">
                <a16:creationId xmlns:a16="http://schemas.microsoft.com/office/drawing/2014/main" id="{62971344-74E0-4F6F-9FC1-709DCCF70C02}"/>
              </a:ext>
            </a:extLst>
          </p:cNvPr>
          <p:cNvPicPr>
            <a:picLocks noChangeAspect="1"/>
          </p:cNvPicPr>
          <p:nvPr/>
        </p:nvPicPr>
        <p:blipFill>
          <a:blip r:embed="rId3">
            <a:lum/>
            <a:alphaModFix/>
          </a:blip>
          <a:srcRect/>
          <a:stretch>
            <a:fillRect/>
          </a:stretch>
        </p:blipFill>
        <p:spPr>
          <a:xfrm>
            <a:off x="5693663" y="1388329"/>
            <a:ext cx="6263490" cy="4714450"/>
          </a:xfrm>
          <a:prstGeom prst="rect">
            <a:avLst/>
          </a:prstGeom>
          <a:noFill/>
          <a:ln>
            <a:noFill/>
          </a:ln>
        </p:spPr>
      </p:pic>
      <p:sp>
        <p:nvSpPr>
          <p:cNvPr id="3" name="ZoneTexte 2">
            <a:extLst>
              <a:ext uri="{FF2B5EF4-FFF2-40B4-BE49-F238E27FC236}">
                <a16:creationId xmlns:a16="http://schemas.microsoft.com/office/drawing/2014/main" id="{8CB81C95-4E1D-4C90-8168-1A9F710FFF5B}"/>
              </a:ext>
            </a:extLst>
          </p:cNvPr>
          <p:cNvSpPr txBox="1"/>
          <p:nvPr/>
        </p:nvSpPr>
        <p:spPr>
          <a:xfrm>
            <a:off x="0" y="1063282"/>
            <a:ext cx="5693663" cy="4832092"/>
          </a:xfrm>
          <a:prstGeom prst="rect">
            <a:avLst/>
          </a:prstGeom>
          <a:noFill/>
        </p:spPr>
        <p:txBody>
          <a:bodyPr wrap="square" rtlCol="0">
            <a:spAutoFit/>
          </a:bodyPr>
          <a:lstStyle/>
          <a:p>
            <a:pPr marL="330120" marR="0" lvl="0" indent="-322200"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r>
              <a:rPr kumimoji="0" lang="fr-FR" sz="2200" b="0" i="0" u="none" strike="noStrike" kern="0" cap="none" spc="0" normalizeH="0" baseline="0" noProof="0" dirty="0">
                <a:ln>
                  <a:noFill/>
                </a:ln>
                <a:effectLst>
                  <a:outerShdw dist="17961" dir="2700000">
                    <a:scrgbClr r="0" g="0" b="0"/>
                  </a:outerShdw>
                </a:effectLst>
                <a:uLnTx/>
                <a:uFillTx/>
                <a:latin typeface="Comic Sans MS" pitchFamily="66"/>
                <a:ea typeface="MS Gothic" pitchFamily="2"/>
              </a:rPr>
              <a:t> </a:t>
            </a:r>
            <a:r>
              <a:rPr kumimoji="0" lang="fr-FR" sz="3600" b="0" i="0" u="none" strike="noStrike" kern="0" cap="none" spc="0" normalizeH="0" baseline="0" noProof="0" dirty="0">
                <a:ln>
                  <a:noFill/>
                </a:ln>
                <a:effectLst>
                  <a:outerShdw dist="17961" dir="2700000">
                    <a:scrgbClr r="0" g="0" b="0"/>
                  </a:outerShdw>
                </a:effectLst>
                <a:uLnTx/>
                <a:uFillTx/>
                <a:latin typeface="Times New Roman" pitchFamily="18"/>
                <a:ea typeface="MS Gothic" pitchFamily="2"/>
              </a:rPr>
              <a:t>Le TN de Kerr est un TN non chargé en «rotation », celui de Kerr Newman a, en plus, une charge électrique. </a:t>
            </a:r>
          </a:p>
          <a:p>
            <a:pPr marL="330120" marR="0" lvl="0" indent="-322200"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endParaRPr lang="fr-FR" sz="3600" kern="0" dirty="0">
              <a:effectLst>
                <a:outerShdw dist="17961" dir="2700000">
                  <a:scrgbClr r="0" g="0" b="0"/>
                </a:outerShdw>
              </a:effectLst>
              <a:latin typeface="Times New Roman" pitchFamily="18"/>
              <a:ea typeface="MS Gothic" pitchFamily="2"/>
            </a:endParaRPr>
          </a:p>
          <a:p>
            <a:pPr marL="330120" marR="0" lvl="0" indent="-322200"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r>
              <a:rPr kumimoji="0" lang="fr-FR" sz="3600" b="0" i="0" u="none" strike="noStrike" kern="0" cap="none" spc="0" normalizeH="0" baseline="0" noProof="0" dirty="0">
                <a:ln>
                  <a:noFill/>
                </a:ln>
                <a:effectLst>
                  <a:outerShdw dist="17961" dir="2700000">
                    <a:scrgbClr r="0" g="0" b="0"/>
                  </a:outerShdw>
                </a:effectLst>
                <a:uLnTx/>
                <a:uFillTx/>
                <a:latin typeface="Times New Roman" pitchFamily="18"/>
                <a:ea typeface="MS Gothic" pitchFamily="2"/>
              </a:rPr>
              <a:t>Considérons le TN de Kerr .</a:t>
            </a:r>
          </a:p>
          <a:p>
            <a:pPr marL="330120" marR="0" lvl="0" indent="-322200"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endParaRPr kumimoji="0" lang="fr-FR" sz="3600" b="0" i="0" u="none" strike="noStrike" kern="0" cap="none" spc="0" normalizeH="0" baseline="0" noProof="0" dirty="0">
              <a:ln>
                <a:noFill/>
              </a:ln>
              <a:effectLst>
                <a:outerShdw dist="17961" dir="2700000">
                  <a:scrgbClr r="0" g="0" b="0"/>
                </a:outerShdw>
              </a:effectLst>
              <a:uLnTx/>
              <a:uFillTx/>
              <a:latin typeface="Times New Roman" pitchFamily="18"/>
              <a:ea typeface="MS Gothic" pitchFamily="2"/>
            </a:endParaRPr>
          </a:p>
          <a:p>
            <a:pPr marL="0" marR="0" lvl="0" indent="0" defTabSz="914400" rtl="0" eaLnBrk="1" fontAlgn="auto" latinLnBrk="0" hangingPunct="1">
              <a:lnSpc>
                <a:spcPct val="80000"/>
              </a:lnSpc>
              <a:spcBef>
                <a:spcPts val="598"/>
              </a:spcBef>
              <a:spcAft>
                <a:spcPts val="0"/>
              </a:spcAft>
              <a:buClr>
                <a:srgbClr val="FFFFCC"/>
              </a:buClr>
              <a:buSzPct val="75000"/>
              <a:buFont typeface="Wingdings" pitchFamily="2"/>
              <a:buChar char=""/>
              <a:tabLst>
                <a:tab pos="0" algn="l"/>
                <a:tab pos="106200" algn="l"/>
                <a:tab pos="555480" algn="l"/>
                <a:tab pos="1004760" algn="l"/>
                <a:tab pos="1454040" algn="l"/>
                <a:tab pos="1903320" algn="l"/>
                <a:tab pos="2352600" algn="l"/>
                <a:tab pos="2801880" algn="l"/>
                <a:tab pos="3251159" algn="l"/>
                <a:tab pos="3700440" algn="l"/>
                <a:tab pos="4149719" algn="l"/>
                <a:tab pos="4598640" algn="l"/>
                <a:tab pos="5047920" algn="l"/>
                <a:tab pos="5497200" algn="l"/>
                <a:tab pos="5946480" algn="l"/>
                <a:tab pos="6395759" algn="l"/>
                <a:tab pos="6845040" algn="l"/>
                <a:tab pos="7294319" algn="l"/>
                <a:tab pos="7743600" algn="l"/>
                <a:tab pos="8192880" algn="l"/>
                <a:tab pos="8642160" algn="l"/>
              </a:tabLst>
              <a:defRPr/>
            </a:pPr>
            <a:r>
              <a:rPr kumimoji="0" lang="fr-FR" sz="3600" b="0" i="0" u="none" strike="noStrike" kern="0" cap="none" spc="0" normalizeH="0" baseline="0" noProof="0" dirty="0">
                <a:ln>
                  <a:noFill/>
                </a:ln>
                <a:effectLst>
                  <a:outerShdw dist="17961" dir="2700000">
                    <a:scrgbClr r="0" g="0" b="0"/>
                  </a:outerShdw>
                </a:effectLst>
                <a:uLnTx/>
                <a:uFillTx/>
                <a:latin typeface="Times New Roman" pitchFamily="18"/>
                <a:ea typeface="MS Gothic" pitchFamily="2"/>
              </a:rPr>
              <a:t>Dans le cas général, il a deux horizons (externe et interne).</a:t>
            </a:r>
          </a:p>
        </p:txBody>
      </p:sp>
    </p:spTree>
    <p:extLst>
      <p:ext uri="{BB962C8B-B14F-4D97-AF65-F5344CB8AC3E}">
        <p14:creationId xmlns:p14="http://schemas.microsoft.com/office/powerpoint/2010/main" val="22948177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70405" y="846315"/>
            <a:ext cx="11722308" cy="4658669"/>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19933"/>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pic>
        <p:nvPicPr>
          <p:cNvPr id="5" name="Image 4">
            <a:extLst>
              <a:ext uri="{FF2B5EF4-FFF2-40B4-BE49-F238E27FC236}">
                <a16:creationId xmlns:a16="http://schemas.microsoft.com/office/drawing/2014/main" id="{62971344-74E0-4F6F-9FC1-709DCCF70C02}"/>
              </a:ext>
            </a:extLst>
          </p:cNvPr>
          <p:cNvPicPr>
            <a:picLocks noChangeAspect="1"/>
          </p:cNvPicPr>
          <p:nvPr/>
        </p:nvPicPr>
        <p:blipFill>
          <a:blip r:embed="rId3">
            <a:lum/>
            <a:alphaModFix/>
          </a:blip>
          <a:srcRect/>
          <a:stretch>
            <a:fillRect/>
          </a:stretch>
        </p:blipFill>
        <p:spPr>
          <a:xfrm>
            <a:off x="6699353" y="1730489"/>
            <a:ext cx="5257800" cy="3957480"/>
          </a:xfrm>
          <a:prstGeom prst="rect">
            <a:avLst/>
          </a:prstGeom>
          <a:noFill/>
          <a:ln>
            <a:noFill/>
          </a:ln>
        </p:spPr>
      </p:pic>
      <p:sp>
        <p:nvSpPr>
          <p:cNvPr id="3" name="ZoneTexte 2">
            <a:extLst>
              <a:ext uri="{FF2B5EF4-FFF2-40B4-BE49-F238E27FC236}">
                <a16:creationId xmlns:a16="http://schemas.microsoft.com/office/drawing/2014/main" id="{8CB81C95-4E1D-4C90-8168-1A9F710FFF5B}"/>
              </a:ext>
            </a:extLst>
          </p:cNvPr>
          <p:cNvSpPr txBox="1"/>
          <p:nvPr/>
        </p:nvSpPr>
        <p:spPr>
          <a:xfrm>
            <a:off x="234845" y="1480010"/>
            <a:ext cx="6464508" cy="4235006"/>
          </a:xfrm>
          <a:prstGeom prst="rect">
            <a:avLst/>
          </a:prstGeom>
          <a:noFill/>
        </p:spPr>
        <p:txBody>
          <a:bodyPr wrap="square" rtlCol="0">
            <a:spAutoFit/>
          </a:bodyPr>
          <a:lstStyle/>
          <a:p>
            <a:pPr marL="0" marR="0" lvl="0" indent="0" algn="l" defTabSz="914400" rtl="0" eaLnBrk="1" fontAlgn="auto" latinLnBrk="0" hangingPunct="1">
              <a:lnSpc>
                <a:spcPct val="80000"/>
              </a:lnSpc>
              <a:spcBef>
                <a:spcPts val="598"/>
              </a:spcBef>
              <a:spcAft>
                <a:spcPts val="0"/>
              </a:spcAft>
              <a:buClr>
                <a:srgbClr val="FFFFCC"/>
              </a:buClr>
              <a:buSzPct val="75000"/>
              <a:tabLst>
                <a:tab pos="553680" algn="l"/>
                <a:tab pos="1468080" algn="l"/>
                <a:tab pos="2382480" algn="l"/>
                <a:tab pos="3296880" algn="l"/>
                <a:tab pos="4211279" algn="l"/>
                <a:tab pos="5125679" algn="l"/>
                <a:tab pos="6040079" algn="l"/>
                <a:tab pos="6954480" algn="l"/>
                <a:tab pos="7868880" algn="l"/>
                <a:tab pos="8783280" algn="l"/>
                <a:tab pos="9697680" algn="l"/>
                <a:tab pos="9975600" algn="l"/>
                <a:tab pos="10424880" algn="l"/>
                <a:tab pos="10428120" algn="l"/>
                <a:tab pos="10431360" algn="l"/>
                <a:tab pos="10434599" algn="l"/>
                <a:tab pos="10437480" algn="l"/>
                <a:tab pos="10440720" algn="l"/>
                <a:tab pos="10442520" algn="l"/>
                <a:tab pos="10443960" algn="l"/>
                <a:tab pos="10445400" algn="l"/>
                <a:tab pos="10447200" algn="l"/>
                <a:tab pos="10448640" algn="l"/>
                <a:tab pos="10450440" algn="l"/>
                <a:tab pos="10451880" algn="l"/>
              </a:tabLst>
              <a:defRPr/>
            </a:pP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La singularité centrale est déformée en anneau. </a:t>
            </a:r>
            <a:r>
              <a:rPr lang="fr-FR" sz="3600" kern="0" dirty="0">
                <a:solidFill>
                  <a:prstClr val="white"/>
                </a:solidFill>
                <a:effectLst>
                  <a:outerShdw dist="17961" dir="2700000">
                    <a:scrgbClr r="0" g="0" b="0"/>
                  </a:outerShdw>
                </a:effectLst>
                <a:latin typeface="Times New Roman" pitchFamily="18"/>
                <a:ea typeface="MS Gothic" pitchFamily="2"/>
              </a:rPr>
              <a:t>Cet anneau exerce une répulsion à courte portée telle, qu’il est impossible de le percuter.</a:t>
            </a:r>
          </a:p>
          <a:p>
            <a:pPr marL="0" marR="0" lvl="0" indent="0" algn="l" defTabSz="914400" rtl="0" eaLnBrk="1" fontAlgn="auto" latinLnBrk="0" hangingPunct="1">
              <a:lnSpc>
                <a:spcPct val="80000"/>
              </a:lnSpc>
              <a:spcBef>
                <a:spcPts val="598"/>
              </a:spcBef>
              <a:spcAft>
                <a:spcPts val="0"/>
              </a:spcAft>
              <a:buClr>
                <a:srgbClr val="FFFFCC"/>
              </a:buClr>
              <a:buSzPct val="75000"/>
              <a:tabLst>
                <a:tab pos="553680" algn="l"/>
                <a:tab pos="1468080" algn="l"/>
                <a:tab pos="2382480" algn="l"/>
                <a:tab pos="3296880" algn="l"/>
                <a:tab pos="4211279" algn="l"/>
                <a:tab pos="5125679" algn="l"/>
                <a:tab pos="6040079" algn="l"/>
                <a:tab pos="6954480" algn="l"/>
                <a:tab pos="7868880" algn="l"/>
                <a:tab pos="8783280" algn="l"/>
                <a:tab pos="9697680" algn="l"/>
                <a:tab pos="9975600" algn="l"/>
                <a:tab pos="10424880" algn="l"/>
                <a:tab pos="10428120" algn="l"/>
                <a:tab pos="10431360" algn="l"/>
                <a:tab pos="10434599" algn="l"/>
                <a:tab pos="10437480" algn="l"/>
                <a:tab pos="10440720" algn="l"/>
                <a:tab pos="10442520" algn="l"/>
                <a:tab pos="10443960" algn="l"/>
                <a:tab pos="10445400" algn="l"/>
                <a:tab pos="10447200" algn="l"/>
                <a:tab pos="10448640" algn="l"/>
                <a:tab pos="10450440" algn="l"/>
                <a:tab pos="10451880" algn="l"/>
              </a:tabLst>
              <a:defRPr/>
            </a:pPr>
            <a:endPar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endParaRPr>
          </a:p>
          <a:p>
            <a:pPr marL="0" marR="0" lvl="0" indent="0" algn="l" defTabSz="914400" rtl="0" eaLnBrk="1" fontAlgn="auto" latinLnBrk="0" hangingPunct="1">
              <a:lnSpc>
                <a:spcPct val="80000"/>
              </a:lnSpc>
              <a:spcBef>
                <a:spcPts val="598"/>
              </a:spcBef>
              <a:spcAft>
                <a:spcPts val="0"/>
              </a:spcAft>
              <a:buClr>
                <a:srgbClr val="FFFFCC"/>
              </a:buClr>
              <a:buSzPct val="75000"/>
              <a:tabLst>
                <a:tab pos="553680" algn="l"/>
                <a:tab pos="1468080" algn="l"/>
                <a:tab pos="2382480" algn="l"/>
                <a:tab pos="3296880" algn="l"/>
                <a:tab pos="4211279" algn="l"/>
                <a:tab pos="5125679" algn="l"/>
                <a:tab pos="6040079" algn="l"/>
                <a:tab pos="6954480" algn="l"/>
                <a:tab pos="7868880" algn="l"/>
                <a:tab pos="8783280" algn="l"/>
                <a:tab pos="9697680" algn="l"/>
                <a:tab pos="9975600" algn="l"/>
                <a:tab pos="10424880" algn="l"/>
                <a:tab pos="10428120" algn="l"/>
                <a:tab pos="10431360" algn="l"/>
                <a:tab pos="10434599" algn="l"/>
                <a:tab pos="10437480" algn="l"/>
                <a:tab pos="10440720" algn="l"/>
                <a:tab pos="10442520" algn="l"/>
                <a:tab pos="10443960" algn="l"/>
                <a:tab pos="10445400" algn="l"/>
                <a:tab pos="10447200" algn="l"/>
                <a:tab pos="10448640" algn="l"/>
                <a:tab pos="10450440" algn="l"/>
                <a:tab pos="10451880" algn="l"/>
              </a:tabLst>
              <a:defRPr/>
            </a:pP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On peut  passer au milieu et le traverser mais pour cela il faut disposer d’une énergie énorme.</a:t>
            </a:r>
            <a:r>
              <a:rPr kumimoji="0" lang="fr-FR" sz="32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 </a:t>
            </a:r>
            <a:endParaRPr kumimoji="0" lang="fr-FR"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Tree>
    <p:extLst>
      <p:ext uri="{BB962C8B-B14F-4D97-AF65-F5344CB8AC3E}">
        <p14:creationId xmlns:p14="http://schemas.microsoft.com/office/powerpoint/2010/main" val="15704818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71045" y="1290381"/>
            <a:ext cx="11920954"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19933"/>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sp>
        <p:nvSpPr>
          <p:cNvPr id="3" name="ZoneTexte 2">
            <a:extLst>
              <a:ext uri="{FF2B5EF4-FFF2-40B4-BE49-F238E27FC236}">
                <a16:creationId xmlns:a16="http://schemas.microsoft.com/office/drawing/2014/main" id="{8CB81C95-4E1D-4C90-8168-1A9F710FFF5B}"/>
              </a:ext>
            </a:extLst>
          </p:cNvPr>
          <p:cNvSpPr txBox="1"/>
          <p:nvPr/>
        </p:nvSpPr>
        <p:spPr>
          <a:xfrm>
            <a:off x="271045" y="2588820"/>
            <a:ext cx="3849095" cy="3194721"/>
          </a:xfrm>
          <a:prstGeom prst="rect">
            <a:avLst/>
          </a:prstGeom>
          <a:noFill/>
        </p:spPr>
        <p:txBody>
          <a:bodyPr wrap="square" rtlCol="0">
            <a:spAutoFit/>
          </a:bodyPr>
          <a:lstStyle/>
          <a:p>
            <a:pPr marL="0" marR="0" lvl="0" indent="0" algn="l" defTabSz="914400" rtl="0" eaLnBrk="1" fontAlgn="auto" latinLnBrk="0" hangingPunct="1">
              <a:lnSpc>
                <a:spcPct val="80000"/>
              </a:lnSpc>
              <a:spcBef>
                <a:spcPts val="598"/>
              </a:spcBef>
              <a:spcAft>
                <a:spcPts val="0"/>
              </a:spcAft>
              <a:buClr>
                <a:srgbClr val="FFFFCC"/>
              </a:buClr>
              <a:buSzPct val="75000"/>
              <a:buFontTx/>
              <a:buNone/>
              <a:tabLst>
                <a:tab pos="553680" algn="l"/>
                <a:tab pos="1468080" algn="l"/>
                <a:tab pos="2382480" algn="l"/>
                <a:tab pos="3296880" algn="l"/>
                <a:tab pos="4211279" algn="l"/>
                <a:tab pos="5125679" algn="l"/>
                <a:tab pos="6040079" algn="l"/>
                <a:tab pos="6954480" algn="l"/>
                <a:tab pos="7868880" algn="l"/>
                <a:tab pos="8783280" algn="l"/>
                <a:tab pos="9697680" algn="l"/>
                <a:tab pos="9975600" algn="l"/>
                <a:tab pos="10424880" algn="l"/>
                <a:tab pos="10428120" algn="l"/>
                <a:tab pos="10431360" algn="l"/>
                <a:tab pos="10434599" algn="l"/>
                <a:tab pos="10437480" algn="l"/>
                <a:tab pos="10440720" algn="l"/>
                <a:tab pos="10442520" algn="l"/>
                <a:tab pos="10443960" algn="l"/>
                <a:tab pos="10445400" algn="l"/>
                <a:tab pos="10447200" algn="l"/>
                <a:tab pos="10448640" algn="l"/>
                <a:tab pos="10450440" algn="l"/>
                <a:tab pos="10451880" algn="l"/>
              </a:tabLst>
              <a:defRPr/>
            </a:pPr>
            <a:r>
              <a:rPr kumimoji="0" lang="fr-FR" sz="36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Alors on débouche sur un anti- univers (où tout est inversé) sans horizon, mais avec des boucles temporelles  près de l’anneau</a:t>
            </a:r>
            <a:r>
              <a:rPr kumimoji="0" lang="fr-FR" sz="3200" b="0" i="0" u="none" strike="noStrike" kern="0" cap="none" spc="0" normalizeH="0" baseline="0" noProof="0" dirty="0">
                <a:ln>
                  <a:noFill/>
                </a:ln>
                <a:solidFill>
                  <a:prstClr val="white"/>
                </a:solidFill>
                <a:effectLst>
                  <a:outerShdw dist="17961" dir="2700000">
                    <a:scrgbClr r="0" g="0" b="0"/>
                  </a:outerShdw>
                </a:effectLst>
                <a:uLnTx/>
                <a:uFillTx/>
                <a:latin typeface="Times New Roman" pitchFamily="18"/>
                <a:ea typeface="MS Gothic" pitchFamily="2"/>
                <a:cs typeface="+mn-cs"/>
              </a:rPr>
              <a:t>.</a:t>
            </a:r>
            <a:endParaRPr kumimoji="0" lang="fr-FR" sz="32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pic>
        <p:nvPicPr>
          <p:cNvPr id="4" name="Image 3">
            <a:extLst>
              <a:ext uri="{FF2B5EF4-FFF2-40B4-BE49-F238E27FC236}">
                <a16:creationId xmlns:a16="http://schemas.microsoft.com/office/drawing/2014/main" id="{3B5C840D-368D-4488-9528-EA05864B71C4}"/>
              </a:ext>
            </a:extLst>
          </p:cNvPr>
          <p:cNvPicPr>
            <a:picLocks noChangeAspect="1"/>
          </p:cNvPicPr>
          <p:nvPr/>
        </p:nvPicPr>
        <p:blipFill>
          <a:blip r:embed="rId3"/>
          <a:stretch>
            <a:fillRect/>
          </a:stretch>
        </p:blipFill>
        <p:spPr>
          <a:xfrm>
            <a:off x="4258585" y="1365504"/>
            <a:ext cx="7857063" cy="4489750"/>
          </a:xfrm>
          <a:prstGeom prst="rect">
            <a:avLst/>
          </a:prstGeom>
        </p:spPr>
      </p:pic>
    </p:spTree>
    <p:extLst>
      <p:ext uri="{BB962C8B-B14F-4D97-AF65-F5344CB8AC3E}">
        <p14:creationId xmlns:p14="http://schemas.microsoft.com/office/powerpoint/2010/main" val="36077065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46303" y="1013909"/>
            <a:ext cx="6859394" cy="5616209"/>
          </a:xfrm>
          <a:solidFill>
            <a:schemeClr val="accent1">
              <a:alpha val="46000"/>
            </a:schemeClr>
          </a:solidFill>
        </p:spPr>
        <p:txBody>
          <a:bodyPr>
            <a:noAutofit/>
          </a:bodyPr>
          <a:lstStyle/>
          <a:p>
            <a:pPr marL="0" marR="0" lvl="0" indent="0" defTabSz="914400" rtl="0" eaLnBrk="1" fontAlgn="auto" latinLnBrk="0" hangingPunct="1">
              <a:lnSpc>
                <a:spcPct val="80000"/>
              </a:lnSpc>
              <a:spcBef>
                <a:spcPts val="59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La rotation » produit </a:t>
            </a:r>
            <a:r>
              <a:rPr lang="fr-FR" sz="3600" dirty="0">
                <a:solidFill>
                  <a:srgbClr val="FFFF00"/>
                </a:solidFill>
                <a:effectLst>
                  <a:outerShdw dist="17961" dir="2700000">
                    <a:scrgbClr r="0" g="0" b="0"/>
                  </a:outerShdw>
                </a:effectLst>
                <a:latin typeface="Times New Roman" pitchFamily="18"/>
                <a:ea typeface="Lucida Sans Unicode" pitchFamily="2"/>
                <a:cs typeface="Lucida Sans Unicode" pitchFamily="2"/>
              </a:rPr>
              <a:t>un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effet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Lucida Sans Unicode" pitchFamily="2"/>
                <a:cs typeface="Lucida Sans Unicode" pitchFamily="2"/>
              </a:rPr>
              <a:t>d’entraînement de l’espace, la limite</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 statique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Lucida Sans Unicode" pitchFamily="2"/>
                <a:cs typeface="Lucida Sans Unicode" pitchFamily="2"/>
              </a:rPr>
              <a:t> ne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coïncide plus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Lucida Sans Unicode" pitchFamily="2"/>
                <a:cs typeface="Lucida Sans Unicode" pitchFamily="2"/>
              </a:rPr>
              <a:t> avec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Lucida Sans Unicode" pitchFamily="2"/>
                <a:cs typeface="Lucida Sans Unicode" pitchFamily="2"/>
              </a:rPr>
              <a:t>l’horizon. </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Lucida Sans Unicode" pitchFamily="2"/>
                <a:cs typeface="Lucida Sans Unicode" pitchFamily="2"/>
              </a:rPr>
              <a:t>Une n</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ouvelle zone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L’</a:t>
            </a:r>
            <a:r>
              <a:rPr kumimoji="0" lang="fr-FR" sz="3600" b="0" i="0" u="none" strike="noStrike" kern="1200" cap="none" spc="0" normalizeH="0" baseline="0" noProof="0" dirty="0" err="1">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Ergosphère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à l’extérieur de l’horizon externe où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l’espace est entraîné</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inexorablement par la « rotation ».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Extraction d’énergie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de «rotation» du TN,(maximum 29%, cas TN extrémal, 50% si chargé).</a:t>
            </a:r>
            <a:r>
              <a:rPr kumimoji="0" lang="fr-FR" sz="28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28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28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28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pic>
        <p:nvPicPr>
          <p:cNvPr id="5" name="Image 4">
            <a:extLst>
              <a:ext uri="{FF2B5EF4-FFF2-40B4-BE49-F238E27FC236}">
                <a16:creationId xmlns:a16="http://schemas.microsoft.com/office/drawing/2014/main" id="{D22DDF2C-8486-45A7-8D1D-6BDE04A431FC}"/>
              </a:ext>
            </a:extLst>
          </p:cNvPr>
          <p:cNvPicPr>
            <a:picLocks noChangeAspect="1"/>
          </p:cNvPicPr>
          <p:nvPr/>
        </p:nvPicPr>
        <p:blipFill>
          <a:blip r:embed="rId3">
            <a:lum/>
            <a:alphaModFix/>
          </a:blip>
          <a:srcRect/>
          <a:stretch>
            <a:fillRect/>
          </a:stretch>
        </p:blipFill>
        <p:spPr>
          <a:xfrm>
            <a:off x="7005697" y="1928564"/>
            <a:ext cx="5040000" cy="3419640"/>
          </a:xfrm>
          <a:prstGeom prst="rect">
            <a:avLst/>
          </a:prstGeom>
          <a:noFill/>
          <a:ln>
            <a:noFill/>
          </a:ln>
        </p:spPr>
      </p:pic>
      <p:sp>
        <p:nvSpPr>
          <p:cNvPr id="4" name="ZoneTexte 3">
            <a:extLst>
              <a:ext uri="{FF2B5EF4-FFF2-40B4-BE49-F238E27FC236}">
                <a16:creationId xmlns:a16="http://schemas.microsoft.com/office/drawing/2014/main" id="{64471ADA-B625-49A0-A20D-1D9A8938D7BD}"/>
              </a:ext>
            </a:extLst>
          </p:cNvPr>
          <p:cNvSpPr txBox="1"/>
          <p:nvPr/>
        </p:nvSpPr>
        <p:spPr>
          <a:xfrm>
            <a:off x="10043410" y="644577"/>
            <a:ext cx="184731" cy="369332"/>
          </a:xfrm>
          <a:prstGeom prst="rect">
            <a:avLst/>
          </a:prstGeom>
          <a:noFill/>
        </p:spPr>
        <p:txBody>
          <a:bodyPr wrap="none" rtlCol="0">
            <a:spAutoFit/>
          </a:bodyPr>
          <a:lstStyle/>
          <a:p>
            <a:endParaRPr lang="fr-FR" dirty="0"/>
          </a:p>
        </p:txBody>
      </p:sp>
      <p:sp>
        <p:nvSpPr>
          <p:cNvPr id="8" name="ZoneTexte 7">
            <a:extLst>
              <a:ext uri="{FF2B5EF4-FFF2-40B4-BE49-F238E27FC236}">
                <a16:creationId xmlns:a16="http://schemas.microsoft.com/office/drawing/2014/main" id="{5AA6AE2A-5A11-48EA-9E40-72BEE9E70C1B}"/>
              </a:ext>
            </a:extLst>
          </p:cNvPr>
          <p:cNvSpPr txBox="1"/>
          <p:nvPr/>
        </p:nvSpPr>
        <p:spPr>
          <a:xfrm>
            <a:off x="11317574" y="1139252"/>
            <a:ext cx="184731" cy="369332"/>
          </a:xfrm>
          <a:prstGeom prst="rect">
            <a:avLst/>
          </a:prstGeom>
          <a:noFill/>
        </p:spPr>
        <p:txBody>
          <a:bodyPr wrap="none" rtlCol="0">
            <a:spAutoFit/>
          </a:bodyPr>
          <a:lstStyle/>
          <a:p>
            <a:endParaRPr lang="fr-FR" dirty="0"/>
          </a:p>
        </p:txBody>
      </p:sp>
      <p:sp>
        <p:nvSpPr>
          <p:cNvPr id="12" name="ZoneTexte 11">
            <a:extLst>
              <a:ext uri="{FF2B5EF4-FFF2-40B4-BE49-F238E27FC236}">
                <a16:creationId xmlns:a16="http://schemas.microsoft.com/office/drawing/2014/main" id="{06B68FBE-A3CF-4754-876E-7A84A46D2425}"/>
              </a:ext>
            </a:extLst>
          </p:cNvPr>
          <p:cNvSpPr txBox="1"/>
          <p:nvPr/>
        </p:nvSpPr>
        <p:spPr>
          <a:xfrm>
            <a:off x="1159091" y="19089"/>
            <a:ext cx="906905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spTree>
    <p:extLst>
      <p:ext uri="{BB962C8B-B14F-4D97-AF65-F5344CB8AC3E}">
        <p14:creationId xmlns:p14="http://schemas.microsoft.com/office/powerpoint/2010/main" val="4749835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390144" y="1402954"/>
            <a:ext cx="6107433" cy="4580362"/>
          </a:xfrm>
          <a:solidFill>
            <a:schemeClr val="accent1">
              <a:alpha val="46000"/>
            </a:schemeClr>
          </a:solidFill>
        </p:spPr>
        <p:txBody>
          <a:bodyPr>
            <a:noAutofit/>
          </a:bodyPr>
          <a:lstStyle/>
          <a:p>
            <a:pPr marL="0" marR="0" lvl="0" indent="0" defTabSz="914400" rtl="0" eaLnBrk="1" fontAlgn="auto" latinLnBrk="0" hangingPunct="1">
              <a:lnSpc>
                <a:spcPct val="80000"/>
              </a:lnSpc>
              <a:spcBef>
                <a:spcPts val="598"/>
              </a:spcBef>
              <a:spcAft>
                <a:spcPts val="0"/>
              </a:spcAft>
              <a:buClrTx/>
              <a:buSzTx/>
              <a:buFontTx/>
              <a:buNone/>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defRPr/>
            </a:pPr>
            <a:r>
              <a:rPr kumimoji="0" lang="fr-FR" sz="28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La masse du TN se  décompose en une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masse irréductible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et une « masse » dont l’énergie peut être extraite via  l’</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ergosphère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M</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ouvement</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inexorable en rotation dans l’</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ergosphère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mais</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on peut y entrer et en ressortir, ce qui fait tout son intérêt.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pic>
        <p:nvPicPr>
          <p:cNvPr id="5" name="Image 4">
            <a:extLst>
              <a:ext uri="{FF2B5EF4-FFF2-40B4-BE49-F238E27FC236}">
                <a16:creationId xmlns:a16="http://schemas.microsoft.com/office/drawing/2014/main" id="{D22DDF2C-8486-45A7-8D1D-6BDE04A431FC}"/>
              </a:ext>
            </a:extLst>
          </p:cNvPr>
          <p:cNvPicPr>
            <a:picLocks noChangeAspect="1"/>
          </p:cNvPicPr>
          <p:nvPr/>
        </p:nvPicPr>
        <p:blipFill>
          <a:blip r:embed="rId3">
            <a:lum/>
            <a:alphaModFix/>
          </a:blip>
          <a:srcRect/>
          <a:stretch>
            <a:fillRect/>
          </a:stretch>
        </p:blipFill>
        <p:spPr>
          <a:xfrm>
            <a:off x="6497577" y="1682496"/>
            <a:ext cx="5596071" cy="3796934"/>
          </a:xfrm>
          <a:prstGeom prst="rect">
            <a:avLst/>
          </a:prstGeom>
          <a:noFill/>
          <a:ln>
            <a:noFill/>
          </a:ln>
        </p:spPr>
      </p:pic>
      <p:sp>
        <p:nvSpPr>
          <p:cNvPr id="4" name="ZoneTexte 3">
            <a:extLst>
              <a:ext uri="{FF2B5EF4-FFF2-40B4-BE49-F238E27FC236}">
                <a16:creationId xmlns:a16="http://schemas.microsoft.com/office/drawing/2014/main" id="{64471ADA-B625-49A0-A20D-1D9A8938D7BD}"/>
              </a:ext>
            </a:extLst>
          </p:cNvPr>
          <p:cNvSpPr txBox="1"/>
          <p:nvPr/>
        </p:nvSpPr>
        <p:spPr>
          <a:xfrm>
            <a:off x="10043410" y="644577"/>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8" name="ZoneTexte 7">
            <a:extLst>
              <a:ext uri="{FF2B5EF4-FFF2-40B4-BE49-F238E27FC236}">
                <a16:creationId xmlns:a16="http://schemas.microsoft.com/office/drawing/2014/main" id="{5AA6AE2A-5A11-48EA-9E40-72BEE9E70C1B}"/>
              </a:ext>
            </a:extLst>
          </p:cNvPr>
          <p:cNvSpPr txBox="1"/>
          <p:nvPr/>
        </p:nvSpPr>
        <p:spPr>
          <a:xfrm>
            <a:off x="11317574" y="1139252"/>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12" name="ZoneTexte 11">
            <a:extLst>
              <a:ext uri="{FF2B5EF4-FFF2-40B4-BE49-F238E27FC236}">
                <a16:creationId xmlns:a16="http://schemas.microsoft.com/office/drawing/2014/main" id="{06B68FBE-A3CF-4754-876E-7A84A46D2425}"/>
              </a:ext>
            </a:extLst>
          </p:cNvPr>
          <p:cNvSpPr txBox="1"/>
          <p:nvPr/>
        </p:nvSpPr>
        <p:spPr>
          <a:xfrm>
            <a:off x="1159091" y="227882"/>
            <a:ext cx="9069050" cy="83099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spTree>
    <p:extLst>
      <p:ext uri="{BB962C8B-B14F-4D97-AF65-F5344CB8AC3E}">
        <p14:creationId xmlns:p14="http://schemas.microsoft.com/office/powerpoint/2010/main" val="10714784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463296" y="978733"/>
            <a:ext cx="7997952" cy="3133127"/>
          </a:xfrm>
          <a:solidFill>
            <a:schemeClr val="accent1">
              <a:alpha val="46000"/>
            </a:schemeClr>
          </a:solidFill>
        </p:spPr>
        <p:txBody>
          <a:bodyPr>
            <a:normAutofit fontScale="90000"/>
          </a:bodyPr>
          <a:lstStyle/>
          <a:p>
            <a:pPr lvl="0"/>
            <a:r>
              <a:rPr lang="fr-FR" sz="4000" dirty="0">
                <a:solidFill>
                  <a:schemeClr val="tx1"/>
                </a:solidFill>
                <a:latin typeface="Times New Roman" pitchFamily="18"/>
              </a:rPr>
              <a:t>En relativité restreinte (1905), l'espace et le temps ne sont plus des structures fixes indépendantes, mais comme l’avait souligné Minkowski , des ombres de l'espace-temps.</a:t>
            </a:r>
            <a:r>
              <a:rPr lang="fr-FR" sz="2800" dirty="0">
                <a:solidFill>
                  <a:schemeClr val="tx1"/>
                </a:solidFill>
                <a:latin typeface="Times New Roman" pitchFamily="18"/>
              </a:rPr>
              <a:t>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r>
              <a:rPr lang="fr-FR" sz="2400" dirty="0">
                <a:latin typeface="Times New Roman" panose="02020603050405020304" pitchFamily="18" charset="0"/>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63979" y="0"/>
            <a:ext cx="9548735" cy="830997"/>
          </a:xfrm>
          <a:prstGeom prst="rect">
            <a:avLst/>
          </a:prstGeom>
          <a:noFill/>
        </p:spPr>
        <p:txBody>
          <a:bodyPr wrap="square" rtlCol="0">
            <a:spAutoFit/>
          </a:bodyPr>
          <a:lstStyle/>
          <a:p>
            <a:pPr algn="ctr"/>
            <a:r>
              <a:rPr lang="fr-FR" sz="4800" dirty="0">
                <a:latin typeface="Times New Roman" panose="02020603050405020304" pitchFamily="18" charset="0"/>
                <a:cs typeface="Times New Roman" panose="02020603050405020304" pitchFamily="18" charset="0"/>
              </a:rPr>
              <a:t>La relativité générale</a:t>
            </a:r>
          </a:p>
        </p:txBody>
      </p:sp>
      <p:pic>
        <p:nvPicPr>
          <p:cNvPr id="5" name="Image 4" descr="Une image contenant homme, photo, personne, posant&#10;&#10;Description générée automatiquement">
            <a:extLst>
              <a:ext uri="{FF2B5EF4-FFF2-40B4-BE49-F238E27FC236}">
                <a16:creationId xmlns:a16="http://schemas.microsoft.com/office/drawing/2014/main" id="{8108F11C-1076-4E44-9C1E-A43F26A66E6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5537" t="8102" r="17260" b="21358"/>
          <a:stretch/>
        </p:blipFill>
        <p:spPr>
          <a:xfrm>
            <a:off x="8924544" y="2545297"/>
            <a:ext cx="2314743" cy="2953295"/>
          </a:xfrm>
          <a:prstGeom prst="rect">
            <a:avLst/>
          </a:prstGeom>
        </p:spPr>
      </p:pic>
      <p:sp>
        <p:nvSpPr>
          <p:cNvPr id="8" name="Phylactère : pensées 7">
            <a:extLst>
              <a:ext uri="{FF2B5EF4-FFF2-40B4-BE49-F238E27FC236}">
                <a16:creationId xmlns:a16="http://schemas.microsoft.com/office/drawing/2014/main" id="{AE458FBE-7569-4EBE-A3EA-FDE64B725B91}"/>
              </a:ext>
            </a:extLst>
          </p:cNvPr>
          <p:cNvSpPr/>
          <p:nvPr/>
        </p:nvSpPr>
        <p:spPr>
          <a:xfrm>
            <a:off x="9539579" y="1251660"/>
            <a:ext cx="1699708" cy="1167234"/>
          </a:xfrm>
          <a:prstGeom prst="cloudCallout">
            <a:avLst/>
          </a:prstGeom>
          <a:solidFill>
            <a:sysClr val="window" lastClr="FFFFFF"/>
          </a:solidFill>
          <a:ln w="19050" cap="rnd" cmpd="sng" algn="ctr">
            <a:solidFill>
              <a:srgbClr val="B01513">
                <a:shade val="50000"/>
              </a:srgb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fr-FR" sz="1800" b="0" i="0" u="none" strike="noStrike" kern="0" cap="none" spc="0" normalizeH="0" baseline="0" noProof="0" dirty="0">
                <a:ln>
                  <a:noFill/>
                </a:ln>
                <a:solidFill>
                  <a:prstClr val="black"/>
                </a:solidFill>
                <a:effectLst/>
                <a:uLnTx/>
                <a:uFillTx/>
                <a:latin typeface="Century Gothic" panose="020B0502020202020204"/>
                <a:ea typeface="+mn-ea"/>
                <a:cs typeface="+mn-cs"/>
              </a:rPr>
              <a:t>Zeit </a:t>
            </a:r>
            <a:r>
              <a:rPr kumimoji="0" lang="fr-FR" sz="1800" b="0" i="0" u="none" strike="noStrike" kern="0" cap="none" spc="0" normalizeH="0" baseline="0" noProof="0" dirty="0" err="1">
                <a:ln>
                  <a:noFill/>
                </a:ln>
                <a:solidFill>
                  <a:prstClr val="black"/>
                </a:solidFill>
                <a:effectLst/>
                <a:uLnTx/>
                <a:uFillTx/>
                <a:latin typeface="Century Gothic" panose="020B0502020202020204"/>
                <a:ea typeface="+mn-ea"/>
                <a:cs typeface="+mn-cs"/>
              </a:rPr>
              <a:t>und</a:t>
            </a:r>
            <a:r>
              <a:rPr kumimoji="0" lang="fr-FR" sz="1800" b="0" i="0" u="none" strike="noStrike" kern="0" cap="none" spc="0" normalizeH="0" baseline="0" noProof="0" dirty="0">
                <a:ln>
                  <a:noFill/>
                </a:ln>
                <a:solidFill>
                  <a:prstClr val="black"/>
                </a:solidFill>
                <a:effectLst/>
                <a:uLnTx/>
                <a:uFillTx/>
                <a:latin typeface="Century Gothic" panose="020B0502020202020204"/>
                <a:ea typeface="+mn-ea"/>
                <a:cs typeface="+mn-cs"/>
              </a:rPr>
              <a:t> </a:t>
            </a:r>
            <a:r>
              <a:rPr kumimoji="0" lang="fr-FR" sz="1800" b="0" i="0" u="none" strike="noStrike" kern="0" cap="none" spc="0" normalizeH="0" baseline="0" noProof="0" dirty="0" err="1">
                <a:ln>
                  <a:noFill/>
                </a:ln>
                <a:solidFill>
                  <a:prstClr val="black"/>
                </a:solidFill>
                <a:effectLst/>
                <a:uLnTx/>
                <a:uFillTx/>
                <a:latin typeface="Century Gothic" panose="020B0502020202020204"/>
                <a:ea typeface="+mn-ea"/>
                <a:cs typeface="+mn-cs"/>
              </a:rPr>
              <a:t>Raum</a:t>
            </a:r>
            <a:r>
              <a:rPr kumimoji="0" lang="fr-FR" sz="1800" b="0" i="0" u="none" strike="noStrike" kern="0" cap="none" spc="0" normalizeH="0" baseline="0" noProof="0" dirty="0">
                <a:ln>
                  <a:noFill/>
                </a:ln>
                <a:solidFill>
                  <a:prstClr val="black"/>
                </a:solidFill>
                <a:effectLst/>
                <a:uLnTx/>
                <a:uFillTx/>
                <a:latin typeface="Century Gothic" panose="020B0502020202020204"/>
                <a:ea typeface="+mn-ea"/>
                <a:cs typeface="+mn-cs"/>
              </a:rPr>
              <a:t> </a:t>
            </a:r>
            <a:r>
              <a:rPr kumimoji="0" lang="fr-FR" sz="1800" b="0" i="0" u="none" strike="noStrike" kern="0" cap="none" spc="0" normalizeH="0" baseline="0" noProof="0" dirty="0" err="1">
                <a:ln>
                  <a:noFill/>
                </a:ln>
                <a:solidFill>
                  <a:prstClr val="black"/>
                </a:solidFill>
                <a:effectLst/>
                <a:uLnTx/>
                <a:uFillTx/>
                <a:latin typeface="Century Gothic" panose="020B0502020202020204"/>
                <a:ea typeface="+mn-ea"/>
                <a:cs typeface="+mn-cs"/>
              </a:rPr>
              <a:t>Kaputt</a:t>
            </a:r>
            <a:r>
              <a:rPr kumimoji="0" lang="fr-FR" sz="1800" b="0" i="0" u="none" strike="noStrike" kern="0" cap="none" spc="0" normalizeH="0" baseline="0" noProof="0" dirty="0">
                <a:ln>
                  <a:noFill/>
                </a:ln>
                <a:solidFill>
                  <a:prstClr val="black"/>
                </a:solidFill>
                <a:effectLst/>
                <a:uLnTx/>
                <a:uFillTx/>
                <a:latin typeface="Century Gothic" panose="020B0502020202020204"/>
                <a:ea typeface="+mn-ea"/>
                <a:cs typeface="+mn-cs"/>
              </a:rPr>
              <a:t>!</a:t>
            </a:r>
          </a:p>
        </p:txBody>
      </p:sp>
      <p:sp>
        <p:nvSpPr>
          <p:cNvPr id="3" name="ZoneTexte 2">
            <a:extLst>
              <a:ext uri="{FF2B5EF4-FFF2-40B4-BE49-F238E27FC236}">
                <a16:creationId xmlns:a16="http://schemas.microsoft.com/office/drawing/2014/main" id="{02A0C5BE-56B1-4FA6-8A71-A64E1FF5CF1D}"/>
              </a:ext>
            </a:extLst>
          </p:cNvPr>
          <p:cNvSpPr txBox="1"/>
          <p:nvPr/>
        </p:nvSpPr>
        <p:spPr>
          <a:xfrm>
            <a:off x="9107424" y="4975372"/>
            <a:ext cx="2265975"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Minkowski</a:t>
            </a:r>
          </a:p>
        </p:txBody>
      </p:sp>
      <p:sp>
        <p:nvSpPr>
          <p:cNvPr id="9" name="ZoneTexte 8">
            <a:extLst>
              <a:ext uri="{FF2B5EF4-FFF2-40B4-BE49-F238E27FC236}">
                <a16:creationId xmlns:a16="http://schemas.microsoft.com/office/drawing/2014/main" id="{447C1DF5-BAB4-4FA0-873A-71F1B4D58BE3}"/>
              </a:ext>
            </a:extLst>
          </p:cNvPr>
          <p:cNvSpPr txBox="1"/>
          <p:nvPr/>
        </p:nvSpPr>
        <p:spPr>
          <a:xfrm>
            <a:off x="463296" y="4498848"/>
            <a:ext cx="7693152" cy="1200329"/>
          </a:xfrm>
          <a:prstGeom prst="rect">
            <a:avLst/>
          </a:prstGeom>
          <a:noFill/>
        </p:spPr>
        <p:txBody>
          <a:bodyPr wrap="square" rtlCol="0">
            <a:spAutoFit/>
          </a:bodyPr>
          <a:lstStyle/>
          <a:p>
            <a:r>
              <a:rPr kumimoji="0" lang="fr-FR" sz="3600" b="0" i="0" u="none" strike="noStrike" kern="1200" cap="none" spc="0" normalizeH="0" baseline="0" noProof="0" dirty="0">
                <a:ln>
                  <a:noFill/>
                </a:ln>
                <a:solidFill>
                  <a:prstClr val="white"/>
                </a:solidFill>
                <a:effectLst/>
                <a:uLnTx/>
                <a:uFillTx/>
                <a:latin typeface="Times New Roman" pitchFamily="18"/>
                <a:ea typeface="+mj-ea"/>
                <a:cs typeface="+mj-cs"/>
              </a:rPr>
              <a:t>Einstein généralise la relativité restreinte à la gravitation en 1915.</a:t>
            </a:r>
            <a:endParaRPr lang="fr-FR" dirty="0"/>
          </a:p>
        </p:txBody>
      </p:sp>
    </p:spTree>
    <p:extLst>
      <p:ext uri="{BB962C8B-B14F-4D97-AF65-F5344CB8AC3E}">
        <p14:creationId xmlns:p14="http://schemas.microsoft.com/office/powerpoint/2010/main" val="339353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405134" y="1063917"/>
            <a:ext cx="7528980" cy="4944985"/>
          </a:xfrm>
          <a:solidFill>
            <a:schemeClr val="accent1">
              <a:alpha val="46000"/>
            </a:schemeClr>
          </a:solidFill>
        </p:spPr>
        <p:txBody>
          <a:bodyPr>
            <a:noAutofit/>
          </a:bodyPr>
          <a:lstStyle/>
          <a:p>
            <a:pPr marR="0" algn="l" rtl="0"/>
            <a:r>
              <a:rPr lang="fr-FR" sz="3600" b="0" i="0" u="none" strike="noStrike" dirty="0">
                <a:solidFill>
                  <a:srgbClr val="FFFFFF"/>
                </a:solidFill>
                <a:latin typeface="Times New Roman" panose="02020603050405020304" pitchFamily="18" charset="0"/>
              </a:rPr>
              <a:t>Traversons l'horizon extérieur et l'horizon intérieur où, au passage on a un décalage infini vers le bleu (on voit tout le passé de l'univers en accéléré). </a:t>
            </a:r>
            <a:br>
              <a:rPr lang="fr-FR" sz="3600" b="0" i="0" u="none" strike="noStrike" dirty="0">
                <a:solidFill>
                  <a:srgbClr val="FFFFFF"/>
                </a:solidFill>
                <a:latin typeface="Times New Roman" panose="02020603050405020304" pitchFamily="18" charset="0"/>
              </a:rPr>
            </a:br>
            <a:r>
              <a:rPr lang="fr-FR" sz="3600" dirty="0">
                <a:solidFill>
                  <a:srgbClr val="FFFFFF"/>
                </a:solidFill>
                <a:latin typeface="Times New Roman" panose="02020603050405020304" pitchFamily="18" charset="0"/>
              </a:rPr>
              <a:t>S</a:t>
            </a:r>
            <a:r>
              <a:rPr lang="fr-FR" sz="3600" b="0" i="0" u="none" strike="noStrike" dirty="0">
                <a:solidFill>
                  <a:srgbClr val="FFFFFF"/>
                </a:solidFill>
                <a:latin typeface="Times New Roman" panose="02020603050405020304" pitchFamily="18" charset="0"/>
              </a:rPr>
              <a:t>ous l'horizon intérieur la singularité devient répulsive et on peut  retraverser l'horizon intérieur dans l'autre sens et déboucher vers un autre univers et ainsi de suite.  </a:t>
            </a:r>
            <a:endParaRPr lang="fr-FR" sz="3600" b="0" i="0" u="none" strike="noStrike" dirty="0">
              <a:solidFill>
                <a:srgbClr val="FFFFFF"/>
              </a:solidFill>
              <a:latin typeface="MS Gothic" panose="020B0609070205080204" pitchFamily="49" charset="-128"/>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163631"/>
            <a:ext cx="10508105"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 un sas vers d’autres univers?</a:t>
            </a:r>
          </a:p>
        </p:txBody>
      </p:sp>
      <p:pic>
        <p:nvPicPr>
          <p:cNvPr id="8" name="slide0016_image151">
            <a:extLst>
              <a:ext uri="{FF2B5EF4-FFF2-40B4-BE49-F238E27FC236}">
                <a16:creationId xmlns:a16="http://schemas.microsoft.com/office/drawing/2014/main" id="{B9F21B2F-D147-4598-B638-E5808029D5AC}"/>
              </a:ext>
            </a:extLst>
          </p:cNvPr>
          <p:cNvPicPr>
            <a:picLocks noChangeAspect="1"/>
          </p:cNvPicPr>
          <p:nvPr/>
        </p:nvPicPr>
        <p:blipFill>
          <a:blip r:embed="rId3">
            <a:lum/>
            <a:alphaModFix/>
          </a:blip>
          <a:srcRect/>
          <a:stretch>
            <a:fillRect/>
          </a:stretch>
        </p:blipFill>
        <p:spPr>
          <a:xfrm>
            <a:off x="8473307" y="1228406"/>
            <a:ext cx="3709593" cy="5034452"/>
          </a:xfrm>
          <a:prstGeom prst="rect">
            <a:avLst/>
          </a:prstGeom>
          <a:noFill/>
          <a:ln>
            <a:noFill/>
          </a:ln>
        </p:spPr>
      </p:pic>
    </p:spTree>
    <p:extLst>
      <p:ext uri="{BB962C8B-B14F-4D97-AF65-F5344CB8AC3E}">
        <p14:creationId xmlns:p14="http://schemas.microsoft.com/office/powerpoint/2010/main" val="3993500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0CA6C30-A3D3-4387-8E68-31D7FD0466E2}"/>
              </a:ext>
            </a:extLst>
          </p:cNvPr>
          <p:cNvSpPr>
            <a:spLocks noGrp="1"/>
          </p:cNvSpPr>
          <p:nvPr>
            <p:ph type="title"/>
          </p:nvPr>
        </p:nvSpPr>
        <p:spPr>
          <a:xfrm>
            <a:off x="97536" y="131236"/>
            <a:ext cx="10472928" cy="706964"/>
          </a:xfrm>
        </p:spPr>
        <p:txBody>
          <a:bodyPr/>
          <a:lstStyle/>
          <a:p>
            <a:r>
              <a:rPr lang="fr-FR" sz="4800" dirty="0">
                <a:solidFill>
                  <a:schemeClr val="tx1"/>
                </a:solidFill>
                <a:latin typeface="Times New Roman" panose="02020603050405020304" pitchFamily="18" charset="0"/>
                <a:cs typeface="Times New Roman" panose="02020603050405020304" pitchFamily="18" charset="0"/>
              </a:rPr>
              <a:t>Un espace en effondrement </a:t>
            </a:r>
            <a:r>
              <a:rPr lang="fr-FR" sz="4800" dirty="0" err="1">
                <a:solidFill>
                  <a:schemeClr val="tx1"/>
                </a:solidFill>
                <a:latin typeface="Times New Roman" panose="02020603050405020304" pitchFamily="18" charset="0"/>
                <a:cs typeface="Times New Roman" panose="02020603050405020304" pitchFamily="18" charset="0"/>
              </a:rPr>
              <a:t>tourbillonaire</a:t>
            </a:r>
            <a:endParaRPr lang="fr-FR" sz="4800" dirty="0">
              <a:solidFill>
                <a:schemeClr val="tx1"/>
              </a:solidFill>
              <a:latin typeface="Times New Roman" panose="02020603050405020304" pitchFamily="18" charset="0"/>
              <a:cs typeface="Times New Roman" panose="02020603050405020304" pitchFamily="18" charset="0"/>
            </a:endParaRPr>
          </a:p>
        </p:txBody>
      </p:sp>
      <p:pic>
        <p:nvPicPr>
          <p:cNvPr id="5" name="Image 4">
            <a:extLst>
              <a:ext uri="{FF2B5EF4-FFF2-40B4-BE49-F238E27FC236}">
                <a16:creationId xmlns:a16="http://schemas.microsoft.com/office/drawing/2014/main" id="{E696A773-DE29-447C-B510-83F53EC9D50A}"/>
              </a:ext>
            </a:extLst>
          </p:cNvPr>
          <p:cNvPicPr>
            <a:picLocks noChangeAspect="1"/>
          </p:cNvPicPr>
          <p:nvPr/>
        </p:nvPicPr>
        <p:blipFill>
          <a:blip r:embed="rId2">
            <a:lum/>
            <a:alphaModFix/>
          </a:blip>
          <a:srcRect/>
          <a:stretch>
            <a:fillRect/>
          </a:stretch>
        </p:blipFill>
        <p:spPr>
          <a:xfrm>
            <a:off x="2289552" y="1275072"/>
            <a:ext cx="6379919" cy="5040000"/>
          </a:xfrm>
          <a:prstGeom prst="rect">
            <a:avLst/>
          </a:prstGeom>
          <a:noFill/>
          <a:ln>
            <a:noFill/>
          </a:ln>
        </p:spPr>
      </p:pic>
    </p:spTree>
    <p:extLst>
      <p:ext uri="{BB962C8B-B14F-4D97-AF65-F5344CB8AC3E}">
        <p14:creationId xmlns:p14="http://schemas.microsoft.com/office/powerpoint/2010/main" val="6605980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2D3DF28-4F29-4986-9FAA-A14BFF6CC786}"/>
              </a:ext>
            </a:extLst>
          </p:cNvPr>
          <p:cNvSpPr>
            <a:spLocks noGrp="1"/>
          </p:cNvSpPr>
          <p:nvPr>
            <p:ph type="title"/>
          </p:nvPr>
        </p:nvSpPr>
        <p:spPr>
          <a:xfrm>
            <a:off x="97248" y="0"/>
            <a:ext cx="10399776" cy="706964"/>
          </a:xfrm>
        </p:spPr>
        <p:txBody>
          <a:bodyPr/>
          <a:lstStyle/>
          <a:p>
            <a:r>
              <a:rPr lang="fr-FR" sz="4800" dirty="0">
                <a:solidFill>
                  <a:schemeClr val="tx1"/>
                </a:solidFill>
                <a:latin typeface="Times New Roman" panose="02020603050405020304" pitchFamily="18" charset="0"/>
                <a:cs typeface="Times New Roman" panose="02020603050405020304" pitchFamily="18" charset="0"/>
              </a:rPr>
              <a:t>Zoom autour de la singularité en anneau</a:t>
            </a:r>
            <a:endParaRPr lang="fr-FR" sz="4800" dirty="0">
              <a:latin typeface="Times New Roman" panose="02020603050405020304" pitchFamily="18" charset="0"/>
              <a:cs typeface="Times New Roman" panose="02020603050405020304" pitchFamily="18" charset="0"/>
            </a:endParaRPr>
          </a:p>
        </p:txBody>
      </p:sp>
      <p:pic>
        <p:nvPicPr>
          <p:cNvPr id="4" name="Image 3">
            <a:extLst>
              <a:ext uri="{FF2B5EF4-FFF2-40B4-BE49-F238E27FC236}">
                <a16:creationId xmlns:a16="http://schemas.microsoft.com/office/drawing/2014/main" id="{B474E220-AD31-40F1-A4E0-B3CDBA60E480}"/>
              </a:ext>
            </a:extLst>
          </p:cNvPr>
          <p:cNvPicPr>
            <a:picLocks noChangeAspect="1"/>
          </p:cNvPicPr>
          <p:nvPr/>
        </p:nvPicPr>
        <p:blipFill>
          <a:blip r:embed="rId2">
            <a:lum/>
            <a:alphaModFix/>
          </a:blip>
          <a:srcRect/>
          <a:stretch>
            <a:fillRect/>
          </a:stretch>
        </p:blipFill>
        <p:spPr>
          <a:xfrm>
            <a:off x="1427136" y="1089000"/>
            <a:ext cx="7740000" cy="4680000"/>
          </a:xfrm>
          <a:prstGeom prst="rect">
            <a:avLst/>
          </a:prstGeom>
          <a:noFill/>
          <a:ln>
            <a:noFill/>
          </a:ln>
        </p:spPr>
      </p:pic>
      <p:cxnSp>
        <p:nvCxnSpPr>
          <p:cNvPr id="6" name="Connecteur droit avec flèche 5">
            <a:extLst>
              <a:ext uri="{FF2B5EF4-FFF2-40B4-BE49-F238E27FC236}">
                <a16:creationId xmlns:a16="http://schemas.microsoft.com/office/drawing/2014/main" id="{B1E9A078-C49D-4EA7-8E99-8EF7E14F988F}"/>
              </a:ext>
            </a:extLst>
          </p:cNvPr>
          <p:cNvCxnSpPr/>
          <p:nvPr/>
        </p:nvCxnSpPr>
        <p:spPr>
          <a:xfrm flipV="1">
            <a:off x="7168896" y="5769000"/>
            <a:ext cx="0" cy="473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 name="Connecteur droit avec flèche 6">
            <a:extLst>
              <a:ext uri="{FF2B5EF4-FFF2-40B4-BE49-F238E27FC236}">
                <a16:creationId xmlns:a16="http://schemas.microsoft.com/office/drawing/2014/main" id="{3B3D555A-2879-466B-98F0-8C8E62D1E989}"/>
              </a:ext>
            </a:extLst>
          </p:cNvPr>
          <p:cNvCxnSpPr/>
          <p:nvPr/>
        </p:nvCxnSpPr>
        <p:spPr>
          <a:xfrm flipV="1">
            <a:off x="3383280" y="5769000"/>
            <a:ext cx="0" cy="473304"/>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9" name="Connecteur droit 8">
            <a:extLst>
              <a:ext uri="{FF2B5EF4-FFF2-40B4-BE49-F238E27FC236}">
                <a16:creationId xmlns:a16="http://schemas.microsoft.com/office/drawing/2014/main" id="{985B25AF-F611-47C4-A5C1-B14CCBCE82F9}"/>
              </a:ext>
            </a:extLst>
          </p:cNvPr>
          <p:cNvCxnSpPr/>
          <p:nvPr/>
        </p:nvCxnSpPr>
        <p:spPr>
          <a:xfrm>
            <a:off x="3383280" y="6242304"/>
            <a:ext cx="4407408"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ZoneTexte 9">
            <a:extLst>
              <a:ext uri="{FF2B5EF4-FFF2-40B4-BE49-F238E27FC236}">
                <a16:creationId xmlns:a16="http://schemas.microsoft.com/office/drawing/2014/main" id="{1B831463-A721-4883-B6DA-5D919AD6C32C}"/>
              </a:ext>
            </a:extLst>
          </p:cNvPr>
          <p:cNvSpPr txBox="1"/>
          <p:nvPr/>
        </p:nvSpPr>
        <p:spPr>
          <a:xfrm>
            <a:off x="7912611" y="5858648"/>
            <a:ext cx="3663692"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Boucles temporelles</a:t>
            </a:r>
          </a:p>
        </p:txBody>
      </p:sp>
    </p:spTree>
    <p:extLst>
      <p:ext uri="{BB962C8B-B14F-4D97-AF65-F5344CB8AC3E}">
        <p14:creationId xmlns:p14="http://schemas.microsoft.com/office/powerpoint/2010/main" val="1605065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54864" y="192181"/>
            <a:ext cx="12192000"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402244"/>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9885" y="117037"/>
            <a:ext cx="10231686" cy="830997"/>
          </a:xfrm>
          <a:prstGeom prst="rect">
            <a:avLst/>
          </a:prstGeom>
          <a:noFill/>
        </p:spPr>
        <p:txBody>
          <a:bodyPr wrap="square" rtlCol="0">
            <a:spAutoFit/>
          </a:bodyPr>
          <a:lstStyle/>
          <a:p>
            <a:pPr marR="0" algn="ctr" rtl="0"/>
            <a:r>
              <a:rPr lang="fr-FR" sz="4800" b="0" i="0" u="none" strike="noStrike" dirty="0">
                <a:solidFill>
                  <a:srgbClr val="FFFFFF"/>
                </a:solidFill>
                <a:latin typeface="Times New Roman" panose="02020603050405020304" pitchFamily="18" charset="0"/>
              </a:rPr>
              <a:t>Une région où on peut remonter le temps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ZoneTexte 2">
            <a:extLst>
              <a:ext uri="{FF2B5EF4-FFF2-40B4-BE49-F238E27FC236}">
                <a16:creationId xmlns:a16="http://schemas.microsoft.com/office/drawing/2014/main" id="{8CB81C95-4E1D-4C90-8168-1A9F710FFF5B}"/>
              </a:ext>
            </a:extLst>
          </p:cNvPr>
          <p:cNvSpPr txBox="1"/>
          <p:nvPr/>
        </p:nvSpPr>
        <p:spPr>
          <a:xfrm>
            <a:off x="247037" y="1877929"/>
            <a:ext cx="11347555" cy="4524315"/>
          </a:xfrm>
          <a:prstGeom prst="rect">
            <a:avLst/>
          </a:prstGeom>
          <a:noFill/>
        </p:spPr>
        <p:txBody>
          <a:bodyPr wrap="square" rtlCol="0">
            <a:spAutoFit/>
          </a:bodyPr>
          <a:lstStyle/>
          <a:p>
            <a:pPr marR="0" algn="l" rtl="0"/>
            <a:r>
              <a:rPr lang="fr-FR" sz="3600" b="0" i="0" u="none" strike="noStrike" dirty="0">
                <a:solidFill>
                  <a:srgbClr val="FFFFFF"/>
                </a:solidFill>
                <a:latin typeface="Times New Roman" panose="02020603050405020304" pitchFamily="18" charset="0"/>
              </a:rPr>
              <a:t>Juste de l'autre côté de la singularité (dans l'anti-univers), en 1968 B. Carter montre qu’il existe une région (CTC: </a:t>
            </a:r>
            <a:r>
              <a:rPr lang="fr-FR" sz="3600" b="0" i="0" u="none" strike="noStrike" dirty="0" err="1">
                <a:solidFill>
                  <a:srgbClr val="FFFFFF"/>
                </a:solidFill>
                <a:latin typeface="Times New Roman" panose="02020603050405020304" pitchFamily="18" charset="0"/>
              </a:rPr>
              <a:t>Closed</a:t>
            </a:r>
            <a:r>
              <a:rPr lang="fr-FR" sz="3600" b="0" i="0" u="none" strike="noStrike" dirty="0">
                <a:solidFill>
                  <a:srgbClr val="FFFFFF"/>
                </a:solidFill>
                <a:latin typeface="Times New Roman" panose="02020603050405020304" pitchFamily="18" charset="0"/>
              </a:rPr>
              <a:t> Time </a:t>
            </a:r>
            <a:r>
              <a:rPr lang="fr-FR" sz="3600" b="0" i="0" u="none" strike="noStrike" dirty="0" err="1">
                <a:solidFill>
                  <a:srgbClr val="FFFFFF"/>
                </a:solidFill>
                <a:latin typeface="Times New Roman" panose="02020603050405020304" pitchFamily="18" charset="0"/>
              </a:rPr>
              <a:t>Curves</a:t>
            </a:r>
            <a:r>
              <a:rPr lang="fr-FR" sz="3600" b="0" i="0" u="none" strike="noStrike" dirty="0">
                <a:solidFill>
                  <a:srgbClr val="FFFFFF"/>
                </a:solidFill>
                <a:latin typeface="Times New Roman" panose="02020603050405020304" pitchFamily="18" charset="0"/>
              </a:rPr>
              <a:t> ) où il serait possible de remonter le temps. </a:t>
            </a:r>
          </a:p>
          <a:p>
            <a:pPr marR="0" algn="l" rtl="0"/>
            <a:endParaRPr lang="fr-FR" sz="3600" dirty="0">
              <a:solidFill>
                <a:srgbClr val="FFFFFF"/>
              </a:solidFill>
              <a:latin typeface="Times New Roman" panose="02020603050405020304" pitchFamily="18" charset="0"/>
            </a:endParaRPr>
          </a:p>
          <a:p>
            <a:pPr marR="0" algn="l" rtl="0"/>
            <a:r>
              <a:rPr lang="fr-FR" sz="3600" dirty="0">
                <a:solidFill>
                  <a:srgbClr val="FFFFFF"/>
                </a:solidFill>
                <a:latin typeface="Times New Roman" panose="02020603050405020304" pitchFamily="18" charset="0"/>
              </a:rPr>
              <a:t>C</a:t>
            </a:r>
            <a:r>
              <a:rPr lang="fr-FR" sz="3600" b="0" i="0" u="none" strike="noStrike" dirty="0">
                <a:solidFill>
                  <a:srgbClr val="FFFFFF"/>
                </a:solidFill>
                <a:latin typeface="Times New Roman" panose="02020603050405020304" pitchFamily="18" charset="0"/>
              </a:rPr>
              <a:t>aractère physique?</a:t>
            </a:r>
          </a:p>
          <a:p>
            <a:pPr marR="0" algn="l" rtl="0"/>
            <a:endParaRPr lang="fr-FR" sz="3600" b="0" i="0" u="none" strike="noStrike" dirty="0">
              <a:solidFill>
                <a:srgbClr val="FFFFFF"/>
              </a:solidFill>
              <a:latin typeface="Times New Roman" panose="02020603050405020304" pitchFamily="18" charset="0"/>
            </a:endParaRPr>
          </a:p>
          <a:p>
            <a:pPr marR="0" algn="l" rtl="0"/>
            <a:r>
              <a:rPr lang="fr-FR" sz="3600" b="0" i="0" u="none" strike="noStrike" dirty="0">
                <a:solidFill>
                  <a:srgbClr val="FFFFFF"/>
                </a:solidFill>
                <a:latin typeface="Times New Roman" panose="02020603050405020304" pitchFamily="18" charset="0"/>
              </a:rPr>
              <a:t>Pour les TN chargés cette région déborde du côté positif de l'univers !</a:t>
            </a:r>
            <a:endParaRPr lang="fr-FR" sz="3600" b="0" i="0" u="none" strike="noStrike" dirty="0">
              <a:solidFill>
                <a:srgbClr val="FFFFFF"/>
              </a:solidFill>
              <a:latin typeface="MS Gothic" panose="020B0609070205080204" pitchFamily="49" charset="-128"/>
            </a:endParaRPr>
          </a:p>
        </p:txBody>
      </p:sp>
      <p:pic>
        <p:nvPicPr>
          <p:cNvPr id="5" name="Image 4">
            <a:extLst>
              <a:ext uri="{FF2B5EF4-FFF2-40B4-BE49-F238E27FC236}">
                <a16:creationId xmlns:a16="http://schemas.microsoft.com/office/drawing/2014/main" id="{E4C9F2F8-4007-41CC-8AD4-D84FFD97E4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51742" y="0"/>
            <a:ext cx="1685394" cy="1896068"/>
          </a:xfrm>
          <a:prstGeom prst="rect">
            <a:avLst/>
          </a:prstGeom>
        </p:spPr>
      </p:pic>
    </p:spTree>
    <p:extLst>
      <p:ext uri="{BB962C8B-B14F-4D97-AF65-F5344CB8AC3E}">
        <p14:creationId xmlns:p14="http://schemas.microsoft.com/office/powerpoint/2010/main" val="39051451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921895"/>
            <a:ext cx="11957153"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81583"/>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4938" y="-27827"/>
            <a:ext cx="10398177"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Une région où on peut remonter le temps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ZoneTexte 2">
            <a:extLst>
              <a:ext uri="{FF2B5EF4-FFF2-40B4-BE49-F238E27FC236}">
                <a16:creationId xmlns:a16="http://schemas.microsoft.com/office/drawing/2014/main" id="{8CB81C95-4E1D-4C90-8168-1A9F710FFF5B}"/>
              </a:ext>
            </a:extLst>
          </p:cNvPr>
          <p:cNvSpPr txBox="1"/>
          <p:nvPr/>
        </p:nvSpPr>
        <p:spPr>
          <a:xfrm>
            <a:off x="94938" y="960370"/>
            <a:ext cx="6781350" cy="507831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Diagramme avec suppression de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φ</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(symétrie par rapport à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φ</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Machine temporelle localisée dans le confetti ombré sombre. Région ombrée claire entre les deux horizons. Partie claire: espace hors horizon externe. M = 0 correspond à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θ</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π</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/2 et M =1 à </a:t>
            </a:r>
            <a:r>
              <a:rPr kumimoji="0" lang="el-G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θ</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 = 0 en coordonnées de Boyer-</a:t>
            </a:r>
            <a:r>
              <a:rPr kumimoji="0" lang="fr-FR" sz="3600" b="0" i="0" u="none" strike="noStrike" kern="1200" cap="none" spc="0" normalizeH="0" baseline="0" noProof="0" dirty="0" err="1">
                <a:ln>
                  <a:noFill/>
                </a:ln>
                <a:solidFill>
                  <a:srgbClr val="FFFFFF"/>
                </a:solidFill>
                <a:effectLst/>
                <a:uLnTx/>
                <a:uFillTx/>
                <a:latin typeface="Times New Roman" panose="02020603050405020304" pitchFamily="18" charset="0"/>
                <a:ea typeface="+mn-ea"/>
                <a:cs typeface="+mn-cs"/>
              </a:rPr>
              <a:t>Lindquist</a:t>
            </a:r>
            <a:r>
              <a:rPr kumimoji="0" lang="fr-FR" sz="36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mn-cs"/>
              </a:rPr>
              <a:t>.</a:t>
            </a:r>
            <a:endParaRPr kumimoji="0" lang="fr-FR" sz="3600" b="0" i="0" u="none" strike="noStrike" kern="1200" cap="none" spc="0" normalizeH="0" baseline="0" noProof="0" dirty="0">
              <a:ln>
                <a:noFill/>
              </a:ln>
              <a:solidFill>
                <a:srgbClr val="FFFFFF"/>
              </a:solidFill>
              <a:effectLst/>
              <a:uLnTx/>
              <a:uFillTx/>
              <a:latin typeface="MS Gothic" panose="020B0609070205080204" pitchFamily="49" charset="-128"/>
              <a:ea typeface="+mn-ea"/>
              <a:cs typeface="+mn-cs"/>
            </a:endParaRPr>
          </a:p>
        </p:txBody>
      </p:sp>
      <p:pic>
        <p:nvPicPr>
          <p:cNvPr id="4" name="Image 3">
            <a:extLst>
              <a:ext uri="{FF2B5EF4-FFF2-40B4-BE49-F238E27FC236}">
                <a16:creationId xmlns:a16="http://schemas.microsoft.com/office/drawing/2014/main" id="{4353701D-8374-4284-BBC3-A90C48F70DBF}"/>
              </a:ext>
            </a:extLst>
          </p:cNvPr>
          <p:cNvPicPr>
            <a:picLocks noChangeAspect="1"/>
          </p:cNvPicPr>
          <p:nvPr/>
        </p:nvPicPr>
        <p:blipFill rotWithShape="1">
          <a:blip r:embed="rId3"/>
          <a:srcRect l="26229" r="23176" b="23999"/>
          <a:stretch/>
        </p:blipFill>
        <p:spPr>
          <a:xfrm>
            <a:off x="6971226" y="1218668"/>
            <a:ext cx="5149329" cy="5044190"/>
          </a:xfrm>
          <a:prstGeom prst="rect">
            <a:avLst/>
          </a:prstGeom>
        </p:spPr>
      </p:pic>
    </p:spTree>
    <p:extLst>
      <p:ext uri="{BB962C8B-B14F-4D97-AF65-F5344CB8AC3E}">
        <p14:creationId xmlns:p14="http://schemas.microsoft.com/office/powerpoint/2010/main" val="23346891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34847" y="841618"/>
            <a:ext cx="11722308" cy="5044190"/>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19933"/>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Les trous noirs de Kerr (rotation)</a:t>
            </a:r>
          </a:p>
        </p:txBody>
      </p:sp>
      <p:sp>
        <p:nvSpPr>
          <p:cNvPr id="3" name="ZoneTexte 2">
            <a:extLst>
              <a:ext uri="{FF2B5EF4-FFF2-40B4-BE49-F238E27FC236}">
                <a16:creationId xmlns:a16="http://schemas.microsoft.com/office/drawing/2014/main" id="{8CB81C95-4E1D-4C90-8168-1A9F710FFF5B}"/>
              </a:ext>
            </a:extLst>
          </p:cNvPr>
          <p:cNvSpPr txBox="1"/>
          <p:nvPr/>
        </p:nvSpPr>
        <p:spPr>
          <a:xfrm>
            <a:off x="234845" y="1289154"/>
            <a:ext cx="6464508" cy="364652"/>
          </a:xfrm>
          <a:prstGeom prst="rect">
            <a:avLst/>
          </a:prstGeom>
          <a:noFill/>
        </p:spPr>
        <p:txBody>
          <a:bodyPr wrap="square" rtlCol="0">
            <a:spAutoFit/>
          </a:bodyPr>
          <a:lstStyle/>
          <a:p>
            <a:pPr marL="330120" marR="0" lvl="0" indent="-322200" algn="l" defTabSz="914400" rtl="0" eaLnBrk="1" fontAlgn="auto" latinLnBrk="0" hangingPunct="1">
              <a:lnSpc>
                <a:spcPct val="80000"/>
              </a:lnSpc>
              <a:spcBef>
                <a:spcPts val="598"/>
              </a:spcBef>
              <a:spcAft>
                <a:spcPts val="0"/>
              </a:spcAft>
              <a:buClrTx/>
              <a:buSzTx/>
              <a:buFontTx/>
              <a:buNone/>
              <a:tabLst>
                <a:tab pos="330120" algn="l"/>
                <a:tab pos="436320" algn="l"/>
                <a:tab pos="885600" algn="l"/>
                <a:tab pos="1334880" algn="l"/>
                <a:tab pos="1784160" algn="l"/>
                <a:tab pos="2233440" algn="l"/>
                <a:tab pos="2682720" algn="l"/>
                <a:tab pos="3132000" algn="l"/>
                <a:tab pos="3581279" algn="l"/>
                <a:tab pos="4030560" algn="l"/>
                <a:tab pos="4479839" algn="l"/>
                <a:tab pos="4928760" algn="l"/>
                <a:tab pos="5378040" algn="l"/>
                <a:tab pos="5827320" algn="l"/>
                <a:tab pos="6276600" algn="l"/>
                <a:tab pos="6725879" algn="l"/>
                <a:tab pos="7175160" algn="l"/>
                <a:tab pos="7624439" algn="l"/>
                <a:tab pos="8073720" algn="l"/>
                <a:tab pos="8523000" algn="l"/>
                <a:tab pos="8972280" algn="l"/>
              </a:tabLst>
              <a:defRPr/>
            </a:pPr>
            <a:r>
              <a:rPr kumimoji="0" lang="fr-FR" sz="2200" b="0" i="0" u="none" strike="noStrike" kern="0" cap="none" spc="0" normalizeH="0" baseline="0" noProof="0" dirty="0">
                <a:ln>
                  <a:noFill/>
                </a:ln>
                <a:solidFill>
                  <a:prstClr val="white"/>
                </a:solidFill>
                <a:effectLst>
                  <a:outerShdw dist="17961" dir="2700000">
                    <a:scrgbClr r="0" g="0" b="0"/>
                  </a:outerShdw>
                </a:effectLst>
                <a:uLnTx/>
                <a:uFillTx/>
                <a:latin typeface="Comic Sans MS" pitchFamily="66"/>
                <a:ea typeface="MS Gothic" pitchFamily="2"/>
                <a:cs typeface="+mn-cs"/>
              </a:rPr>
              <a:t> </a:t>
            </a:r>
            <a:endParaRPr kumimoji="0" lang="fr-FR" sz="2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p:txBody>
      </p:sp>
      <p:sp>
        <p:nvSpPr>
          <p:cNvPr id="9" name="ZoneTexte 8">
            <a:extLst>
              <a:ext uri="{FF2B5EF4-FFF2-40B4-BE49-F238E27FC236}">
                <a16:creationId xmlns:a16="http://schemas.microsoft.com/office/drawing/2014/main" id="{E2B8EC3F-70AC-47D5-B76D-F8DB9B000CE8}"/>
              </a:ext>
            </a:extLst>
          </p:cNvPr>
          <p:cNvSpPr txBox="1"/>
          <p:nvPr/>
        </p:nvSpPr>
        <p:spPr>
          <a:xfrm>
            <a:off x="829680" y="1653806"/>
            <a:ext cx="10532637" cy="3970318"/>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A chaque tour dans la machine temporelle on remonte le temps de -</a:t>
            </a:r>
            <a:r>
              <a:rPr lang="fr-FR" sz="3600" dirty="0" err="1">
                <a:latin typeface="Times New Roman" panose="02020603050405020304" pitchFamily="18" charset="0"/>
                <a:cs typeface="Times New Roman" panose="02020603050405020304" pitchFamily="18" charset="0"/>
              </a:rPr>
              <a:t>Δt</a:t>
            </a:r>
            <a:r>
              <a:rPr lang="fr-FR" sz="3600" dirty="0">
                <a:latin typeface="Times New Roman" panose="02020603050405020304" pitchFamily="18" charset="0"/>
                <a:cs typeface="Times New Roman" panose="02020603050405020304" pitchFamily="18" charset="0"/>
              </a:rPr>
              <a:t> (dépend du trou noir.) </a:t>
            </a:r>
          </a:p>
          <a:p>
            <a:r>
              <a:rPr lang="fr-FR" sz="3600" dirty="0">
                <a:latin typeface="Times New Roman" panose="02020603050405020304" pitchFamily="18" charset="0"/>
                <a:cs typeface="Times New Roman" panose="02020603050405020304" pitchFamily="18" charset="0"/>
              </a:rPr>
              <a:t>N tours donnent </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–NΔ.t. </a:t>
            </a:r>
          </a:p>
          <a:p>
            <a:endPar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Pas gratuit: énergie colossale pour cela. </a:t>
            </a:r>
          </a:p>
          <a:p>
            <a:endPar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Remonter le temps ne veut pas dire rajeunir!</a:t>
            </a:r>
            <a:endParaRPr lang="fr-FR" sz="3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102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17422" y="1242655"/>
            <a:ext cx="11957153" cy="5138928"/>
          </a:xfrm>
          <a:solidFill>
            <a:schemeClr val="accent1">
              <a:alpha val="46000"/>
            </a:schemeClr>
          </a:solidFill>
        </p:spPr>
        <p:txBody>
          <a:bodyPr>
            <a:noAutofit/>
          </a:bodyPr>
          <a:lstStyle/>
          <a:p>
            <a:pPr lvl="0">
              <a:spcAft>
                <a:spcPts val="0"/>
              </a:spcAft>
            </a:pPr>
            <a:br>
              <a:rPr lang="fr-FR" sz="3200" kern="150" dirty="0">
                <a:solidFill>
                  <a:schemeClr val="tx1"/>
                </a:solidFill>
                <a:effectLst/>
                <a:latin typeface="Times New Roman" panose="02020603050405020304" pitchFamily="18" charset="0"/>
                <a:ea typeface="Times New Roman" panose="02020603050405020304" pitchFamily="18" charset="0"/>
              </a:rPr>
            </a:br>
            <a:r>
              <a:rPr lang="fr-FR" sz="3600" kern="150" dirty="0">
                <a:solidFill>
                  <a:schemeClr val="tx1"/>
                </a:solidFill>
                <a:effectLst/>
                <a:latin typeface="Times New Roman" panose="02020603050405020304" pitchFamily="18" charset="0"/>
                <a:ea typeface="Times New Roman" panose="02020603050405020304" pitchFamily="18" charset="0"/>
              </a:rPr>
              <a:t>Accélération: </a:t>
            </a: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 A</a:t>
            </a:r>
            <a:r>
              <a:rPr lang="fr-FR" sz="3600" baseline="300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µ</a:t>
            </a: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 |= | A</a:t>
            </a:r>
            <a:r>
              <a:rPr lang="fr-FR" sz="3600" baseline="300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r</a:t>
            </a: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 |= +2.98 .10</a:t>
            </a:r>
            <a:r>
              <a:rPr lang="fr-FR" sz="3600" baseline="30000" dirty="0">
                <a:solidFill>
                  <a:schemeClr val="tx1"/>
                </a:solidFill>
                <a:latin typeface="Times New Roman" panose="02020603050405020304" pitchFamily="18" charset="0"/>
                <a:ea typeface="SimSun" panose="02010600030101010101" pitchFamily="2" charset="-122"/>
                <a:cs typeface="Mangal" panose="02040503050203030202" pitchFamily="18" charset="0"/>
              </a:rPr>
              <a:t>4</a:t>
            </a: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 m/sec²≈ 3 000 g !</a:t>
            </a:r>
            <a:b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b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Signe + : on est attiré par la singularité (anti-univers)</a:t>
            </a:r>
            <a:b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b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Temps propre boucle: T</a:t>
            </a:r>
            <a:r>
              <a:rPr lang="fr-FR" sz="3600" baseline="-250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b</a:t>
            </a: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 = 515 000 secondes ≈ 143 heures.</a:t>
            </a:r>
            <a:b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b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Vaisseau spatial</a:t>
            </a:r>
            <a:r>
              <a:rPr lang="fr-FR" sz="3600" dirty="0">
                <a:solidFill>
                  <a:schemeClr val="tx1"/>
                </a:solidFill>
                <a:latin typeface="Times New Roman" panose="02020603050405020304" pitchFamily="18" charset="0"/>
                <a:ea typeface="SimSun" panose="02010600030101010101" pitchFamily="2" charset="-122"/>
                <a:cs typeface="Mangal" panose="02040503050203030202" pitchFamily="18" charset="0"/>
              </a:rPr>
              <a:t>(ISS -100T). Carburant fusée pour la boucle. </a:t>
            </a:r>
            <a:br>
              <a:rPr lang="fr-FR" sz="3600" dirty="0">
                <a:solidFill>
                  <a:schemeClr val="tx1"/>
                </a:solidFill>
                <a:latin typeface="Times New Roman" panose="02020603050405020304" pitchFamily="18" charset="0"/>
                <a:ea typeface="SimSun" panose="02010600030101010101" pitchFamily="2" charset="-122"/>
                <a:cs typeface="Mangal" panose="02040503050203030202" pitchFamily="18" charset="0"/>
              </a:rPr>
            </a:br>
            <a:r>
              <a:rPr lang="fr-FR" sz="3600" dirty="0">
                <a:solidFill>
                  <a:schemeClr val="tx1"/>
                </a:solidFill>
                <a:latin typeface="Times New Roman" panose="02020603050405020304" pitchFamily="18" charset="0"/>
                <a:ea typeface="SimSun" panose="02010600030101010101" pitchFamily="2" charset="-122"/>
                <a:cs typeface="Mangal" panose="02040503050203030202" pitchFamily="18" charset="0"/>
              </a:rPr>
              <a:t>-Propulsion (Antimatière-matière) : 0.5 10 </a:t>
            </a:r>
            <a:r>
              <a:rPr lang="fr-FR" sz="3600" baseline="30000" dirty="0">
                <a:solidFill>
                  <a:schemeClr val="tx1"/>
                </a:solidFill>
                <a:latin typeface="Times New Roman" panose="02020603050405020304" pitchFamily="18" charset="0"/>
                <a:ea typeface="SimSun" panose="02010600030101010101" pitchFamily="2" charset="-122"/>
                <a:cs typeface="Mangal" panose="02040503050203030202" pitchFamily="18" charset="0"/>
              </a:rPr>
              <a:t>27</a:t>
            </a:r>
            <a:r>
              <a:rPr lang="fr-FR" sz="3600" dirty="0">
                <a:solidFill>
                  <a:schemeClr val="tx1"/>
                </a:solidFill>
                <a:latin typeface="Times New Roman" panose="02020603050405020304" pitchFamily="18" charset="0"/>
                <a:ea typeface="SimSun" panose="02010600030101010101" pitchFamily="2" charset="-122"/>
                <a:cs typeface="Mangal" panose="02040503050203030202" pitchFamily="18" charset="0"/>
              </a:rPr>
              <a:t> kg (≈100 Terres)</a:t>
            </a:r>
            <a:br>
              <a:rPr lang="fr-FR" sz="3600" dirty="0">
                <a:solidFill>
                  <a:schemeClr val="tx1"/>
                </a:solidFill>
                <a:latin typeface="Times New Roman" panose="02020603050405020304" pitchFamily="18" charset="0"/>
                <a:ea typeface="SimSun" panose="02010600030101010101" pitchFamily="2" charset="-122"/>
                <a:cs typeface="Mangal" panose="02040503050203030202" pitchFamily="18" charset="0"/>
              </a:rPr>
            </a:br>
            <a:r>
              <a:rPr lang="fr-FR" sz="3600" dirty="0">
                <a:solidFill>
                  <a:schemeClr val="tx1"/>
                </a:solidFill>
                <a:latin typeface="Times New Roman" panose="02020603050405020304" pitchFamily="18" charset="0"/>
                <a:ea typeface="SimSun" panose="02010600030101010101" pitchFamily="2" charset="-122"/>
                <a:cs typeface="Mangal" panose="02040503050203030202" pitchFamily="18" charset="0"/>
              </a:rPr>
              <a:t>- Propulsion chimique classique: </a:t>
            </a: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10 </a:t>
            </a:r>
            <a:r>
              <a:rPr lang="fr-FR" sz="3600" baseline="300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2171275   </a:t>
            </a: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kg  ……..</a:t>
            </a:r>
            <a:b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b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Des chiffres qui laissent rêveurs, pour un retour dans le passé de  2</a:t>
            </a:r>
            <a:r>
              <a:rPr lang="el-G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π</a:t>
            </a:r>
            <a: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t>|a| soit : </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angal" panose="02040503050203030202" pitchFamily="18" charset="0"/>
              </a:rPr>
              <a:t>2</a:t>
            </a:r>
            <a:r>
              <a:rPr kumimoji="0" lang="el-GR" sz="36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angal" panose="02040503050203030202" pitchFamily="18" charset="0"/>
              </a:rPr>
              <a:t>π</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angal" panose="02040503050203030202" pitchFamily="18" charset="0"/>
              </a:rPr>
              <a:t>|M| </a:t>
            </a:r>
            <a:r>
              <a:rPr kumimoji="0" lang="fr-FR" sz="3600" b="0" i="0" u="none" strike="noStrike" kern="12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Mangal" panose="02040503050203030202" pitchFamily="18" charset="0"/>
              </a:rPr>
              <a:t>≈ 202 heures</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SimSun" panose="02010600030101010101" pitchFamily="2" charset="-122"/>
                <a:cs typeface="Mangal" panose="02040503050203030202" pitchFamily="18" charset="0"/>
              </a:rPr>
              <a:t>.</a:t>
            </a:r>
            <a:br>
              <a:rPr lang="fr-FR" sz="3600" dirty="0">
                <a:solidFill>
                  <a:schemeClr val="tx1"/>
                </a:solidFill>
                <a:effectLst/>
                <a:latin typeface="Times New Roman" panose="02020603050405020304" pitchFamily="18" charset="0"/>
                <a:ea typeface="SimSun" panose="02010600030101010101" pitchFamily="2" charset="-122"/>
                <a:cs typeface="Mangal" panose="02040503050203030202" pitchFamily="18" charset="0"/>
              </a:rPr>
            </a:br>
            <a:endParaRPr lang="fr-FR" sz="3600" kern="150" dirty="0">
              <a:effectLst/>
              <a:latin typeface="Times New Roman" panose="02020603050405020304" pitchFamily="18" charset="0"/>
              <a:ea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81583"/>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4938" y="-27827"/>
            <a:ext cx="10790419" cy="830997"/>
          </a:xfrm>
          <a:prstGeom prst="rect">
            <a:avLst/>
          </a:prstGeom>
          <a:noFill/>
        </p:spPr>
        <p:txBody>
          <a:bodyPr wrap="square" rtlCol="0">
            <a:spAutoFit/>
          </a:bodyPr>
          <a:lstStyle/>
          <a:p>
            <a:pPr lvl="0" algn="ctr">
              <a:defRPr/>
            </a:pPr>
            <a:r>
              <a:rPr lang="fr-FR" sz="4800" kern="150" dirty="0">
                <a:latin typeface="Times New Roman" panose="02020603050405020304" pitchFamily="18" charset="0"/>
                <a:ea typeface="Times New Roman" panose="02020603050405020304" pitchFamily="18" charset="0"/>
              </a:rPr>
              <a:t>Trou noir critique (a = M) de 10</a:t>
            </a:r>
            <a:r>
              <a:rPr lang="fr-FR" sz="4800" kern="150" baseline="30000" dirty="0">
                <a:latin typeface="Times New Roman" panose="02020603050405020304" pitchFamily="18" charset="0"/>
                <a:ea typeface="Times New Roman" panose="02020603050405020304" pitchFamily="18" charset="0"/>
              </a:rPr>
              <a:t>10</a:t>
            </a:r>
            <a:r>
              <a:rPr lang="fr-FR" sz="4800" kern="150" dirty="0">
                <a:latin typeface="Times New Roman" panose="02020603050405020304" pitchFamily="18" charset="0"/>
                <a:ea typeface="Times New Roman" panose="02020603050405020304" pitchFamily="18" charset="0"/>
              </a:rPr>
              <a:t>Ms.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61906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36E1357D-3136-46D6-A399-11D6D315D77D}"/>
              </a:ext>
            </a:extLst>
          </p:cNvPr>
          <p:cNvPicPr>
            <a:picLocks noChangeAspect="1"/>
          </p:cNvPicPr>
          <p:nvPr/>
        </p:nvPicPr>
        <p:blipFill>
          <a:blip r:embed="rId3">
            <a:lum/>
            <a:alphaModFix/>
          </a:blip>
          <a:srcRect/>
          <a:stretch>
            <a:fillRect/>
          </a:stretch>
        </p:blipFill>
        <p:spPr>
          <a:xfrm>
            <a:off x="0" y="-51668"/>
            <a:ext cx="12192000" cy="5906125"/>
          </a:xfrm>
          <a:prstGeom prst="rect">
            <a:avLst/>
          </a:prstGeom>
          <a:noFill/>
          <a:ln>
            <a:noFill/>
          </a:ln>
        </p:spPr>
      </p:pic>
      <p:sp>
        <p:nvSpPr>
          <p:cNvPr id="11" name="ZoneTexte 10">
            <a:extLst>
              <a:ext uri="{FF2B5EF4-FFF2-40B4-BE49-F238E27FC236}">
                <a16:creationId xmlns:a16="http://schemas.microsoft.com/office/drawing/2014/main" id="{8C9A9CCD-11FD-4EBC-9D63-DCFCA8EBEDAC}"/>
              </a:ext>
            </a:extLst>
          </p:cNvPr>
          <p:cNvSpPr txBox="1"/>
          <p:nvPr/>
        </p:nvSpPr>
        <p:spPr>
          <a:xfrm>
            <a:off x="1231591" y="5845854"/>
            <a:ext cx="1044814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2" name="ZoneTexte 1">
            <a:extLst>
              <a:ext uri="{FF2B5EF4-FFF2-40B4-BE49-F238E27FC236}">
                <a16:creationId xmlns:a16="http://schemas.microsoft.com/office/drawing/2014/main" id="{00CD88F2-0B16-41B6-BE80-985AEBC0C7F2}"/>
              </a:ext>
            </a:extLst>
          </p:cNvPr>
          <p:cNvSpPr txBox="1"/>
          <p:nvPr/>
        </p:nvSpPr>
        <p:spPr>
          <a:xfrm>
            <a:off x="85344" y="0"/>
            <a:ext cx="12740640" cy="923330"/>
          </a:xfrm>
          <a:prstGeom prst="rect">
            <a:avLst/>
          </a:prstGeom>
          <a:noFill/>
        </p:spPr>
        <p:txBody>
          <a:bodyPr wrap="square" rtlCol="0">
            <a:spAutoFit/>
          </a:bodyPr>
          <a:lstStyle/>
          <a:p>
            <a:r>
              <a:rPr lang="fr-FR" sz="5400" dirty="0">
                <a:latin typeface="Times New Roman" panose="02020603050405020304" pitchFamily="18" charset="0"/>
                <a:cs typeface="Times New Roman" panose="02020603050405020304" pitchFamily="18" charset="0"/>
              </a:rPr>
              <a:t>Trou  noir de M87 en interférométrie radio</a:t>
            </a:r>
          </a:p>
        </p:txBody>
      </p:sp>
      <p:sp>
        <p:nvSpPr>
          <p:cNvPr id="3" name="ZoneTexte 2">
            <a:extLst>
              <a:ext uri="{FF2B5EF4-FFF2-40B4-BE49-F238E27FC236}">
                <a16:creationId xmlns:a16="http://schemas.microsoft.com/office/drawing/2014/main" id="{54EC2120-FEEB-44FC-9F1C-25B35F60EC3C}"/>
              </a:ext>
            </a:extLst>
          </p:cNvPr>
          <p:cNvSpPr txBox="1"/>
          <p:nvPr/>
        </p:nvSpPr>
        <p:spPr>
          <a:xfrm>
            <a:off x="0" y="4277784"/>
            <a:ext cx="11740896" cy="1200329"/>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On voit bien la dissymétrie liée à la rotation de ce trou noir hypermassif situé à 50 millions d’al.</a:t>
            </a:r>
          </a:p>
        </p:txBody>
      </p:sp>
      <p:cxnSp>
        <p:nvCxnSpPr>
          <p:cNvPr id="7" name="Connecteur droit avec flèche 6">
            <a:extLst>
              <a:ext uri="{FF2B5EF4-FFF2-40B4-BE49-F238E27FC236}">
                <a16:creationId xmlns:a16="http://schemas.microsoft.com/office/drawing/2014/main" id="{D980B8D2-0097-41CE-B87F-0E7DF3242DF9}"/>
              </a:ext>
            </a:extLst>
          </p:cNvPr>
          <p:cNvCxnSpPr/>
          <p:nvPr/>
        </p:nvCxnSpPr>
        <p:spPr>
          <a:xfrm flipH="1" flipV="1">
            <a:off x="6096000" y="2596896"/>
            <a:ext cx="1999488" cy="130454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ZoneTexte 8">
            <a:extLst>
              <a:ext uri="{FF2B5EF4-FFF2-40B4-BE49-F238E27FC236}">
                <a16:creationId xmlns:a16="http://schemas.microsoft.com/office/drawing/2014/main" id="{7D1BF5CF-D84C-467E-A15A-4A08C1980AA2}"/>
              </a:ext>
            </a:extLst>
          </p:cNvPr>
          <p:cNvSpPr txBox="1"/>
          <p:nvPr/>
        </p:nvSpPr>
        <p:spPr>
          <a:xfrm>
            <a:off x="8217408" y="3694176"/>
            <a:ext cx="2145792" cy="523220"/>
          </a:xfrm>
          <a:prstGeom prst="rect">
            <a:avLst/>
          </a:prstGeom>
          <a:noFill/>
        </p:spPr>
        <p:txBody>
          <a:bodyPr wrap="square" rtlCol="0">
            <a:spAutoFit/>
          </a:bodyPr>
          <a:lstStyle/>
          <a:p>
            <a:r>
              <a:rPr lang="fr-FR" sz="2800" dirty="0">
                <a:latin typeface="Times New Roman" panose="02020603050405020304" pitchFamily="18" charset="0"/>
                <a:cs typeface="Times New Roman" panose="02020603050405020304" pitchFamily="18" charset="0"/>
              </a:rPr>
              <a:t>Trou noir</a:t>
            </a:r>
          </a:p>
        </p:txBody>
      </p:sp>
    </p:spTree>
    <p:extLst>
      <p:ext uri="{BB962C8B-B14F-4D97-AF65-F5344CB8AC3E}">
        <p14:creationId xmlns:p14="http://schemas.microsoft.com/office/powerpoint/2010/main" val="201761393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B159D7B-264D-4CC9-8235-9A1343805617}"/>
              </a:ext>
            </a:extLst>
          </p:cNvPr>
          <p:cNvSpPr>
            <a:spLocks noGrp="1"/>
          </p:cNvSpPr>
          <p:nvPr>
            <p:ph type="title"/>
          </p:nvPr>
        </p:nvSpPr>
        <p:spPr>
          <a:xfrm>
            <a:off x="0" y="144612"/>
            <a:ext cx="12192000" cy="706964"/>
          </a:xfrm>
        </p:spPr>
        <p:txBody>
          <a:bodyPr/>
          <a:lstStyle/>
          <a:p>
            <a:r>
              <a:rPr lang="fr-FR" sz="4800" dirty="0">
                <a:solidFill>
                  <a:schemeClr val="tx1"/>
                </a:solidFill>
                <a:latin typeface="Times New Roman" panose="02020603050405020304" pitchFamily="18" charset="0"/>
                <a:cs typeface="Times New Roman" panose="02020603050405020304" pitchFamily="18" charset="0"/>
              </a:rPr>
              <a:t>Eléments du réseau mondial  </a:t>
            </a:r>
            <a:r>
              <a:rPr lang="fr-FR" sz="4800" dirty="0" err="1">
                <a:solidFill>
                  <a:schemeClr val="tx1"/>
                </a:solidFill>
                <a:latin typeface="Times New Roman" panose="02020603050405020304" pitchFamily="18" charset="0"/>
                <a:cs typeface="Times New Roman" panose="02020603050405020304" pitchFamily="18" charset="0"/>
              </a:rPr>
              <a:t>radioastronomique</a:t>
            </a:r>
            <a:endParaRPr lang="fr-FR" sz="4800" dirty="0">
              <a:solidFill>
                <a:schemeClr val="tx1"/>
              </a:solidFill>
              <a:latin typeface="Times New Roman" panose="02020603050405020304" pitchFamily="18" charset="0"/>
              <a:cs typeface="Times New Roman" panose="02020603050405020304" pitchFamily="18" charset="0"/>
            </a:endParaRPr>
          </a:p>
        </p:txBody>
      </p:sp>
      <p:pic>
        <p:nvPicPr>
          <p:cNvPr id="5" name="Espace réservé du contenu 4">
            <a:extLst>
              <a:ext uri="{FF2B5EF4-FFF2-40B4-BE49-F238E27FC236}">
                <a16:creationId xmlns:a16="http://schemas.microsoft.com/office/drawing/2014/main" id="{240A5D21-3A05-40D3-8687-A6EF2ACCEDC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97408" y="1060705"/>
            <a:ext cx="10790102" cy="5533386"/>
          </a:xfrm>
        </p:spPr>
      </p:pic>
    </p:spTree>
    <p:extLst>
      <p:ext uri="{BB962C8B-B14F-4D97-AF65-F5344CB8AC3E}">
        <p14:creationId xmlns:p14="http://schemas.microsoft.com/office/powerpoint/2010/main" val="7794633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8B70361-FB7D-4B95-9F82-29DED8B42A71}"/>
              </a:ext>
            </a:extLst>
          </p:cNvPr>
          <p:cNvSpPr>
            <a:spLocks noGrp="1"/>
          </p:cNvSpPr>
          <p:nvPr>
            <p:ph type="title"/>
          </p:nvPr>
        </p:nvSpPr>
        <p:spPr>
          <a:xfrm>
            <a:off x="-97536" y="36680"/>
            <a:ext cx="10070591" cy="706964"/>
          </a:xfrm>
        </p:spPr>
        <p:txBody>
          <a:bodyPr/>
          <a:lstStyle/>
          <a:p>
            <a:r>
              <a:rPr kumimoji="0" lang="fr-FR" sz="5400" b="0" i="0" u="none" strike="noStrike" kern="0" cap="none" spc="0" normalizeH="0" baseline="0" noProof="0" dirty="0">
                <a:ln>
                  <a:noFill/>
                </a:ln>
                <a:solidFill>
                  <a:srgbClr val="FFFFFF"/>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Si le Soleil était un trou noir (Kerr)</a:t>
            </a:r>
            <a:endParaRPr lang="fr-FR" sz="5400" dirty="0">
              <a:latin typeface="Times New Roman" panose="02020603050405020304" pitchFamily="18" charset="0"/>
              <a:cs typeface="Times New Roman" panose="02020603050405020304" pitchFamily="18" charset="0"/>
            </a:endParaRPr>
          </a:p>
        </p:txBody>
      </p:sp>
      <p:sp>
        <p:nvSpPr>
          <p:cNvPr id="3" name="Espace réservé du contenu 2">
            <a:extLst>
              <a:ext uri="{FF2B5EF4-FFF2-40B4-BE49-F238E27FC236}">
                <a16:creationId xmlns:a16="http://schemas.microsoft.com/office/drawing/2014/main" id="{F5B8E7B2-49D9-45D6-8625-5F2A1CBD8DEE}"/>
              </a:ext>
            </a:extLst>
          </p:cNvPr>
          <p:cNvSpPr>
            <a:spLocks noGrp="1"/>
          </p:cNvSpPr>
          <p:nvPr>
            <p:ph idx="1"/>
          </p:nvPr>
        </p:nvSpPr>
        <p:spPr>
          <a:xfrm>
            <a:off x="241958" y="981000"/>
            <a:ext cx="6623542" cy="5356563"/>
          </a:xfrm>
        </p:spPr>
        <p:txBody>
          <a:bodyPr>
            <a:noAutofit/>
          </a:bodyPr>
          <a:lstStyle/>
          <a:p>
            <a:pPr marL="342720" lvl="0" indent="-334800" defTabSz="914400">
              <a:spcBef>
                <a:spcPts val="598"/>
              </a:spcBef>
              <a:buClrTx/>
              <a:buSzTx/>
              <a:buNone/>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defRPr/>
            </a:pP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M ≈ 2.10</a:t>
            </a:r>
            <a:r>
              <a:rPr kumimoji="0" lang="fr-FR" sz="3600" b="0" i="0" u="none" strike="noStrike" kern="0" cap="none" spc="0" normalizeH="0" baseline="30000" noProof="0" dirty="0">
                <a:ln>
                  <a:noFill/>
                </a:ln>
                <a:solidFill>
                  <a:srgbClr val="FFFFFF"/>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30</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kg, </a:t>
            </a:r>
            <a:r>
              <a:rPr lang="fr-FR" sz="3600" kern="0" dirty="0">
                <a:solidFill>
                  <a:srgbClr val="FFFFFF"/>
                </a:solidFill>
                <a:effectLst>
                  <a:outerShdw dist="17961" dir="2700000">
                    <a:scrgbClr r="0" g="0" b="0"/>
                  </a:outerShdw>
                </a:effectLst>
                <a:latin typeface="Times New Roman" panose="02020603050405020304" pitchFamily="18" charset="0"/>
                <a:ea typeface="MS Gothic" pitchFamily="2"/>
                <a:cs typeface="Times New Roman" panose="02020603050405020304" pitchFamily="18" charset="0"/>
              </a:rPr>
              <a:t>J  ≈1,63.10</a:t>
            </a:r>
            <a:r>
              <a:rPr lang="fr-FR" sz="3600" kern="0" baseline="30000" dirty="0">
                <a:solidFill>
                  <a:srgbClr val="FFFFFF"/>
                </a:solidFill>
                <a:effectLst>
                  <a:outerShdw dist="17961" dir="2700000">
                    <a:scrgbClr r="0" g="0" b="0"/>
                  </a:outerShdw>
                </a:effectLst>
                <a:latin typeface="Times New Roman" panose="02020603050405020304" pitchFamily="18" charset="0"/>
                <a:ea typeface="MS Gothic" pitchFamily="2"/>
                <a:cs typeface="Times New Roman" panose="02020603050405020304" pitchFamily="18" charset="0"/>
              </a:rPr>
              <a:t>41</a:t>
            </a:r>
            <a:r>
              <a:rPr lang="fr-FR" sz="3600" kern="0" dirty="0">
                <a:solidFill>
                  <a:srgbClr val="FFFFFF"/>
                </a:solidFill>
                <a:effectLst>
                  <a:outerShdw dist="17961" dir="2700000">
                    <a:scrgbClr r="0" g="0" b="0"/>
                  </a:outerShdw>
                </a:effectLst>
                <a:latin typeface="Times New Roman" panose="02020603050405020304" pitchFamily="18" charset="0"/>
                <a:ea typeface="MS Gothic" pitchFamily="2"/>
                <a:cs typeface="Times New Roman" panose="02020603050405020304" pitchFamily="18" charset="0"/>
              </a:rPr>
              <a:t>kgM²/s, </a:t>
            </a:r>
          </a:p>
          <a:p>
            <a:pPr marL="342720" lvl="0" indent="-334800" defTabSz="914400">
              <a:spcBef>
                <a:spcPts val="598"/>
              </a:spcBef>
              <a:buClrTx/>
              <a:buSzTx/>
              <a:buNone/>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defRPr/>
            </a:pPr>
            <a:r>
              <a:rPr kumimoji="0" lang="fr-FR" sz="3600" b="0" i="0" u="none" strike="noStrike" kern="0" cap="none" spc="0" normalizeH="0" baseline="0" noProof="0" dirty="0" err="1">
                <a:ln>
                  <a:noFill/>
                </a:ln>
                <a:solidFill>
                  <a:srgbClr val="FFFF00"/>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r</a:t>
            </a:r>
            <a:r>
              <a:rPr kumimoji="0" lang="fr-FR" sz="3600" b="0" i="0" u="none" strike="noStrike" kern="0" cap="none" spc="0" normalizeH="0" baseline="-25000" noProof="0" dirty="0" err="1">
                <a:ln>
                  <a:noFill/>
                </a:ln>
                <a:solidFill>
                  <a:srgbClr val="FFFF00"/>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s</a:t>
            </a:r>
            <a: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  ≈ 3 km, a =J/Mc ~ 270m.	</a:t>
            </a:r>
          </a:p>
          <a:p>
            <a:pPr marL="342720" marR="0" lvl="0" indent="-334800" algn="l" defTabSz="914400" rtl="0" eaLnBrk="1" fontAlgn="auto" latinLnBrk="0" hangingPunct="1">
              <a:lnSpc>
                <a:spcPct val="100000"/>
              </a:lnSpc>
              <a:spcBef>
                <a:spcPts val="598"/>
              </a:spcBef>
              <a:spcAft>
                <a:spcPts val="0"/>
              </a:spcAft>
              <a:buClrTx/>
              <a:buSzTx/>
              <a:buFontTx/>
              <a:buNone/>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defRPr/>
            </a:pP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Chute : ≈ 10 </a:t>
            </a:r>
            <a: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microsecondes.</a:t>
            </a:r>
          </a:p>
          <a:p>
            <a:pPr marL="342720" marR="0" lvl="0" indent="-334800" algn="l" defTabSz="914400" rtl="0" eaLnBrk="1" fontAlgn="auto" latinLnBrk="0" hangingPunct="1">
              <a:lnSpc>
                <a:spcPct val="100000"/>
              </a:lnSpc>
              <a:spcBef>
                <a:spcPts val="598"/>
              </a:spcBef>
              <a:spcAft>
                <a:spcPts val="0"/>
              </a:spcAft>
              <a:buClrTx/>
              <a:buSzTx/>
              <a:buFontTx/>
              <a:buNone/>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defRPr/>
            </a:pPr>
            <a:r>
              <a:rPr lang="fr-FR" sz="3600" kern="0" dirty="0">
                <a:solidFill>
                  <a:srgbClr val="FFFF00"/>
                </a:solidFill>
                <a:effectLst>
                  <a:outerShdw dist="17961" dir="2700000">
                    <a:scrgbClr r="0" g="0" b="0"/>
                  </a:outerShdw>
                </a:effectLst>
                <a:latin typeface="Times New Roman" panose="02020603050405020304" pitchFamily="18" charset="0"/>
                <a:ea typeface="MS Gothic" pitchFamily="2"/>
                <a:cs typeface="Times New Roman" panose="02020603050405020304" pitchFamily="18" charset="0"/>
              </a:rPr>
              <a:t>Observateur écartelé avant!</a:t>
            </a:r>
            <a:endPar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endParaRPr>
          </a:p>
          <a:p>
            <a:pPr marL="342720" marR="0" lvl="0" indent="-334800" algn="l" defTabSz="914400" rtl="0" eaLnBrk="1" fontAlgn="auto" latinLnBrk="0" hangingPunct="1">
              <a:lnSpc>
                <a:spcPct val="100000"/>
              </a:lnSpc>
              <a:spcBef>
                <a:spcPts val="598"/>
              </a:spcBef>
              <a:spcAft>
                <a:spcPts val="0"/>
              </a:spcAft>
              <a:buClrTx/>
              <a:buSzTx/>
              <a:buFontTx/>
              <a:buNone/>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defRPr/>
            </a:pPr>
            <a:endPar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endParaRPr>
          </a:p>
          <a:p>
            <a:pPr marL="342720" marR="0" lvl="0" indent="-334800" algn="l" defTabSz="914400" rtl="0" eaLnBrk="1" fontAlgn="auto" latinLnBrk="0" hangingPunct="1">
              <a:lnSpc>
                <a:spcPct val="100000"/>
              </a:lnSpc>
              <a:spcBef>
                <a:spcPts val="598"/>
              </a:spcBef>
              <a:spcAft>
                <a:spcPts val="0"/>
              </a:spcAft>
              <a:buClrTx/>
              <a:buSzTx/>
              <a:buFontTx/>
              <a:buNone/>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defRPr/>
            </a:pPr>
            <a: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Pas changement d’orbite </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pour la Terre, mais il ferait noir et froid et a</a:t>
            </a:r>
            <a:r>
              <a:rPr lang="fr-FR" sz="3600" kern="0" dirty="0" err="1">
                <a:solidFill>
                  <a:srgbClr val="FFFFFF"/>
                </a:solidFill>
                <a:effectLst>
                  <a:outerShdw dist="17961" dir="2700000">
                    <a:scrgbClr r="0" g="0" b="0"/>
                  </a:outerShdw>
                </a:effectLst>
                <a:latin typeface="Times New Roman" panose="02020603050405020304" pitchFamily="18" charset="0"/>
                <a:ea typeface="MS Gothic" pitchFamily="2"/>
                <a:cs typeface="Times New Roman" panose="02020603050405020304" pitchFamily="18" charset="0"/>
              </a:rPr>
              <a:t>ucune</a:t>
            </a:r>
            <a:r>
              <a:rPr lang="fr-FR" sz="3600" kern="0" dirty="0">
                <a:solidFill>
                  <a:srgbClr val="FFFFFF"/>
                </a:solidFill>
                <a:effectLst>
                  <a:outerShdw dist="17961" dir="2700000">
                    <a:scrgbClr r="0" g="0" b="0"/>
                  </a:outerShdw>
                </a:effectLst>
                <a:latin typeface="Times New Roman" panose="02020603050405020304" pitchFamily="18" charset="0"/>
                <a:ea typeface="MS Gothic" pitchFamily="2"/>
                <a:cs typeface="Times New Roman" panose="02020603050405020304" pitchFamily="18" charset="0"/>
              </a:rPr>
              <a:t> chance pour que cela arrive, sa masse est trop faible.</a:t>
            </a:r>
            <a:endPar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endParaRPr>
          </a:p>
        </p:txBody>
      </p:sp>
      <p:pic>
        <p:nvPicPr>
          <p:cNvPr id="5" name="Image 4">
            <a:extLst>
              <a:ext uri="{FF2B5EF4-FFF2-40B4-BE49-F238E27FC236}">
                <a16:creationId xmlns:a16="http://schemas.microsoft.com/office/drawing/2014/main" id="{25AD9389-3007-4E1D-92F5-E570F9699A80}"/>
              </a:ext>
            </a:extLst>
          </p:cNvPr>
          <p:cNvPicPr>
            <a:picLocks noChangeAspect="1"/>
          </p:cNvPicPr>
          <p:nvPr/>
        </p:nvPicPr>
        <p:blipFill>
          <a:blip r:embed="rId2">
            <a:lum/>
            <a:alphaModFix/>
          </a:blip>
          <a:srcRect/>
          <a:stretch>
            <a:fillRect/>
          </a:stretch>
        </p:blipFill>
        <p:spPr>
          <a:xfrm>
            <a:off x="8099088" y="2230572"/>
            <a:ext cx="4060800" cy="3240000"/>
          </a:xfrm>
          <a:prstGeom prst="rect">
            <a:avLst/>
          </a:prstGeom>
          <a:solidFill>
            <a:srgbClr val="FFFF00"/>
          </a:solidFill>
          <a:ln w="12600">
            <a:solidFill>
              <a:srgbClr val="000000"/>
            </a:solidFill>
            <a:prstDash val="solid"/>
            <a:miter/>
          </a:ln>
        </p:spPr>
      </p:pic>
      <p:cxnSp>
        <p:nvCxnSpPr>
          <p:cNvPr id="7" name="Connecteur droit avec flèche 6">
            <a:extLst>
              <a:ext uri="{FF2B5EF4-FFF2-40B4-BE49-F238E27FC236}">
                <a16:creationId xmlns:a16="http://schemas.microsoft.com/office/drawing/2014/main" id="{06CA7018-32B4-45B7-8525-99759278605D}"/>
              </a:ext>
            </a:extLst>
          </p:cNvPr>
          <p:cNvCxnSpPr>
            <a:cxnSpLocks/>
          </p:cNvCxnSpPr>
          <p:nvPr/>
        </p:nvCxnSpPr>
        <p:spPr>
          <a:xfrm flipV="1">
            <a:off x="9259824" y="3995726"/>
            <a:ext cx="548639" cy="1105514"/>
          </a:xfrm>
          <a:prstGeom prst="straightConnector1">
            <a:avLst/>
          </a:prstGeom>
          <a:ln>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87DCFB94-9B32-4DF7-BA00-A50D1228C3EA}"/>
              </a:ext>
            </a:extLst>
          </p:cNvPr>
          <p:cNvSpPr txBox="1"/>
          <p:nvPr/>
        </p:nvSpPr>
        <p:spPr>
          <a:xfrm>
            <a:off x="8705087" y="5101240"/>
            <a:ext cx="1267968" cy="369332"/>
          </a:xfrm>
          <a:prstGeom prst="rect">
            <a:avLst/>
          </a:prstGeom>
          <a:noFill/>
        </p:spPr>
        <p:txBody>
          <a:bodyPr wrap="square" rtlCol="0">
            <a:spAutoFit/>
          </a:bodyPr>
          <a:lstStyle/>
          <a:p>
            <a:r>
              <a:rPr lang="fr-FR" b="1" dirty="0" err="1">
                <a:solidFill>
                  <a:srgbClr val="FFFF00"/>
                </a:solidFill>
                <a:latin typeface="Times New Roman" panose="02020603050405020304" pitchFamily="18" charset="0"/>
                <a:cs typeface="Times New Roman" panose="02020603050405020304" pitchFamily="18" charset="0"/>
              </a:rPr>
              <a:t>r</a:t>
            </a:r>
            <a:r>
              <a:rPr lang="fr-FR" b="1" baseline="-25000" dirty="0" err="1">
                <a:solidFill>
                  <a:srgbClr val="FFFF00"/>
                </a:solidFill>
                <a:latin typeface="Times New Roman" panose="02020603050405020304" pitchFamily="18" charset="0"/>
                <a:cs typeface="Times New Roman" panose="02020603050405020304" pitchFamily="18" charset="0"/>
              </a:rPr>
              <a:t>s</a:t>
            </a:r>
            <a:r>
              <a:rPr lang="fr-FR" b="1" dirty="0">
                <a:solidFill>
                  <a:srgbClr val="FFFF00"/>
                </a:solidFill>
                <a:latin typeface="Times New Roman" panose="02020603050405020304" pitchFamily="18" charset="0"/>
                <a:cs typeface="Times New Roman" panose="02020603050405020304" pitchFamily="18" charset="0"/>
              </a:rPr>
              <a:t> = 3km</a:t>
            </a:r>
          </a:p>
        </p:txBody>
      </p:sp>
      <p:cxnSp>
        <p:nvCxnSpPr>
          <p:cNvPr id="14" name="Connecteur droit avec flèche 13">
            <a:extLst>
              <a:ext uri="{FF2B5EF4-FFF2-40B4-BE49-F238E27FC236}">
                <a16:creationId xmlns:a16="http://schemas.microsoft.com/office/drawing/2014/main" id="{20DBC180-3AA8-4A3E-A3D1-60CF087792A8}"/>
              </a:ext>
            </a:extLst>
          </p:cNvPr>
          <p:cNvCxnSpPr>
            <a:cxnSpLocks/>
          </p:cNvCxnSpPr>
          <p:nvPr/>
        </p:nvCxnSpPr>
        <p:spPr>
          <a:xfrm flipH="1" flipV="1">
            <a:off x="10265664" y="3850573"/>
            <a:ext cx="841248" cy="143533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a:extLst>
              <a:ext uri="{FF2B5EF4-FFF2-40B4-BE49-F238E27FC236}">
                <a16:creationId xmlns:a16="http://schemas.microsoft.com/office/drawing/2014/main" id="{6C6DC48A-2E12-4955-8239-E1F88D15DE96}"/>
              </a:ext>
            </a:extLst>
          </p:cNvPr>
          <p:cNvSpPr txBox="1"/>
          <p:nvPr/>
        </p:nvSpPr>
        <p:spPr>
          <a:xfrm>
            <a:off x="10733424" y="5285906"/>
            <a:ext cx="1267968" cy="369332"/>
          </a:xfrm>
          <a:prstGeom prst="rect">
            <a:avLst/>
          </a:prstGeom>
          <a:noFill/>
        </p:spPr>
        <p:txBody>
          <a:bodyPr wrap="square" rtlCol="0">
            <a:spAutoFit/>
          </a:bodyPr>
          <a:lstStyle/>
          <a:p>
            <a:r>
              <a:rPr lang="fr-FR" b="1" dirty="0">
                <a:solidFill>
                  <a:srgbClr val="FF0000"/>
                </a:solidFill>
                <a:latin typeface="Times New Roman" panose="02020603050405020304" pitchFamily="18" charset="0"/>
                <a:cs typeface="Times New Roman" panose="02020603050405020304" pitchFamily="18" charset="0"/>
              </a:rPr>
              <a:t>a = 270m</a:t>
            </a:r>
          </a:p>
        </p:txBody>
      </p:sp>
      <p:sp>
        <p:nvSpPr>
          <p:cNvPr id="19" name="ZoneTexte 18">
            <a:extLst>
              <a:ext uri="{FF2B5EF4-FFF2-40B4-BE49-F238E27FC236}">
                <a16:creationId xmlns:a16="http://schemas.microsoft.com/office/drawing/2014/main" id="{EA12C22B-B9D0-431D-B04B-C300D5060762}"/>
              </a:ext>
            </a:extLst>
          </p:cNvPr>
          <p:cNvSpPr txBox="1"/>
          <p:nvPr/>
        </p:nvSpPr>
        <p:spPr>
          <a:xfrm>
            <a:off x="9932999" y="1942184"/>
            <a:ext cx="457201" cy="369332"/>
          </a:xfrm>
          <a:prstGeom prst="rect">
            <a:avLst/>
          </a:prstGeom>
          <a:noFill/>
        </p:spPr>
        <p:txBody>
          <a:bodyPr wrap="square" rtlCol="0">
            <a:spAutoFit/>
          </a:bodyPr>
          <a:lstStyle/>
          <a:p>
            <a:r>
              <a:rPr lang="fr-FR" b="1" dirty="0"/>
              <a:t>J</a:t>
            </a:r>
          </a:p>
        </p:txBody>
      </p:sp>
      <p:pic>
        <p:nvPicPr>
          <p:cNvPr id="20" name="Image 2">
            <a:extLst>
              <a:ext uri="{FF2B5EF4-FFF2-40B4-BE49-F238E27FC236}">
                <a16:creationId xmlns:a16="http://schemas.microsoft.com/office/drawing/2014/main" id="{61D4CA8B-3A00-43A9-9C25-1A310470EE8A}"/>
              </a:ext>
            </a:extLst>
          </p:cNvPr>
          <p:cNvPicPr>
            <a:picLocks noChangeAspect="1"/>
          </p:cNvPicPr>
          <p:nvPr/>
        </p:nvPicPr>
        <p:blipFill>
          <a:blip r:embed="rId3"/>
          <a:srcRect l="16807" t="-1942" r="19954" b="1942"/>
          <a:stretch>
            <a:fillRect/>
          </a:stretch>
        </p:blipFill>
        <p:spPr>
          <a:xfrm>
            <a:off x="9932999" y="-12156"/>
            <a:ext cx="2226889" cy="1986313"/>
          </a:xfrm>
          <a:prstGeom prst="rect">
            <a:avLst/>
          </a:prstGeom>
          <a:noFill/>
          <a:ln cap="flat">
            <a:noFill/>
          </a:ln>
        </p:spPr>
      </p:pic>
    </p:spTree>
    <p:extLst>
      <p:ext uri="{BB962C8B-B14F-4D97-AF65-F5344CB8AC3E}">
        <p14:creationId xmlns:p14="http://schemas.microsoft.com/office/powerpoint/2010/main" val="30021275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04932" y="1658112"/>
            <a:ext cx="10124283" cy="3857222"/>
          </a:xfrm>
          <a:solidFill>
            <a:schemeClr val="accent1">
              <a:alpha val="46000"/>
            </a:schemeClr>
          </a:solidFill>
        </p:spPr>
        <p:txBody>
          <a:bodyPr>
            <a:normAutofit fontScale="90000"/>
          </a:bodyPr>
          <a:lstStyle/>
          <a:p>
            <a:pPr lvl="0"/>
            <a:r>
              <a:rPr lang="fr-FR" sz="4000" dirty="0">
                <a:solidFill>
                  <a:schemeClr val="tx1"/>
                </a:solidFill>
                <a:latin typeface="Times New Roman" pitchFamily="18"/>
              </a:rPr>
              <a:t>La gravitation devient une théorie géométrique de l'espace-temps. </a:t>
            </a:r>
            <a:br>
              <a:rPr lang="fr-FR" sz="4000" dirty="0">
                <a:solidFill>
                  <a:schemeClr val="tx1"/>
                </a:solidFill>
                <a:latin typeface="Times New Roman" pitchFamily="18"/>
              </a:rPr>
            </a:br>
            <a:br>
              <a:rPr lang="fr-FR" sz="4000" dirty="0">
                <a:solidFill>
                  <a:schemeClr val="tx1"/>
                </a:solidFill>
                <a:latin typeface="Times New Roman" pitchFamily="18"/>
              </a:rPr>
            </a:br>
            <a:r>
              <a:rPr lang="fr-FR" sz="4000" dirty="0">
                <a:solidFill>
                  <a:schemeClr val="tx1"/>
                </a:solidFill>
                <a:latin typeface="Times New Roman" pitchFamily="18"/>
              </a:rPr>
              <a:t>Les corps suivent les géodésiques de cette géométrie ! </a:t>
            </a:r>
            <a:br>
              <a:rPr lang="fr-FR" sz="2800" dirty="0">
                <a:solidFill>
                  <a:schemeClr val="tx1"/>
                </a:solidFill>
                <a:latin typeface="Times New Roman" pitchFamily="18"/>
              </a:rPr>
            </a:br>
            <a:br>
              <a:rPr lang="fr-FR" sz="2800" dirty="0">
                <a:solidFill>
                  <a:schemeClr val="tx1"/>
                </a:solidFill>
                <a:latin typeface="Times New Roman" pitchFamily="18"/>
              </a:rPr>
            </a:br>
            <a:r>
              <a:rPr lang="fr-FR" sz="4000" dirty="0">
                <a:solidFill>
                  <a:schemeClr val="tx1"/>
                </a:solidFill>
                <a:latin typeface="Times New Roman" pitchFamily="18"/>
              </a:rPr>
              <a:t>Le temps physique cesse d'être universel et devient propre à chacun.</a:t>
            </a:r>
            <a:endParaRPr lang="fr-FR" sz="40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63979" y="0"/>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La relativité générale</a:t>
            </a:r>
          </a:p>
        </p:txBody>
      </p:sp>
      <p:pic>
        <p:nvPicPr>
          <p:cNvPr id="8" name="Picture 4" descr="http://3.bp.blogspot.com/_2BiG4q7GCqk/TTHot-b6_mI/AAAAAAAAB2M/Lq1m4BviklI/s320/Albert_Einstein_Photo+II.jpg">
            <a:extLst>
              <a:ext uri="{FF2B5EF4-FFF2-40B4-BE49-F238E27FC236}">
                <a16:creationId xmlns:a16="http://schemas.microsoft.com/office/drawing/2014/main" id="{772B4F00-2365-4CD1-98CC-CE122432C500}"/>
              </a:ext>
            </a:extLst>
          </p:cNvPr>
          <p:cNvPicPr>
            <a:picLocks noChangeAspect="1"/>
          </p:cNvPicPr>
          <p:nvPr/>
        </p:nvPicPr>
        <p:blipFill>
          <a:blip r:embed="rId3"/>
          <a:srcRect/>
          <a:stretch>
            <a:fillRect/>
          </a:stretch>
        </p:blipFill>
        <p:spPr>
          <a:xfrm>
            <a:off x="10229215" y="3040158"/>
            <a:ext cx="1642995" cy="2253116"/>
          </a:xfrm>
          <a:prstGeom prst="rect">
            <a:avLst/>
          </a:prstGeom>
          <a:noFill/>
          <a:ln cap="flat">
            <a:noFill/>
          </a:ln>
        </p:spPr>
      </p:pic>
      <p:sp>
        <p:nvSpPr>
          <p:cNvPr id="9" name="Phylactère : pensées 8">
            <a:extLst>
              <a:ext uri="{FF2B5EF4-FFF2-40B4-BE49-F238E27FC236}">
                <a16:creationId xmlns:a16="http://schemas.microsoft.com/office/drawing/2014/main" id="{CB23845D-1B13-4DE2-BDB6-E1E8A605AC35}"/>
              </a:ext>
            </a:extLst>
          </p:cNvPr>
          <p:cNvSpPr/>
          <p:nvPr/>
        </p:nvSpPr>
        <p:spPr>
          <a:xfrm>
            <a:off x="10444073" y="2070574"/>
            <a:ext cx="1642995" cy="830997"/>
          </a:xfrm>
          <a:prstGeom prst="cloudCallout">
            <a:avLst/>
          </a:prstGeom>
          <a:solidFill>
            <a:sysClr val="window" lastClr="FFFFFF"/>
          </a:solidFill>
          <a:ln w="19050" cap="rnd" cmpd="sng" algn="ctr">
            <a:solidFill>
              <a:srgbClr val="B01513">
                <a:shade val="50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400" b="0" i="0" u="none" strike="noStrike" kern="0" cap="none" spc="0" normalizeH="0" baseline="0" noProof="0" dirty="0">
                <a:ln>
                  <a:noFill/>
                </a:ln>
                <a:solidFill>
                  <a:prstClr val="black"/>
                </a:solidFill>
                <a:effectLst/>
                <a:uLnTx/>
                <a:uFillTx/>
                <a:latin typeface="Century Gothic" panose="020B0502020202020204"/>
                <a:ea typeface="+mn-ea"/>
                <a:cs typeface="+mn-cs"/>
              </a:rPr>
              <a:t>Fallait oser le faire!</a:t>
            </a:r>
          </a:p>
        </p:txBody>
      </p:sp>
    </p:spTree>
    <p:extLst>
      <p:ext uri="{BB962C8B-B14F-4D97-AF65-F5344CB8AC3E}">
        <p14:creationId xmlns:p14="http://schemas.microsoft.com/office/powerpoint/2010/main" val="2594328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95072" y="1550911"/>
            <a:ext cx="11850624" cy="4455133"/>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Bien que prédits, dès 1916, par la solution de </a:t>
            </a:r>
            <a:r>
              <a:rPr kumimoji="0" lang="fr-FR" sz="3600" b="0" i="0" u="none" strike="noStrike" kern="1200" cap="none" spc="0" normalizeH="0" baseline="0" noProof="0" dirty="0" err="1">
                <a:ln>
                  <a:noFill/>
                </a:ln>
                <a:solidFill>
                  <a:schemeClr val="tx1"/>
                </a:solidFill>
                <a:effectLst>
                  <a:outerShdw dist="17961" dir="2700000">
                    <a:scrgbClr r="0" g="0" b="0"/>
                  </a:outerShdw>
                </a:effectLst>
                <a:uLnTx/>
                <a:uFillTx/>
                <a:latin typeface="Times New Roman" pitchFamily="18"/>
                <a:ea typeface="MS Gothic" pitchFamily="2"/>
                <a:cs typeface="MS Gothic" pitchFamily="2"/>
              </a:rPr>
              <a:t>Schwarzchild</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 on a douté jusque vers 1960 que de tels objets existent.</a:t>
            </a: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 </a:t>
            </a: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Einstein lui-même n’y a jamais cru et s’est efforcé de montrer que leur formation était impossible vers 1938, alors que Oppenheimer avec Snyder avaient fait un calcul où ils prétendaient le contraire.</a:t>
            </a: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Il est vrai que la théorie idéalise ces objets et que les trous noirs physiques n’y sont pas totalement conformes.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34321" y="524656"/>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Les trous noirs existent-ils?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852533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CE8D49-D0E5-436D-AECA-1D0159148D40}"/>
              </a:ext>
            </a:extLst>
          </p:cNvPr>
          <p:cNvSpPr>
            <a:spLocks noGrp="1"/>
          </p:cNvSpPr>
          <p:nvPr>
            <p:ph type="title"/>
          </p:nvPr>
        </p:nvSpPr>
        <p:spPr>
          <a:xfrm>
            <a:off x="2618112" y="36797"/>
            <a:ext cx="6059424" cy="706964"/>
          </a:xfrm>
        </p:spPr>
        <p:txBody>
          <a:bodyPr/>
          <a:lstStyle/>
          <a:p>
            <a:r>
              <a:rPr lang="fr-FR" sz="4400" dirty="0">
                <a:solidFill>
                  <a:schemeClr val="tx1"/>
                </a:solidFill>
                <a:latin typeface="Times New Roman" panose="02020603050405020304" pitchFamily="18" charset="0"/>
                <a:cs typeface="Times New Roman" panose="02020603050405020304" pitchFamily="18" charset="0"/>
              </a:rPr>
              <a:t>Plongée dans un trou noir </a:t>
            </a:r>
          </a:p>
        </p:txBody>
      </p:sp>
      <p:pic>
        <p:nvPicPr>
          <p:cNvPr id="4" name="Image 3">
            <a:extLst>
              <a:ext uri="{FF2B5EF4-FFF2-40B4-BE49-F238E27FC236}">
                <a16:creationId xmlns:a16="http://schemas.microsoft.com/office/drawing/2014/main" id="{C2DF543A-43F9-436E-8883-6EFB59ECEBEE}"/>
              </a:ext>
            </a:extLst>
          </p:cNvPr>
          <p:cNvPicPr>
            <a:picLocks noChangeAspect="1"/>
          </p:cNvPicPr>
          <p:nvPr/>
        </p:nvPicPr>
        <p:blipFill>
          <a:blip r:embed="rId2">
            <a:lum/>
            <a:alphaModFix/>
          </a:blip>
          <a:srcRect/>
          <a:stretch>
            <a:fillRect/>
          </a:stretch>
        </p:blipFill>
        <p:spPr>
          <a:xfrm>
            <a:off x="2496192" y="816898"/>
            <a:ext cx="6660000" cy="4860000"/>
          </a:xfrm>
          <a:prstGeom prst="rect">
            <a:avLst/>
          </a:prstGeom>
          <a:noFill/>
          <a:ln>
            <a:noFill/>
          </a:ln>
        </p:spPr>
      </p:pic>
      <p:sp>
        <p:nvSpPr>
          <p:cNvPr id="5" name="ZoneTexte 4">
            <a:extLst>
              <a:ext uri="{FF2B5EF4-FFF2-40B4-BE49-F238E27FC236}">
                <a16:creationId xmlns:a16="http://schemas.microsoft.com/office/drawing/2014/main" id="{855B88E4-BE53-4A64-BDD3-34A523BE045E}"/>
              </a:ext>
            </a:extLst>
          </p:cNvPr>
          <p:cNvSpPr txBox="1"/>
          <p:nvPr/>
        </p:nvSpPr>
        <p:spPr>
          <a:xfrm>
            <a:off x="3413760" y="5725830"/>
            <a:ext cx="4181856" cy="584775"/>
          </a:xfrm>
          <a:prstGeom prst="rect">
            <a:avLst/>
          </a:prstGeom>
          <a:noFill/>
        </p:spPr>
        <p:txBody>
          <a:bodyPr wrap="square" rtlCol="0">
            <a:spAutoFit/>
          </a:bodyPr>
          <a:lstStyle/>
          <a:p>
            <a:r>
              <a:rPr lang="fr-FR" sz="3200" dirty="0">
                <a:latin typeface="Times New Roman" panose="02020603050405020304" pitchFamily="18" charset="0"/>
                <a:cs typeface="Times New Roman" panose="02020603050405020304" pitchFamily="18" charset="0"/>
              </a:rPr>
              <a:t>De gros soucis en vue…</a:t>
            </a:r>
          </a:p>
        </p:txBody>
      </p:sp>
      <p:sp>
        <p:nvSpPr>
          <p:cNvPr id="7" name="ZoneTexte 6">
            <a:extLst>
              <a:ext uri="{FF2B5EF4-FFF2-40B4-BE49-F238E27FC236}">
                <a16:creationId xmlns:a16="http://schemas.microsoft.com/office/drawing/2014/main" id="{CC4DDADF-8E7E-4C49-ADD6-25E1AAA04122}"/>
              </a:ext>
            </a:extLst>
          </p:cNvPr>
          <p:cNvSpPr txBox="1"/>
          <p:nvPr/>
        </p:nvSpPr>
        <p:spPr>
          <a:xfrm>
            <a:off x="1392816" y="6359538"/>
            <a:ext cx="8510016" cy="4616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pic>
        <p:nvPicPr>
          <p:cNvPr id="8" name="Image 7">
            <a:extLst>
              <a:ext uri="{FF2B5EF4-FFF2-40B4-BE49-F238E27FC236}">
                <a16:creationId xmlns:a16="http://schemas.microsoft.com/office/drawing/2014/main" id="{83CF3873-A6FD-4473-9F51-D730635BC3E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0560" y="68157"/>
            <a:ext cx="2131029" cy="1054965"/>
          </a:xfrm>
          <a:prstGeom prst="rect">
            <a:avLst/>
          </a:prstGeom>
        </p:spPr>
      </p:pic>
    </p:spTree>
    <p:extLst>
      <p:ext uri="{BB962C8B-B14F-4D97-AF65-F5344CB8AC3E}">
        <p14:creationId xmlns:p14="http://schemas.microsoft.com/office/powerpoint/2010/main" val="105625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158240"/>
            <a:ext cx="12192000" cy="4876799"/>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L</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e mystère de l’existence de la singularité centrale dans les trous noirs </a:t>
            </a:r>
            <a:r>
              <a:rPr lang="fr-FR" sz="3600" dirty="0">
                <a:solidFill>
                  <a:schemeClr val="tx1"/>
                </a:solidFill>
                <a:effectLst>
                  <a:outerShdw dist="17961" dir="2700000">
                    <a:scrgbClr r="0" g="0" b="0"/>
                  </a:outerShdw>
                </a:effectLst>
                <a:latin typeface="Times New Roman" pitchFamily="18"/>
                <a:ea typeface="MS Gothic" pitchFamily="2"/>
                <a:cs typeface="MS Gothic" pitchFamily="2"/>
              </a:rPr>
              <a:t>semble signifier l’incomplétude de la théorie, mais philosophiquement, ce pourrait être vu comme une nécessité!</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L</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’horizon, fût d’abord considéré comme une singularité, la suite a montré, qu’on pouvait y entrer mais pas en sortir!</a:t>
            </a: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L’espace-temps sous l’horizon se révèle très mystérieux, sans possibilité de vérification directe. C’est une région, en effondrement inéluctable, non protégée de la singularité par la censure cosmique, où</a:t>
            </a:r>
            <a:r>
              <a:rPr kumimoji="0" lang="fr-FR" sz="3600" b="0" i="0" u="none" strike="noStrike" kern="1200" cap="none" spc="0" normalizeH="0" baseline="0" noProof="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 semble-t-il, </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la causalité n’existe plus.!</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29/3/2022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46513" y="-73787"/>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Les trous noirs existent-ils?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8474887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158240"/>
                <a:ext cx="12192000" cy="4876799"/>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lang="fr-FR" sz="3200" dirty="0">
                    <a:solidFill>
                      <a:srgbClr val="FFFFFF"/>
                    </a:solidFill>
                    <a:effectLst>
                      <a:outerShdw dist="17961" dir="2700000">
                        <a:scrgbClr r="0" g="0" b="0"/>
                      </a:outerShdw>
                    </a:effectLst>
                    <a:latin typeface="Times New Roman" pitchFamily="18"/>
                    <a:ea typeface="MS Gothic" pitchFamily="2"/>
                    <a:cs typeface="MS Gothic" pitchFamily="2"/>
                  </a:rPr>
                  <a:t>U</a:t>
                </a: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ne autre propriété fondamentale des trous noirs est qu’ils illustrent une limite de « compacité » de la matière énergie.</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On ne peut pas incorporer une masse quelconque dans une « sphère » de rayon  </a:t>
                </a:r>
                <a:r>
                  <a:rPr kumimoji="0" lang="fr-FR" sz="3200" b="0" i="1"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r</a:t>
                </a:r>
                <a:r>
                  <a:rPr lang="fr-FR" sz="3200" dirty="0">
                    <a:solidFill>
                      <a:srgbClr val="FFFFFF"/>
                    </a:solidFill>
                    <a:effectLst>
                      <a:outerShdw dist="17961" dir="2700000">
                        <a:scrgbClr r="0" g="0" b="0"/>
                      </a:outerShdw>
                    </a:effectLst>
                    <a:latin typeface="Times New Roman" pitchFamily="18"/>
                    <a:ea typeface="MS Gothic" pitchFamily="2"/>
                    <a:cs typeface="MS Gothic" pitchFamily="2"/>
                  </a:rPr>
                  <a:t>. Au-delà d’une compacité, elle s’effondre en trou noir!</a:t>
                </a: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r>
                  <a:rPr lang="fr-FR" sz="3200" dirty="0">
                    <a:solidFill>
                      <a:srgbClr val="FFFFFF"/>
                    </a:solidFill>
                    <a:effectLst>
                      <a:outerShdw dist="17961" dir="2700000">
                        <a:scrgbClr r="0" g="0" b="0"/>
                      </a:outerShdw>
                    </a:effectLst>
                    <a:latin typeface="Times New Roman" pitchFamily="18"/>
                    <a:ea typeface="MS Gothic" pitchFamily="2"/>
                    <a:cs typeface="MS Gothic" pitchFamily="2"/>
                  </a:rPr>
                  <a:t>La relation qui donne la définition d’un trou noir :</a:t>
                </a: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r>
                  <a:rPr lang="fr-FR" sz="3200" dirty="0">
                    <a:solidFill>
                      <a:srgbClr val="FFFFFF"/>
                    </a:solidFill>
                    <a:effectLst>
                      <a:outerShdw dist="17961" dir="2700000">
                        <a:scrgbClr r="0" g="0" b="0"/>
                      </a:outerShdw>
                    </a:effectLst>
                    <a:latin typeface="Times New Roman" pitchFamily="18"/>
                    <a:ea typeface="MS Gothic" pitchFamily="2"/>
                    <a:cs typeface="MS Gothic" pitchFamily="2"/>
                  </a:rPr>
                  <a:t>				</a:t>
                </a:r>
                <a14:m>
                  <m:oMath xmlns:m="http://schemas.openxmlformats.org/officeDocument/2006/math">
                    <m:f>
                      <m:fPr>
                        <m:ctrlPr>
                          <a:rPr lang="fr-FR" sz="3200" i="1" smtClean="0">
                            <a:solidFill>
                              <a:srgbClr val="FFFFFF"/>
                            </a:solidFill>
                            <a:effectLst>
                              <a:outerShdw dist="17961" dir="2700000">
                                <a:scrgbClr r="0" g="0" b="0"/>
                              </a:outerShdw>
                            </a:effectLst>
                            <a:latin typeface="Cambria Math" panose="02040503050406030204" pitchFamily="18" charset="0"/>
                            <a:ea typeface="MS Gothic" pitchFamily="2"/>
                          </a:rPr>
                        </m:ctrlPr>
                      </m:fPr>
                      <m:num>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2</m:t>
                        </m:r>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𝐺</m:t>
                        </m:r>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m:t>
                        </m:r>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𝑀</m:t>
                        </m:r>
                      </m:num>
                      <m:den>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𝑟</m:t>
                        </m:r>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m:t>
                        </m:r>
                        <m:sSup>
                          <m:sSupPr>
                            <m:ctrlP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ctrlPr>
                          </m:sSupPr>
                          <m:e>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𝑐</m:t>
                            </m:r>
                          </m:e>
                          <m:sup>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2</m:t>
                            </m:r>
                          </m:sup>
                        </m:sSup>
                      </m:den>
                    </m:f>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=1 </m:t>
                    </m:r>
                    <m:r>
                      <a:rPr lang="fr-FR" sz="3200" b="0" i="1" smtClean="0">
                        <a:solidFill>
                          <a:srgbClr val="FFFFFF"/>
                        </a:solidFill>
                        <a:effectLst>
                          <a:outerShdw dist="17961" dir="2700000">
                            <a:scrgbClr r="0" g="0" b="0"/>
                          </a:outerShdw>
                        </a:effectLst>
                        <a:latin typeface="Cambria Math" panose="02040503050406030204" pitchFamily="18" charset="0"/>
                        <a:ea typeface="Cambria Math" panose="02040503050406030204" pitchFamily="18" charset="0"/>
                      </a:rPr>
                      <m:t>→</m:t>
                    </m:r>
                    <m:r>
                      <a:rPr lang="fr-FR" sz="3200" b="0" i="1" smtClean="0">
                        <a:solidFill>
                          <a:srgbClr val="FFFFFF"/>
                        </a:solidFill>
                        <a:effectLst>
                          <a:outerShdw dist="17961" dir="2700000">
                            <a:scrgbClr r="0" g="0" b="0"/>
                          </a:outerShdw>
                        </a:effectLst>
                        <a:latin typeface="Cambria Math" panose="02040503050406030204" pitchFamily="18" charset="0"/>
                        <a:ea typeface="Cambria Math" panose="02040503050406030204" pitchFamily="18" charset="0"/>
                      </a:rPr>
                      <m:t>𝑀</m:t>
                    </m:r>
                    <m:f>
                      <m:fPr>
                        <m:ctrlPr>
                          <a:rPr lang="fr-FR" sz="3200" b="0" i="1" smtClean="0">
                            <a:solidFill>
                              <a:srgbClr val="FFFFFF"/>
                            </a:solidFill>
                            <a:effectLst>
                              <a:outerShdw dist="17961" dir="2700000">
                                <a:scrgbClr r="0" g="0" b="0"/>
                              </a:outerShdw>
                            </a:effectLst>
                            <a:latin typeface="Cambria Math" panose="02040503050406030204" pitchFamily="18" charset="0"/>
                            <a:ea typeface="Cambria Math" panose="02040503050406030204" pitchFamily="18" charset="0"/>
                          </a:rPr>
                        </m:ctrlPr>
                      </m:fPr>
                      <m:num>
                        <m:r>
                          <a:rPr lang="fr-FR" sz="3200" b="0" i="1" smtClean="0">
                            <a:solidFill>
                              <a:srgbClr val="FFFFFF"/>
                            </a:solidFill>
                            <a:effectLst>
                              <a:outerShdw dist="17961" dir="2700000">
                                <a:scrgbClr r="0" g="0" b="0"/>
                              </a:outerShdw>
                            </a:effectLst>
                            <a:latin typeface="Cambria Math" panose="02040503050406030204" pitchFamily="18" charset="0"/>
                            <a:ea typeface="Cambria Math" panose="02040503050406030204" pitchFamily="18" charset="0"/>
                          </a:rPr>
                          <m:t>1</m:t>
                        </m:r>
                      </m:num>
                      <m:den>
                        <m:r>
                          <a:rPr lang="fr-FR" sz="3200" b="0" i="1" smtClean="0">
                            <a:solidFill>
                              <a:srgbClr val="FFFFFF"/>
                            </a:solidFill>
                            <a:effectLst>
                              <a:outerShdw dist="17961" dir="2700000">
                                <a:scrgbClr r="0" g="0" b="0"/>
                              </a:outerShdw>
                            </a:effectLst>
                            <a:latin typeface="Cambria Math" panose="02040503050406030204" pitchFamily="18" charset="0"/>
                            <a:ea typeface="Cambria Math" panose="02040503050406030204" pitchFamily="18" charset="0"/>
                          </a:rPr>
                          <m:t>𝑟</m:t>
                        </m:r>
                      </m:den>
                    </m:f>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m:t>
                    </m:r>
                    <m:f>
                      <m:fPr>
                        <m:ctrlP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ctrlPr>
                      </m:fPr>
                      <m:num>
                        <m:sSup>
                          <m:sSupPr>
                            <m:ctrlP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ctrlPr>
                          </m:sSupPr>
                          <m:e>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𝑐</m:t>
                            </m:r>
                          </m:e>
                          <m:sup>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2</m:t>
                            </m:r>
                          </m:sup>
                        </m:sSup>
                      </m:num>
                      <m:den>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2</m:t>
                        </m:r>
                        <m:r>
                          <a:rPr lang="fr-FR" sz="3200" b="0" i="1" smtClean="0">
                            <a:solidFill>
                              <a:srgbClr val="FFFFFF"/>
                            </a:solidFill>
                            <a:effectLst>
                              <a:outerShdw dist="17961" dir="2700000">
                                <a:scrgbClr r="0" g="0" b="0"/>
                              </a:outerShdw>
                            </a:effectLst>
                            <a:latin typeface="Cambria Math" panose="02040503050406030204" pitchFamily="18" charset="0"/>
                            <a:ea typeface="MS Gothic" pitchFamily="2"/>
                          </a:rPr>
                          <m:t>𝐺</m:t>
                        </m:r>
                      </m:den>
                    </m:f>
                  </m:oMath>
                </a14:m>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lang="fr-FR" sz="3200" dirty="0">
                    <a:solidFill>
                      <a:srgbClr val="FFFFFF"/>
                    </a:solidFill>
                    <a:effectLst>
                      <a:outerShdw dist="17961" dir="2700000">
                        <a:scrgbClr r="0" g="0" b="0"/>
                      </a:outerShdw>
                    </a:effectLst>
                    <a:latin typeface="Times New Roman" pitchFamily="18"/>
                    <a:ea typeface="MS Gothic" pitchFamily="2"/>
                    <a:cs typeface="MS Gothic" pitchFamily="2"/>
                  </a:rPr>
                  <a:t>montre que: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14:m>
                  <m:oMath xmlns:m="http://schemas.openxmlformats.org/officeDocument/2006/math">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MS Gothic" pitchFamily="2"/>
                        <a:cs typeface="MS Gothic" pitchFamily="2"/>
                      </a:rPr>
                      <m:t>𝑀</m:t>
                    </m:r>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MS Gothic" pitchFamily="2"/>
                        <a:cs typeface="MS Gothic" pitchFamily="2"/>
                      </a:rPr>
                      <m:t> </m:t>
                    </m:r>
                    <m:f>
                      <m:fPr>
                        <m:ctrlP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MS Gothic" pitchFamily="2"/>
                          </a:rPr>
                        </m:ctrlPr>
                      </m:fPr>
                      <m:num>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MS Gothic" pitchFamily="2"/>
                          </a:rPr>
                          <m:t>1</m:t>
                        </m:r>
                      </m:num>
                      <m:den>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MS Gothic" pitchFamily="2"/>
                          </a:rPr>
                          <m:t>𝑟</m:t>
                        </m:r>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MS Gothic" pitchFamily="2"/>
                          </a:rPr>
                          <m:t>  </m:t>
                        </m:r>
                      </m:den>
                    </m:f>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Cambria Math" panose="02040503050406030204" pitchFamily="18" charset="0"/>
                      </a:rPr>
                      <m:t>&lt;</m:t>
                    </m:r>
                    <m:f>
                      <m:fPr>
                        <m:ctrlP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Cambria Math" panose="02040503050406030204" pitchFamily="18" charset="0"/>
                          </a:rPr>
                        </m:ctrlPr>
                      </m:fPr>
                      <m:num>
                        <m:sSup>
                          <m:sSupPr>
                            <m:ctrlP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Cambria Math" panose="02040503050406030204" pitchFamily="18" charset="0"/>
                              </a:rPr>
                            </m:ctrlPr>
                          </m:sSupPr>
                          <m:e>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Cambria Math" panose="02040503050406030204" pitchFamily="18" charset="0"/>
                              </a:rPr>
                              <m:t>𝑐</m:t>
                            </m:r>
                          </m:e>
                          <m:sup>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Cambria Math" panose="02040503050406030204" pitchFamily="18" charset="0"/>
                              </a:rPr>
                              <m:t>2</m:t>
                            </m:r>
                          </m:sup>
                        </m:sSup>
                      </m:num>
                      <m:den>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Cambria Math" panose="02040503050406030204" pitchFamily="18" charset="0"/>
                          </a:rPr>
                          <m:t>2</m:t>
                        </m:r>
                        <m:r>
                          <a:rPr kumimoji="0" lang="fr-FR" sz="3200" b="0" i="1" u="none" strike="noStrike" kern="1200" cap="none" spc="0" normalizeH="0" baseline="0" noProof="0" smtClean="0">
                            <a:ln>
                              <a:noFill/>
                            </a:ln>
                            <a:solidFill>
                              <a:srgbClr val="FFFFFF"/>
                            </a:solidFill>
                            <a:effectLst>
                              <a:outerShdw dist="17961" dir="2700000">
                                <a:scrgbClr r="0" g="0" b="0"/>
                              </a:outerShdw>
                            </a:effectLst>
                            <a:uLnTx/>
                            <a:uFillTx/>
                            <a:latin typeface="Cambria Math" panose="02040503050406030204" pitchFamily="18" charset="0"/>
                            <a:ea typeface="Cambria Math" panose="02040503050406030204" pitchFamily="18" charset="0"/>
                          </a:rPr>
                          <m:t>𝐺</m:t>
                        </m:r>
                      </m:den>
                    </m:f>
                  </m:oMath>
                </a14:m>
                <a:r>
                  <a:rPr lang="fr-FR" sz="3600" dirty="0">
                    <a:solidFill>
                      <a:schemeClr val="tx1"/>
                    </a:solidFill>
                    <a:latin typeface="Times New Roman" panose="02020603050405020304" pitchFamily="18" charset="0"/>
                    <a:cs typeface="Times New Roman" panose="02020603050405020304" pitchFamily="18" charset="0"/>
                  </a:rPr>
                  <a:t>   </a:t>
                </a:r>
                <a:br>
                  <a:rPr lang="fr-FR" sz="3600" dirty="0">
                    <a:solidFill>
                      <a:schemeClr val="tx1"/>
                    </a:solidFill>
                    <a:latin typeface="Times New Roman" panose="02020603050405020304" pitchFamily="18" charset="0"/>
                    <a:cs typeface="Times New Roman" panose="02020603050405020304" pitchFamily="18" charset="0"/>
                  </a:rPr>
                </a:br>
                <a:r>
                  <a:rPr lang="fr-FR" sz="3200" dirty="0">
                    <a:solidFill>
                      <a:schemeClr val="tx1"/>
                    </a:solidFill>
                    <a:latin typeface="Times New Roman" panose="02020603050405020304" pitchFamily="18" charset="0"/>
                    <a:cs typeface="Times New Roman" panose="02020603050405020304" pitchFamily="18" charset="0"/>
                  </a:rPr>
                  <a:t>pour ne pas s’effondrer en trou noir,</a:t>
                </a:r>
                <a:r>
                  <a:rPr lang="fr-FR" sz="3600" dirty="0">
                    <a:solidFill>
                      <a:schemeClr val="tx1"/>
                    </a:solidFill>
                    <a:latin typeface="Times New Roman" panose="02020603050405020304" pitchFamily="18" charset="0"/>
                    <a:cs typeface="Times New Roman" panose="02020603050405020304" pitchFamily="18" charset="0"/>
                  </a:rPr>
                  <a:t> </a:t>
                </a:r>
                <a:r>
                  <a:rPr lang="fr-FR" sz="3200" dirty="0">
                    <a:solidFill>
                      <a:schemeClr val="tx1"/>
                    </a:solidFill>
                    <a:latin typeface="Times New Roman" panose="02020603050405020304" pitchFamily="18" charset="0"/>
                    <a:cs typeface="Times New Roman" panose="02020603050405020304" pitchFamily="18" charset="0"/>
                  </a:rPr>
                  <a:t>dont la région sous l’horizon est une zone « singulière », car non isolé de la singularité.</a:t>
                </a:r>
              </a:p>
            </p:txBody>
          </p:sp>
        </mc:Choice>
        <mc:Fallback>
          <p:sp>
            <p:nvSpPr>
              <p:cNvPr id="2" name="Titre 1">
                <a:extLst>
                  <a:ext uri="{FF2B5EF4-FFF2-40B4-BE49-F238E27FC236}">
                    <a16:creationId xmlns:a16="http://schemas.microsoft.com/office/drawing/2014/main" id="{EE704503-712D-47CA-A60C-B9A54032C249}"/>
                  </a:ext>
                </a:extLst>
              </p:cNvPr>
              <p:cNvSpPr>
                <a:spLocks noGrp="1" noRot="1" noChangeAspect="1" noMove="1" noResize="1" noEditPoints="1" noAdjustHandles="1" noChangeArrowheads="1" noChangeShapeType="1" noTextEdit="1"/>
              </p:cNvSpPr>
              <p:nvPr>
                <p:ph type="ctrTitle"/>
              </p:nvPr>
            </p:nvSpPr>
            <p:spPr>
              <a:xfrm>
                <a:off x="0" y="1158240"/>
                <a:ext cx="12192000" cy="4876799"/>
              </a:xfrm>
              <a:blipFill>
                <a:blip r:embed="rId3"/>
                <a:stretch>
                  <a:fillRect t="-11625" b="-4000"/>
                </a:stretch>
              </a:blipFill>
            </p:spPr>
            <p:txBody>
              <a:bodyPr/>
              <a:lstStyle/>
              <a:p>
                <a:r>
                  <a:rPr lang="fr-FR">
                    <a:noFill/>
                  </a:rPr>
                  <a:t> </a:t>
                </a:r>
              </a:p>
            </p:txBody>
          </p:sp>
        </mc:Fallback>
      </mc:AlternateContent>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29/3/2022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46513" y="-73787"/>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Les trous noirs : une limite de compacité</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51934503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688048" y="1104509"/>
            <a:ext cx="10241280" cy="4956758"/>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Quand on a découvert les trous noirs supermassifs au centre des galaxies on s’interrogeait sur leur origine,</a:t>
            </a:r>
            <a:r>
              <a:rPr lang="fr-FR" sz="3600" dirty="0">
                <a:solidFill>
                  <a:schemeClr val="tx1"/>
                </a:solidFill>
                <a:effectLst>
                  <a:outerShdw dist="17961" dir="2700000">
                    <a:scrgbClr r="0" g="0" b="0"/>
                  </a:outerShdw>
                </a:effectLst>
                <a:latin typeface="Times New Roman" pitchFamily="18"/>
                <a:ea typeface="MS Gothic" pitchFamily="2"/>
                <a:cs typeface="MS Gothic" pitchFamily="2"/>
              </a:rPr>
              <a:t> car aucun phénomène connu ne semblait l’expliquer. </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Pour une étoile massive de l’ordre de 10 masses solaires, on savait que son agonie en supernova pouvait produire un trou noir . </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Ces trous noirs de quelques masses solaires étaient appelés trous noirs stellaires.</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200" dirty="0">
                <a:solidFill>
                  <a:schemeClr val="tx1"/>
                </a:solidFill>
                <a:effectLst>
                  <a:outerShdw dist="17961" dir="2700000">
                    <a:scrgbClr r="0" g="0" b="0"/>
                  </a:outerShdw>
                </a:effectLst>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72586"/>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34321" y="23749"/>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Formation des trous noirs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7655353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438911" y="1720417"/>
            <a:ext cx="11009377" cy="4432502"/>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lang="fr-FR" sz="32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Quant à des trous noirs de masse intermédiaire de quelques dizaines ou centaines de masses solaires on n’avait aucune idée de leur existence. </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Quand les détecteurs d’ondes gravitationnelles (plus de 100 détections à l’heure actuelle) ont détecté la collision de deux trous noirs de masses intermédiaires, cela a été  une surprise de taille. </a:t>
            </a: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br>
              <a:rPr lang="fr-FR" sz="3600" dirty="0">
                <a:solidFill>
                  <a:schemeClr val="tx1"/>
                </a:solidFill>
                <a:effectLst>
                  <a:outerShdw dist="17961" dir="2700000">
                    <a:scrgbClr r="0" g="0" b="0"/>
                  </a:outerShdw>
                </a:effectLst>
                <a:latin typeface="Times New Roman" pitchFamily="18"/>
                <a:ea typeface="MS Gothic" pitchFamily="2"/>
                <a:cs typeface="MS Gothic" pitchFamily="2"/>
              </a:rPr>
            </a:br>
            <a:r>
              <a:rPr lang="fr-FR" sz="3600" dirty="0">
                <a:solidFill>
                  <a:schemeClr val="tx1"/>
                </a:solidFill>
                <a:effectLst>
                  <a:outerShdw dist="17961" dir="2700000">
                    <a:scrgbClr r="0" g="0" b="0"/>
                  </a:outerShdw>
                </a:effectLst>
                <a:latin typeface="Times New Roman" pitchFamily="18"/>
                <a:ea typeface="MS Gothic" pitchFamily="2"/>
                <a:cs typeface="MS Gothic" pitchFamily="2"/>
              </a:rPr>
              <a:t>Personne ne s’attendait à cela.</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72586"/>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34321" y="23749"/>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Formation des trous noirs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34389979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29649" y="1198571"/>
            <a:ext cx="11155680" cy="5021615"/>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Pendant longtemps on a cru que ces objets étaient rares car on en observait très peu, et pour cause, puisqu’ils sont « invisibles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On ne les décelait qu’indirectement par leur effet sur de la matière visible, soit contiguë et en interaction avec le formidable gradient de gravitation qui l’échauffait et la faisait briller, soit </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pa</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r les orbites d’étoiles non contiguës mais dans la même région comme cela est le cas du trou noir supermassif central de notre galaxie.</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229649" y="-182480"/>
            <a:ext cx="102676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Combien de trous noirs dans l’univers ?</a:t>
            </a:r>
          </a:p>
        </p:txBody>
      </p:sp>
    </p:spTree>
    <p:extLst>
      <p:ext uri="{BB962C8B-B14F-4D97-AF65-F5344CB8AC3E}">
        <p14:creationId xmlns:p14="http://schemas.microsoft.com/office/powerpoint/2010/main" val="26074829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29648" y="1341120"/>
            <a:ext cx="11633168" cy="4921738"/>
          </a:xfrm>
          <a:solidFill>
            <a:schemeClr val="accent1">
              <a:alpha val="46000"/>
            </a:schemeClr>
          </a:solidFill>
        </p:spPr>
        <p:txBody>
          <a:bodyPr>
            <a:noAutofit/>
          </a:bodyPr>
          <a:lstStyle/>
          <a:p>
            <a:pPr marL="330120" lvl="0" indent="-322200" defTabSz="914400">
              <a:lnSpc>
                <a:spcPct val="80000"/>
              </a:lnSpc>
              <a:spcBef>
                <a:spcPts val="697"/>
              </a:spcBef>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L’observation a montré que la présence d’énormes trous noirs au centre des galaxies était quasi systématique.</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Pour générer les trous noirs supermassifs, à partir de trous noirs stellaires,  les collisions, ont dû être très nombreuses! </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Une modélisation récente de l’univers prédit 40 milliards de milliards de trous noirs stellaires, (40.10</a:t>
            </a:r>
            <a:r>
              <a:rPr lang="fr-FR" sz="3600" baseline="30000" dirty="0">
                <a:solidFill>
                  <a:srgbClr val="FFFFFF"/>
                </a:solidFill>
                <a:effectLst>
                  <a:outerShdw dist="17961" dir="2700000">
                    <a:scrgbClr r="0" g="0" b="0"/>
                  </a:outerShdw>
                </a:effectLst>
                <a:latin typeface="Times New Roman" pitchFamily="18"/>
                <a:ea typeface="MS Gothic" pitchFamily="2"/>
                <a:cs typeface="MS Gothic" pitchFamily="2"/>
              </a:rPr>
              <a:t>18</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 Et cela ne prend pas en compte les trous noirs intermédiaires et supermassifs! Ceci entraine un « mitage singulier» de l’espace-temps.</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29/3/2022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229649" y="-182480"/>
            <a:ext cx="102676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Combien de trous noirs dans l’univers ?</a:t>
            </a:r>
          </a:p>
        </p:txBody>
      </p:sp>
    </p:spTree>
    <p:extLst>
      <p:ext uri="{BB962C8B-B14F-4D97-AF65-F5344CB8AC3E}">
        <p14:creationId xmlns:p14="http://schemas.microsoft.com/office/powerpoint/2010/main" val="40811705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460247" y="1563075"/>
            <a:ext cx="11271503" cy="3785225"/>
          </a:xfrm>
          <a:solidFill>
            <a:schemeClr val="accent1">
              <a:alpha val="46000"/>
            </a:schemeClr>
          </a:solidFill>
        </p:spPr>
        <p:txBody>
          <a:bodyPr>
            <a:noAutofit/>
          </a:bodyPr>
          <a:lstStyle/>
          <a:p>
            <a:pPr marL="330120" lvl="0" indent="-322200" defTabSz="914400">
              <a:lnSpc>
                <a:spcPct val="80000"/>
              </a:lnSpc>
              <a:spcBef>
                <a:spcPts val="697"/>
              </a:spcBef>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Les détecteurs actuels d’ondes gravitationnelles, dont la sensibilité est limitée, détectent des collisions de trous noirs intermédiaires, résultant déjà de collisions de trous noirs stellaires ou avec des étoiles à neutrons. Ils peuvent aussi grossir par capture de matière (étoiles, gaz)</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 </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Comme ces événements (collisions, capture) sont peu probables, cela laisse à supposer qu’ils pullulent.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416370" y="6307796"/>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229649" y="-182480"/>
            <a:ext cx="10267663"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Combien de trous noirs dans l’univers ?</a:t>
            </a:r>
          </a:p>
        </p:txBody>
      </p:sp>
    </p:spTree>
    <p:extLst>
      <p:ext uri="{BB962C8B-B14F-4D97-AF65-F5344CB8AC3E}">
        <p14:creationId xmlns:p14="http://schemas.microsoft.com/office/powerpoint/2010/main" val="394677536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648517"/>
            <a:ext cx="11911584" cy="5614341"/>
          </a:xfrm>
          <a:solidFill>
            <a:schemeClr val="accent1">
              <a:alpha val="46000"/>
            </a:schemeClr>
          </a:solidFill>
        </p:spPr>
        <p:txBody>
          <a:bodyPr>
            <a:noAutofit/>
          </a:bodyPr>
          <a:lstStyle/>
          <a:p>
            <a:pPr marL="330120" marR="0" lvl="0" indent="-322200" algn="ctr"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5067673" y="1052583"/>
            <a:ext cx="7002407" cy="4524315"/>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Découverte, qui induit que de nombreux autres trous noirs se cachent dans la Voie lactée. </a:t>
            </a:r>
          </a:p>
          <a:p>
            <a:r>
              <a:rPr lang="fr-FR" sz="3600" dirty="0">
                <a:latin typeface="Times New Roman" panose="02020603050405020304" pitchFamily="18" charset="0"/>
                <a:cs typeface="Times New Roman" panose="02020603050405020304" pitchFamily="18" charset="0"/>
              </a:rPr>
              <a:t>Ondes gravitationnelles, devraient être détectées.</a:t>
            </a:r>
          </a:p>
          <a:p>
            <a:r>
              <a:rPr lang="fr-FR" sz="3600" dirty="0">
                <a:latin typeface="Times New Roman" panose="02020603050405020304" pitchFamily="18" charset="0"/>
                <a:cs typeface="Times New Roman" panose="02020603050405020304" pitchFamily="18" charset="0"/>
              </a:rPr>
              <a:t>Rappel: un énorme trou noir, baptisé Sagittaire A* (</a:t>
            </a:r>
            <a:r>
              <a:rPr lang="fr-FR" sz="3600" dirty="0" err="1">
                <a:latin typeface="Times New Roman" panose="02020603050405020304" pitchFamily="18" charset="0"/>
                <a:cs typeface="Times New Roman" panose="02020603050405020304" pitchFamily="18" charset="0"/>
              </a:rPr>
              <a:t>Sgr</a:t>
            </a:r>
            <a:r>
              <a:rPr lang="fr-FR" sz="3600" dirty="0">
                <a:latin typeface="Times New Roman" panose="02020603050405020304" pitchFamily="18" charset="0"/>
                <a:cs typeface="Times New Roman" panose="02020603050405020304" pitchFamily="18" charset="0"/>
              </a:rPr>
              <a:t> A*), se trouve au </a:t>
            </a:r>
            <a:r>
              <a:rPr lang="fr-FR" sz="3600" dirty="0" err="1">
                <a:latin typeface="Times New Roman" panose="02020603050405020304" pitchFamily="18" charset="0"/>
                <a:cs typeface="Times New Roman" panose="02020603050405020304" pitchFamily="18" charset="0"/>
              </a:rPr>
              <a:t>coeur</a:t>
            </a:r>
            <a:r>
              <a:rPr lang="fr-FR" sz="3600" dirty="0">
                <a:latin typeface="Times New Roman" panose="02020603050405020304" pitchFamily="18" charset="0"/>
                <a:cs typeface="Times New Roman" panose="02020603050405020304" pitchFamily="18" charset="0"/>
              </a:rPr>
              <a:t> de la galaxie. </a:t>
            </a:r>
            <a:endPar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AAE7F018-2F0D-46FC-9B9C-DB54CD74C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 y="970615"/>
            <a:ext cx="5047487" cy="5180694"/>
          </a:xfrm>
          <a:prstGeom prst="rect">
            <a:avLst/>
          </a:prstGeom>
        </p:spPr>
      </p:pic>
      <p:sp>
        <p:nvSpPr>
          <p:cNvPr id="5" name="ZoneTexte 4">
            <a:extLst>
              <a:ext uri="{FF2B5EF4-FFF2-40B4-BE49-F238E27FC236}">
                <a16:creationId xmlns:a16="http://schemas.microsoft.com/office/drawing/2014/main" id="{1D3280CD-9F55-4BC6-9433-6936DEB3664C}"/>
              </a:ext>
            </a:extLst>
          </p:cNvPr>
          <p:cNvSpPr txBox="1"/>
          <p:nvPr/>
        </p:nvSpPr>
        <p:spPr>
          <a:xfrm>
            <a:off x="0" y="71921"/>
            <a:ext cx="12070080" cy="769441"/>
          </a:xfrm>
          <a:prstGeom prst="rect">
            <a:avLst/>
          </a:prstGeom>
          <a:noFill/>
        </p:spPr>
        <p:txBody>
          <a:bodyPr wrap="square" rtlCol="0">
            <a:spAutoFit/>
          </a:bodyPr>
          <a:lstStyle/>
          <a:p>
            <a:pPr lvl="0">
              <a:defRPr/>
            </a:pPr>
            <a:r>
              <a:rPr lang="fr-FR" sz="4400" dirty="0">
                <a:solidFill>
                  <a:prstClr val="white"/>
                </a:solidFill>
                <a:latin typeface="Times New Roman" panose="02020603050405020304" pitchFamily="18" charset="0"/>
                <a:cs typeface="Times New Roman" panose="02020603050405020304" pitchFamily="18" charset="0"/>
              </a:rPr>
              <a:t>D</a:t>
            </a:r>
            <a:r>
              <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es milliers de trous noirs </a:t>
            </a:r>
            <a:r>
              <a:rPr lang="fr-FR" sz="4400" dirty="0">
                <a:solidFill>
                  <a:prstClr val="white"/>
                </a:solidFill>
                <a:latin typeface="Times New Roman" panose="02020603050405020304" pitchFamily="18" charset="0"/>
                <a:cs typeface="Times New Roman" panose="02020603050405020304" pitchFamily="18" charset="0"/>
              </a:rPr>
              <a:t>au centre de la Voie lactée </a:t>
            </a:r>
            <a:endPar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8714101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ZoneTexte 5">
            <a:extLst>
              <a:ext uri="{FF2B5EF4-FFF2-40B4-BE49-F238E27FC236}">
                <a16:creationId xmlns:a16="http://schemas.microsoft.com/office/drawing/2014/main" id="{92629B7D-8F4C-414E-BE64-270DE0D30245}"/>
              </a:ext>
            </a:extLst>
          </p:cNvPr>
          <p:cNvSpPr txBox="1"/>
          <p:nvPr/>
        </p:nvSpPr>
        <p:spPr>
          <a:xfrm>
            <a:off x="1360535" y="6396335"/>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848331" y="-54498"/>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La métrique de </a:t>
            </a:r>
            <a:r>
              <a:rPr kumimoji="0" lang="fr-FR" sz="4400" b="0" i="0"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rPr>
              <a:t>Schwarzschild</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(1916)</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8" name="Image 7">
            <a:extLst>
              <a:ext uri="{FF2B5EF4-FFF2-40B4-BE49-F238E27FC236}">
                <a16:creationId xmlns:a16="http://schemas.microsoft.com/office/drawing/2014/main" id="{A3BB5E0E-A5C6-44F8-8F47-F23D384F264D}"/>
              </a:ext>
            </a:extLst>
          </p:cNvPr>
          <p:cNvPicPr>
            <a:picLocks noChangeAspect="1"/>
          </p:cNvPicPr>
          <p:nvPr/>
        </p:nvPicPr>
        <p:blipFill>
          <a:blip r:embed="rId3">
            <a:lum/>
            <a:alphaModFix/>
          </a:blip>
          <a:srcRect/>
          <a:stretch>
            <a:fillRect/>
          </a:stretch>
        </p:blipFill>
        <p:spPr>
          <a:xfrm>
            <a:off x="1950720" y="1529108"/>
            <a:ext cx="8988530" cy="4397495"/>
          </a:xfrm>
          <a:prstGeom prst="rect">
            <a:avLst/>
          </a:prstGeom>
          <a:noFill/>
          <a:ln>
            <a:noFill/>
          </a:ln>
        </p:spPr>
      </p:pic>
      <p:sp>
        <p:nvSpPr>
          <p:cNvPr id="5" name="ZoneTexte 4">
            <a:extLst>
              <a:ext uri="{FF2B5EF4-FFF2-40B4-BE49-F238E27FC236}">
                <a16:creationId xmlns:a16="http://schemas.microsoft.com/office/drawing/2014/main" id="{CCA83594-D670-47CD-81A7-52C9B93A932C}"/>
              </a:ext>
            </a:extLst>
          </p:cNvPr>
          <p:cNvSpPr txBox="1"/>
          <p:nvPr/>
        </p:nvSpPr>
        <p:spPr>
          <a:xfrm>
            <a:off x="195072" y="758430"/>
            <a:ext cx="10201994" cy="1754326"/>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La première solution déconcerte EINSTEIN : Ses équations divergent  à  une certaine valeur du rayon.  La nature peut-elle permettre une telle monstruosité?</a:t>
            </a:r>
          </a:p>
        </p:txBody>
      </p:sp>
      <p:pic>
        <p:nvPicPr>
          <p:cNvPr id="9" name="Picture 2">
            <a:extLst>
              <a:ext uri="{FF2B5EF4-FFF2-40B4-BE49-F238E27FC236}">
                <a16:creationId xmlns:a16="http://schemas.microsoft.com/office/drawing/2014/main" id="{8C18791D-2FF8-4E68-B158-A704A50A058B}"/>
              </a:ext>
            </a:extLst>
          </p:cNvPr>
          <p:cNvPicPr>
            <a:picLocks noChangeAspect="1"/>
          </p:cNvPicPr>
          <p:nvPr/>
        </p:nvPicPr>
        <p:blipFill>
          <a:blip r:embed="rId4"/>
          <a:srcRect/>
          <a:stretch>
            <a:fillRect/>
          </a:stretch>
        </p:blipFill>
        <p:spPr>
          <a:xfrm>
            <a:off x="10397066" y="-54498"/>
            <a:ext cx="1686839" cy="2555555"/>
          </a:xfrm>
          <a:prstGeom prst="rect">
            <a:avLst/>
          </a:prstGeom>
          <a:noFill/>
          <a:ln cap="flat">
            <a:noFill/>
          </a:ln>
        </p:spPr>
      </p:pic>
      <p:sp>
        <p:nvSpPr>
          <p:cNvPr id="10" name="ZoneTexte 9">
            <a:extLst>
              <a:ext uri="{FF2B5EF4-FFF2-40B4-BE49-F238E27FC236}">
                <a16:creationId xmlns:a16="http://schemas.microsoft.com/office/drawing/2014/main" id="{816F686D-928F-4687-B7B2-5ADE6FFC2116}"/>
              </a:ext>
            </a:extLst>
          </p:cNvPr>
          <p:cNvSpPr txBox="1"/>
          <p:nvPr/>
        </p:nvSpPr>
        <p:spPr>
          <a:xfrm>
            <a:off x="10254703" y="1910675"/>
            <a:ext cx="1971565" cy="646334"/>
          </a:xfrm>
          <a:prstGeom prst="rect">
            <a:avLst/>
          </a:prstGeom>
          <a:noFill/>
          <a:ln cap="flat">
            <a:noFill/>
          </a:ln>
        </p:spPr>
        <p:txBody>
          <a:bodyPr vert="horz" wrap="square" lIns="91440" tIns="45720" rIns="91440" bIns="45720" anchor="t" anchorCtr="1" compatLnSpc="1">
            <a:spAutoFit/>
          </a:bodyPr>
          <a:lstStyle/>
          <a:p>
            <a:pPr algn="ctr" defTabSz="914400">
              <a:defRPr sz="1800" b="0" i="0" u="none" strike="noStrike" kern="0" cap="none" spc="0" baseline="0">
                <a:solidFill>
                  <a:srgbClr val="000000"/>
                </a:solidFill>
                <a:uFillTx/>
              </a:defRPr>
            </a:pPr>
            <a:r>
              <a:rPr lang="fr-FR" b="1" dirty="0">
                <a:solidFill>
                  <a:srgbClr val="FFFFFF"/>
                </a:solidFill>
                <a:latin typeface="Times New Roman" pitchFamily="18"/>
                <a:cs typeface="Times New Roman" pitchFamily="18"/>
              </a:rPr>
              <a:t>K. </a:t>
            </a:r>
            <a:r>
              <a:rPr lang="fr-FR" b="1" dirty="0" err="1">
                <a:solidFill>
                  <a:srgbClr val="FFFFFF"/>
                </a:solidFill>
                <a:latin typeface="Times New Roman" pitchFamily="18"/>
                <a:cs typeface="Times New Roman" pitchFamily="18"/>
              </a:rPr>
              <a:t>Schwarzschild</a:t>
            </a:r>
            <a:endParaRPr lang="fr-FR" b="1" dirty="0">
              <a:solidFill>
                <a:srgbClr val="FFFFFF"/>
              </a:solidFill>
              <a:latin typeface="Times New Roman" pitchFamily="18"/>
              <a:cs typeface="Times New Roman" pitchFamily="18"/>
            </a:endParaRPr>
          </a:p>
          <a:p>
            <a:pPr algn="ctr" defTabSz="914400">
              <a:defRPr sz="1800" b="0" i="0" u="none" strike="noStrike" kern="0" cap="none" spc="0" baseline="0">
                <a:solidFill>
                  <a:srgbClr val="000000"/>
                </a:solidFill>
                <a:uFillTx/>
              </a:defRPr>
            </a:pPr>
            <a:r>
              <a:rPr lang="fr-FR" b="1" dirty="0">
                <a:solidFill>
                  <a:srgbClr val="FFFFFF"/>
                </a:solidFill>
                <a:latin typeface="Times New Roman" pitchFamily="18"/>
                <a:cs typeface="Times New Roman" pitchFamily="18"/>
              </a:rPr>
              <a:t>1873- 1916</a:t>
            </a:r>
          </a:p>
        </p:txBody>
      </p:sp>
    </p:spTree>
    <p:extLst>
      <p:ext uri="{BB962C8B-B14F-4D97-AF65-F5344CB8AC3E}">
        <p14:creationId xmlns:p14="http://schemas.microsoft.com/office/powerpoint/2010/main" val="828378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648517"/>
            <a:ext cx="11911584" cy="5614341"/>
          </a:xfrm>
          <a:solidFill>
            <a:schemeClr val="accent1">
              <a:alpha val="46000"/>
            </a:schemeClr>
          </a:solidFill>
        </p:spPr>
        <p:txBody>
          <a:bodyPr>
            <a:noAutofit/>
          </a:bodyPr>
          <a:lstStyle/>
          <a:p>
            <a:pPr marL="330120" marR="0" lvl="0" indent="-322200" algn="ctr"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5291323" y="1233292"/>
            <a:ext cx="6864098"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Objet céleste compact, masse équivalente à 4 millions de fois celle du Soleil. Certains supputent qu'environ 20 000 petits trous noirs seraient en orbite dans le centre de la galaxie. </a:t>
            </a:r>
          </a:p>
          <a:p>
            <a:pPr marL="0" marR="0" lvl="0" indent="0" algn="l" defTabSz="457200" rtl="0" eaLnBrk="1" fontAlgn="auto" latinLnBrk="0" hangingPunct="1">
              <a:lnSpc>
                <a:spcPct val="100000"/>
              </a:lnSpc>
              <a:spcBef>
                <a:spcPts val="0"/>
              </a:spcBef>
              <a:spcAft>
                <a:spcPts val="0"/>
              </a:spcAft>
              <a:buClrTx/>
              <a:buSzTx/>
              <a:buFontTx/>
              <a:buNone/>
              <a:tabLst/>
              <a:defRPr/>
            </a:pPr>
            <a:r>
              <a:rPr lang="fr-FR" sz="3600" dirty="0">
                <a:solidFill>
                  <a:prstClr val="white"/>
                </a:solidFill>
                <a:latin typeface="Times New Roman" panose="02020603050405020304" pitchFamily="18" charset="0"/>
                <a:cs typeface="Times New Roman" panose="02020603050405020304" pitchFamily="18" charset="0"/>
              </a:rPr>
              <a:t>Mais </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difficile de repérer des petits trous noirs directement.</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AAE7F018-2F0D-46FC-9B9C-DB54CD74C4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93" y="970615"/>
            <a:ext cx="5047487" cy="5180694"/>
          </a:xfrm>
          <a:prstGeom prst="rect">
            <a:avLst/>
          </a:prstGeom>
        </p:spPr>
      </p:pic>
      <p:sp>
        <p:nvSpPr>
          <p:cNvPr id="5" name="ZoneTexte 4">
            <a:extLst>
              <a:ext uri="{FF2B5EF4-FFF2-40B4-BE49-F238E27FC236}">
                <a16:creationId xmlns:a16="http://schemas.microsoft.com/office/drawing/2014/main" id="{1D3280CD-9F55-4BC6-9433-6936DEB3664C}"/>
              </a:ext>
            </a:extLst>
          </p:cNvPr>
          <p:cNvSpPr txBox="1"/>
          <p:nvPr/>
        </p:nvSpPr>
        <p:spPr>
          <a:xfrm>
            <a:off x="0" y="71921"/>
            <a:ext cx="12155421"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Milliers de trous noirs au centre de la Voie lactée ?</a:t>
            </a:r>
          </a:p>
        </p:txBody>
      </p:sp>
    </p:spTree>
    <p:extLst>
      <p:ext uri="{BB962C8B-B14F-4D97-AF65-F5344CB8AC3E}">
        <p14:creationId xmlns:p14="http://schemas.microsoft.com/office/powerpoint/2010/main" val="6062760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156701"/>
            <a:ext cx="12082272" cy="4813521"/>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itchFamily="18"/>
                <a:ea typeface="MS Gothic" pitchFamily="2"/>
                <a:cs typeface="MS Gothic" pitchFamily="2"/>
              </a:rPr>
              <a:t>-</a:t>
            </a:r>
            <a:r>
              <a:rPr lang="fr-FR" sz="3600" dirty="0">
                <a:solidFill>
                  <a:schemeClr val="tx1"/>
                </a:solidFill>
                <a:latin typeface="Times New Roman" pitchFamily="18"/>
              </a:rPr>
              <a:t> La présence d’un trou noir central des galaxies interpelle au sujet de leur existence et de leur rôle dans formation des galaxies.</a:t>
            </a:r>
            <a:br>
              <a:rPr lang="fr-FR" sz="3600" dirty="0">
                <a:solidFill>
                  <a:schemeClr val="tx1"/>
                </a:solidFill>
                <a:latin typeface="Times New Roman" pitchFamily="18"/>
              </a:rPr>
            </a:br>
            <a:br>
              <a:rPr lang="fr-FR" sz="3600" dirty="0">
                <a:solidFill>
                  <a:schemeClr val="tx1"/>
                </a:solidFill>
                <a:latin typeface="Times New Roman" pitchFamily="18"/>
              </a:rPr>
            </a:br>
            <a:r>
              <a:rPr lang="fr-FR" sz="3600" dirty="0">
                <a:solidFill>
                  <a:schemeClr val="tx1"/>
                </a:solidFill>
                <a:latin typeface="Times New Roman" pitchFamily="18"/>
              </a:rPr>
              <a:t>- En plus de possibles primo trous noirs, une grande quantité d’étoiles offre des possibilités de collision et de fusion en trous noirs qui pourraient, en retour, accélérer la formation d’autres étoiles par les ondes de choc sur le gaz. </a:t>
            </a:r>
            <a:br>
              <a:rPr lang="fr-FR" sz="3600" dirty="0">
                <a:solidFill>
                  <a:schemeClr val="tx1"/>
                </a:solidFill>
                <a:latin typeface="Times New Roman" pitchFamily="18"/>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62025"/>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4543"/>
            <a:ext cx="1143609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Rôle des trous noirs dans l’évolution de l’univers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90665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34112" y="1389889"/>
            <a:ext cx="11740895" cy="4752680"/>
          </a:xfrm>
          <a:solidFill>
            <a:schemeClr val="accent1">
              <a:alpha val="46000"/>
            </a:schemeClr>
          </a:solidFill>
        </p:spPr>
        <p:txBody>
          <a:bodyPr>
            <a:noAutofit/>
          </a:bodyPr>
          <a:lstStyle/>
          <a:p>
            <a:pPr marL="330120" lvl="0" indent="-322200" defTabSz="914400">
              <a:lnSpc>
                <a:spcPct val="80000"/>
              </a:lnSpc>
              <a:spcBef>
                <a:spcPts val="697"/>
              </a:spcBef>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lang="fr-FR" sz="3600" dirty="0">
                <a:solidFill>
                  <a:schemeClr val="tx1"/>
                </a:solidFill>
                <a:latin typeface="Times New Roman" pitchFamily="18"/>
              </a:rPr>
              <a:t>   Mais ce processus interactif, requiert un temps cosmologique trop long pour être compatible avec ce qu’on observe, si aucun catalyseur ne le raccourcit.</a:t>
            </a:r>
            <a:br>
              <a:rPr lang="fr-FR" sz="3600" dirty="0">
                <a:solidFill>
                  <a:schemeClr val="tx1"/>
                </a:solidFill>
                <a:latin typeface="Times New Roman" pitchFamily="18"/>
              </a:rPr>
            </a:br>
            <a:br>
              <a:rPr lang="fr-FR" sz="3600" dirty="0">
                <a:solidFill>
                  <a:schemeClr val="tx1"/>
                </a:solidFill>
                <a:latin typeface="Times New Roman" pitchFamily="18"/>
              </a:rPr>
            </a:br>
            <a:r>
              <a:rPr lang="fr-FR" sz="3600" dirty="0">
                <a:solidFill>
                  <a:schemeClr val="tx1"/>
                </a:solidFill>
                <a:latin typeface="Times New Roman" pitchFamily="18"/>
              </a:rPr>
              <a:t>- Comme catalyseur possible accélérant le processus, citons:</a:t>
            </a:r>
            <a:br>
              <a:rPr lang="fr-FR" sz="3600" dirty="0">
                <a:solidFill>
                  <a:schemeClr val="tx1"/>
                </a:solidFill>
                <a:latin typeface="Times New Roman" pitchFamily="18"/>
              </a:rPr>
            </a:br>
            <a:br>
              <a:rPr lang="fr-FR" sz="3600" dirty="0">
                <a:solidFill>
                  <a:schemeClr val="tx1"/>
                </a:solidFill>
                <a:latin typeface="Times New Roman" pitchFamily="18"/>
              </a:rPr>
            </a:br>
            <a:r>
              <a:rPr lang="fr-FR" sz="3600" dirty="0">
                <a:solidFill>
                  <a:schemeClr val="tx1"/>
                </a:solidFill>
                <a:latin typeface="Times New Roman" pitchFamily="18"/>
              </a:rPr>
              <a:t>La matière noire : Compte tenu de ses propriétés, c’est un bon candidat pour cela, mais elle est de nature inconnue…</a:t>
            </a:r>
            <a:br>
              <a:rPr lang="fr-FR" sz="3600" dirty="0">
                <a:solidFill>
                  <a:schemeClr val="tx1"/>
                </a:solidFill>
                <a:latin typeface="Times New Roman" pitchFamily="18"/>
              </a:rPr>
            </a:br>
            <a:br>
              <a:rPr lang="fr-FR" sz="3600" dirty="0">
                <a:solidFill>
                  <a:schemeClr val="tx1"/>
                </a:solidFill>
                <a:latin typeface="Times New Roman" pitchFamily="18"/>
              </a:rPr>
            </a:b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62025"/>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4543"/>
            <a:ext cx="1143609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Rôle des trous noirs dans l’évolution de l’univers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0294368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651795"/>
            <a:ext cx="12082271" cy="1975103"/>
          </a:xfrm>
          <a:solidFill>
            <a:schemeClr val="accent1">
              <a:alpha val="46000"/>
            </a:schemeClr>
          </a:solidFill>
        </p:spPr>
        <p:txBody>
          <a:bodyPr>
            <a:noAutofit/>
          </a:bodyPr>
          <a:lstStyle/>
          <a:p>
            <a:pPr marL="330120" lvl="0" indent="-322200" algn="just" defTabSz="914400">
              <a:lnSpc>
                <a:spcPct val="80000"/>
              </a:lnSpc>
              <a:spcBef>
                <a:spcPts val="697"/>
              </a:spcBef>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br>
              <a:rPr lang="fr-FR" sz="32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Côté pile: trous noirs funestes, côté face : trous noirs salutaires </a:t>
            </a: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br>
              <a:rPr lang="fr-FR" sz="3600" dirty="0">
                <a:solidFill>
                  <a:srgbClr val="FFFFFF"/>
                </a:solidFill>
                <a:effectLst>
                  <a:outerShdw dist="17961" dir="2700000">
                    <a:scrgbClr r="0" g="0" b="0"/>
                  </a:outerShdw>
                </a:effectLst>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 L</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es trous noirs stellaires sont des cadavres d’étoiles: leur pullulement fait de l’univers un immense cimetière!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0" y="0"/>
            <a:ext cx="8705088"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Maudits mais sont-ils si maléfiques?</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F1361A33-922B-44DF-B41D-A40A5775BB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3103" y="64911"/>
            <a:ext cx="3249168" cy="1387145"/>
          </a:xfrm>
          <a:prstGeom prst="rect">
            <a:avLst/>
          </a:prstGeom>
        </p:spPr>
      </p:pic>
      <p:sp>
        <p:nvSpPr>
          <p:cNvPr id="3" name="ZoneTexte 2">
            <a:extLst>
              <a:ext uri="{FF2B5EF4-FFF2-40B4-BE49-F238E27FC236}">
                <a16:creationId xmlns:a16="http://schemas.microsoft.com/office/drawing/2014/main" id="{A3FDC1DD-5E68-4B93-AB86-2F4B5AC3157C}"/>
              </a:ext>
            </a:extLst>
          </p:cNvPr>
          <p:cNvSpPr txBox="1"/>
          <p:nvPr/>
        </p:nvSpPr>
        <p:spPr>
          <a:xfrm>
            <a:off x="237744" y="3826638"/>
            <a:ext cx="11844527" cy="2308324"/>
          </a:xfrm>
          <a:prstGeom prst="rect">
            <a:avLst/>
          </a:prstGeom>
          <a:noFill/>
        </p:spPr>
        <p:txBody>
          <a:bodyPr wrap="square" rtlCol="0">
            <a:spAutoFit/>
          </a:bodyPr>
          <a:lstStyle/>
          <a:p>
            <a:pPr algn="just"/>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Rôle plausible dans la formation des galaxies, avec les étoiles avec leur planètes comme la Terre, ce qui fait que nous leur sommes redevables. Sont aussi la plus formidable source d’énergie libre, 50 fois plus efficace que la fusion nucléaire!</a:t>
            </a:r>
            <a:r>
              <a:rPr kumimoji="0" lang="fr-FR" sz="3600" b="0" i="0" u="none" strike="noStrike" kern="1200" cap="none" spc="0" normalizeH="0" baseline="0" noProof="0" dirty="0">
                <a:ln>
                  <a:noFill/>
                </a:ln>
                <a:solidFill>
                  <a:prstClr val="white"/>
                </a:solidFill>
                <a:effectLst/>
                <a:uLnTx/>
                <a:uFillTx/>
                <a:latin typeface="Times New Roman" pitchFamily="18"/>
                <a:ea typeface="+mj-ea"/>
                <a:cs typeface="+mj-cs"/>
              </a:rPr>
              <a:t>.</a:t>
            </a:r>
            <a:endParaRPr lang="fr-FR" dirty="0"/>
          </a:p>
        </p:txBody>
      </p:sp>
    </p:spTree>
    <p:extLst>
      <p:ext uri="{BB962C8B-B14F-4D97-AF65-F5344CB8AC3E}">
        <p14:creationId xmlns:p14="http://schemas.microsoft.com/office/powerpoint/2010/main" val="104632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 y="907861"/>
            <a:ext cx="12191999" cy="5430426"/>
          </a:xfrm>
          <a:solidFill>
            <a:schemeClr val="accent1">
              <a:alpha val="46000"/>
            </a:schemeClr>
          </a:solidFill>
        </p:spPr>
        <p:txBody>
          <a:bodyPr>
            <a:noAutofit/>
          </a:bodyPr>
          <a:lstStyle/>
          <a:p>
            <a:pPr marL="330120" marR="0" lvl="0" indent="-322200" algn="just"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lang="fr-FR" sz="3200" dirty="0">
                <a:solidFill>
                  <a:schemeClr val="tx1"/>
                </a:solidFill>
                <a:latin typeface="Times New Roman" pitchFamily="18"/>
              </a:rPr>
              <a:t>.</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333931"/>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9727" y="19841"/>
            <a:ext cx="10714668"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L’extraction d’énergie des trous noirs de Kerr</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Image 4">
            <a:extLst>
              <a:ext uri="{FF2B5EF4-FFF2-40B4-BE49-F238E27FC236}">
                <a16:creationId xmlns:a16="http://schemas.microsoft.com/office/drawing/2014/main" id="{D47282BD-86FD-4AD5-8550-188719E372DC}"/>
              </a:ext>
            </a:extLst>
          </p:cNvPr>
          <p:cNvPicPr>
            <a:picLocks noChangeAspect="1"/>
          </p:cNvPicPr>
          <p:nvPr/>
        </p:nvPicPr>
        <p:blipFill rotWithShape="1">
          <a:blip r:embed="rId3">
            <a:lum/>
            <a:alphaModFix/>
          </a:blip>
          <a:srcRect b="33187"/>
          <a:stretch/>
        </p:blipFill>
        <p:spPr>
          <a:xfrm>
            <a:off x="-41200" y="1214710"/>
            <a:ext cx="7734352" cy="4842537"/>
          </a:xfrm>
          <a:prstGeom prst="rect">
            <a:avLst/>
          </a:prstGeom>
          <a:noFill/>
          <a:ln>
            <a:noFill/>
          </a:ln>
        </p:spPr>
      </p:pic>
      <p:sp>
        <p:nvSpPr>
          <p:cNvPr id="3" name="ZoneTexte 2">
            <a:extLst>
              <a:ext uri="{FF2B5EF4-FFF2-40B4-BE49-F238E27FC236}">
                <a16:creationId xmlns:a16="http://schemas.microsoft.com/office/drawing/2014/main" id="{80D63D71-1AC1-4552-AF20-0CDEA07FEA9C}"/>
              </a:ext>
            </a:extLst>
          </p:cNvPr>
          <p:cNvSpPr txBox="1"/>
          <p:nvPr/>
        </p:nvSpPr>
        <p:spPr>
          <a:xfrm>
            <a:off x="7693152" y="978934"/>
            <a:ext cx="4669535" cy="5078313"/>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La théorie indique qu’on peut extraire jusqu’à 29% de l’énergie totale d’un trou noir de Kerr critique. Cette énergie est l’énergie de rotation. Cela peut se faire depuis l’</a:t>
            </a:r>
            <a:r>
              <a:rPr lang="fr-FR" sz="3600" dirty="0" err="1">
                <a:latin typeface="Times New Roman" panose="02020603050405020304" pitchFamily="18" charset="0"/>
                <a:cs typeface="Times New Roman" panose="02020603050405020304" pitchFamily="18" charset="0"/>
              </a:rPr>
              <a:t>ergosphère</a:t>
            </a:r>
            <a:r>
              <a:rPr lang="fr-FR" sz="3600" dirty="0">
                <a:latin typeface="Times New Roman" panose="02020603050405020304" pitchFamily="18" charset="0"/>
                <a:cs typeface="Times New Roman" panose="02020603050405020304" pitchFamily="18" charset="0"/>
              </a:rPr>
              <a:t>. </a:t>
            </a:r>
            <a:endParaRPr lang="fr-FR" dirty="0"/>
          </a:p>
        </p:txBody>
      </p:sp>
    </p:spTree>
    <p:extLst>
      <p:ext uri="{BB962C8B-B14F-4D97-AF65-F5344CB8AC3E}">
        <p14:creationId xmlns:p14="http://schemas.microsoft.com/office/powerpoint/2010/main" val="40437291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15823" y="1414272"/>
            <a:ext cx="12076177" cy="4372282"/>
          </a:xfrm>
          <a:solidFill>
            <a:schemeClr val="accent1">
              <a:alpha val="46000"/>
            </a:schemeClr>
          </a:solidFill>
        </p:spPr>
        <p:txBody>
          <a:bodyPr>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Penrose propose un 2 en 1, où on extrait l’énergie et on élimine les déchets. Les ordures sont chargées dans des récipients embarqués dans des navettes spatiales en chute vers le trou noir. </a:t>
            </a:r>
            <a:b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b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Dans l’</a:t>
            </a:r>
            <a:r>
              <a:rPr kumimoji="0" lang="fr-FR" sz="3600" b="0" i="0"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ergosphère</a:t>
            </a:r>
            <a:r>
              <a:rPr kumimoji="0" lang="fr-FR" sz="36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on éjecte le chargement d’ordures en  respectant certaines règles.  Cela propulse le navette sur une trajectoire qui lui permet de revenir au point de départ avec plus d’énergie qu’elle avait au départ. On utilise ce surplus d’énergie pour alimenter une centrale électrique et on remet cela…..</a:t>
            </a: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L’extraction d’énergie des trous noirs de Kerr</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012147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60959" y="1155963"/>
            <a:ext cx="12070080" cy="5106895"/>
          </a:xfrm>
          <a:solidFill>
            <a:schemeClr val="accent1">
              <a:alpha val="46000"/>
            </a:schemeClr>
          </a:solidFill>
        </p:spPr>
        <p:txBody>
          <a:bodyPr>
            <a:noAutofit/>
          </a:bodyPr>
          <a:lstStyle/>
          <a:p>
            <a:r>
              <a:rPr lang="en-US" sz="1050" b="1" dirty="0"/>
              <a:t>Sir Roger Penrose: The man who proved black holes weren't 'impossible'</a:t>
            </a: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198432"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Sir Roger Penrose: Prix Nobel 2020</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Image 4">
            <a:extLst>
              <a:ext uri="{FF2B5EF4-FFF2-40B4-BE49-F238E27FC236}">
                <a16:creationId xmlns:a16="http://schemas.microsoft.com/office/drawing/2014/main" id="{4BFE5FAC-5C48-4CDE-9B29-D9A82C303F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19" y="1950719"/>
            <a:ext cx="5349740" cy="3694391"/>
          </a:xfrm>
          <a:prstGeom prst="rect">
            <a:avLst/>
          </a:prstGeom>
        </p:spPr>
      </p:pic>
      <p:sp>
        <p:nvSpPr>
          <p:cNvPr id="8" name="ZoneTexte 7">
            <a:extLst>
              <a:ext uri="{FF2B5EF4-FFF2-40B4-BE49-F238E27FC236}">
                <a16:creationId xmlns:a16="http://schemas.microsoft.com/office/drawing/2014/main" id="{23B89248-081E-411D-96D4-D9F83017DE65}"/>
              </a:ext>
            </a:extLst>
          </p:cNvPr>
          <p:cNvSpPr txBox="1"/>
          <p:nvPr/>
        </p:nvSpPr>
        <p:spPr>
          <a:xfrm>
            <a:off x="5471659" y="1155962"/>
            <a:ext cx="6659380" cy="5078313"/>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Formation d’un trou noir pas impossible. Kip </a:t>
            </a:r>
            <a:r>
              <a:rPr lang="fr-FR" sz="3600" dirty="0" err="1">
                <a:latin typeface="Times New Roman" panose="02020603050405020304" pitchFamily="18" charset="0"/>
                <a:cs typeface="Times New Roman" panose="02020603050405020304" pitchFamily="18" charset="0"/>
              </a:rPr>
              <a:t>Thorne</a:t>
            </a:r>
            <a:r>
              <a:rPr lang="fr-FR" sz="3600" dirty="0">
                <a:latin typeface="Times New Roman" panose="02020603050405020304" pitchFamily="18" charset="0"/>
                <a:cs typeface="Times New Roman" panose="02020603050405020304" pitchFamily="18" charset="0"/>
              </a:rPr>
              <a:t> (autre prix Nobel) rappelle que dans un congrès de scientifiques où l’école soviétique pensaient avoir prouvé qu’ils ne pouvaient pas se former, </a:t>
            </a:r>
            <a:r>
              <a:rPr lang="fr-FR" sz="3600" dirty="0" err="1">
                <a:latin typeface="Times New Roman" panose="02020603050405020304" pitchFamily="18" charset="0"/>
                <a:cs typeface="Times New Roman" panose="02020603050405020304" pitchFamily="18" charset="0"/>
              </a:rPr>
              <a:t>Misner</a:t>
            </a:r>
            <a:r>
              <a:rPr lang="fr-FR" sz="3600" dirty="0">
                <a:latin typeface="Times New Roman" panose="02020603050405020304" pitchFamily="18" charset="0"/>
                <a:cs typeface="Times New Roman" panose="02020603050405020304" pitchFamily="18" charset="0"/>
              </a:rPr>
              <a:t> leur opposa un théorème que Penrose venait juste de démontrer prouvant le contraire. </a:t>
            </a:r>
          </a:p>
        </p:txBody>
      </p:sp>
      <p:sp>
        <p:nvSpPr>
          <p:cNvPr id="10" name="ZoneTexte 9">
            <a:extLst>
              <a:ext uri="{FF2B5EF4-FFF2-40B4-BE49-F238E27FC236}">
                <a16:creationId xmlns:a16="http://schemas.microsoft.com/office/drawing/2014/main" id="{74C298B5-B765-4292-985B-5F87F04130B3}"/>
              </a:ext>
            </a:extLst>
          </p:cNvPr>
          <p:cNvSpPr txBox="1"/>
          <p:nvPr/>
        </p:nvSpPr>
        <p:spPr>
          <a:xfrm>
            <a:off x="387992" y="4984488"/>
            <a:ext cx="5183355" cy="646331"/>
          </a:xfrm>
          <a:prstGeom prst="rect">
            <a:avLst/>
          </a:prstGeom>
          <a:noFill/>
        </p:spPr>
        <p:txBody>
          <a:bodyPr wrap="square">
            <a:spAutoFit/>
          </a:bodyPr>
          <a:lstStyle/>
          <a:p>
            <a:r>
              <a:rPr lang="en-US" b="1" dirty="0">
                <a:solidFill>
                  <a:schemeClr val="bg1"/>
                </a:solidFill>
                <a:highlight>
                  <a:srgbClr val="FFFF00"/>
                </a:highlight>
                <a:latin typeface="Times New Roman" panose="02020603050405020304" pitchFamily="18" charset="0"/>
                <a:cs typeface="Times New Roman" panose="02020603050405020304" pitchFamily="18" charset="0"/>
              </a:rPr>
              <a:t>Sir Roger pictured at Oxford in 1980. He has applied his mind across many fields of science</a:t>
            </a:r>
            <a:endParaRPr lang="fr-FR" b="1" dirty="0">
              <a:solidFill>
                <a:schemeClr val="bg1"/>
              </a:solidFill>
              <a:highlight>
                <a:srgbClr val="FFFF00"/>
              </a:highligh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7813009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58496" y="1155963"/>
            <a:ext cx="11850624" cy="5106895"/>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La formation de trous noirs stellaires montre comment une étoile massive s’</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e</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ffondre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sous l’action de la gravitation.</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En effet, pour maintenir la pression qui compense la contraction liée à la gravitation l’étoile doit « brûler » son carburant, dont la quantité est localement limitée à la différence de la gravitation qui agit en permanence sans sembler consommer (localement) quoi que ce soit!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En relativité, la gravitation n’est pas locale mais globale. L’univers entier est concerné, </a:t>
            </a:r>
            <a:r>
              <a:rPr kumimoji="0" lang="fr-FR" sz="3600" b="0" i="0" u="none" strike="noStrike" kern="120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cf</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principe de Mach.</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fr-FR" sz="4400" kern="0" dirty="0">
                <a:solidFill>
                  <a:srgbClr val="FFFFFF"/>
                </a:solidFill>
                <a:effectLst>
                  <a:outerShdw dist="17961" dir="2700000">
                    <a:scrgbClr r="0" g="0" b="0"/>
                  </a:outerShdw>
                </a:effectLst>
                <a:latin typeface="Times New Roman" pitchFamily="18"/>
                <a:ea typeface="MS Gothic" pitchFamily="2"/>
              </a:rPr>
              <a:t>C</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’est toujours la gravitation qui gagne!</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668179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341376" y="1414944"/>
            <a:ext cx="11033760" cy="4202410"/>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La redoutable efficacité de la gravitation allait encore de manifester par la découverte des quasars (quasi-stars).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Lorsque le télescope Hubble a détecté une source lumineuse, de très petite dimension, à 2,5  milliards d’années-lumière qui, compte tenu de sa distance, devait briller comme plus de 100 galaxies de 100 milliards d’étoiles, on ne connaissait pas de phénomène physique capable de produire cela.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C’est toujours la gravitation qui gagne!</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360814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962702"/>
            <a:ext cx="11722308" cy="5106895"/>
          </a:xfrm>
          <a:solidFill>
            <a:schemeClr val="accent1">
              <a:alpha val="46000"/>
            </a:schemeClr>
          </a:solidFill>
        </p:spPr>
        <p:txBody>
          <a:bodyPr>
            <a:noAutofit/>
          </a:bodyPr>
          <a:lstStyle/>
          <a:p>
            <a:r>
              <a:rPr lang="fr-FR" sz="800"/>
              <a:t>Image optique du quasar 3C 273, le plus lumineux jamais observé,obtenue avec le télescope spatial Hubble. Le quasar réside au cœur d’une galaxie elliptique géante de la constellation de la Vierge, à une distance d'environ 2,5 milliards d'années-lumière. Un jet de matière provenant des régions centrales de la galaxie est visible à gauche de l'image. © CNRS, ESA, Hubble &amp; Nasa  </a:t>
            </a: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C’est toujours la gravitation qui gagne!</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C782FA04-48D3-40F3-992B-0F00C6DF97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9691" y="962703"/>
            <a:ext cx="4258721" cy="5106894"/>
          </a:xfrm>
          <a:prstGeom prst="rect">
            <a:avLst/>
          </a:prstGeom>
        </p:spPr>
      </p:pic>
      <p:sp>
        <p:nvSpPr>
          <p:cNvPr id="5" name="ZoneTexte 4">
            <a:extLst>
              <a:ext uri="{FF2B5EF4-FFF2-40B4-BE49-F238E27FC236}">
                <a16:creationId xmlns:a16="http://schemas.microsoft.com/office/drawing/2014/main" id="{B183F297-BB27-490C-B1EB-A2084904BBC4}"/>
              </a:ext>
            </a:extLst>
          </p:cNvPr>
          <p:cNvSpPr txBox="1"/>
          <p:nvPr/>
        </p:nvSpPr>
        <p:spPr>
          <a:xfrm>
            <a:off x="4728413" y="1048046"/>
            <a:ext cx="7463586" cy="5078313"/>
          </a:xfrm>
          <a:prstGeom prst="rect">
            <a:avLst/>
          </a:prstGeom>
          <a:noFill/>
        </p:spPr>
        <p:txBody>
          <a:bodyPr wrap="square" rtlCol="0">
            <a:spAutoFit/>
          </a:bodyPr>
          <a:lstStyle/>
          <a:p>
            <a:r>
              <a:rPr lang="fr-FR" sz="3600" dirty="0">
                <a:latin typeface="Times New Roman" panose="02020603050405020304" pitchFamily="18" charset="0"/>
                <a:cs typeface="Times New Roman" panose="02020603050405020304" pitchFamily="18" charset="0"/>
              </a:rPr>
              <a:t>Image optique du quasar 3C 273, le plus lumineux, par le télescope spatial Hubble. Le quasar est au cœur d’une galaxie elliptique géante à une distance d'environ 2,5 milliards d'années-lumière. Un jet de matière provenant des régions centrales de la galaxie est visible à gauche de l'image. © CNRS, ESA, Hubble &amp; Nasa  </a:t>
            </a:r>
          </a:p>
        </p:txBody>
      </p:sp>
    </p:spTree>
    <p:extLst>
      <p:ext uri="{BB962C8B-B14F-4D97-AF65-F5344CB8AC3E}">
        <p14:creationId xmlns:p14="http://schemas.microsoft.com/office/powerpoint/2010/main" val="28780879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31648" y="768007"/>
            <a:ext cx="11472672" cy="5494851"/>
          </a:xfrm>
          <a:solidFill>
            <a:schemeClr val="accent1">
              <a:alpha val="46000"/>
            </a:schemeClr>
          </a:solidFill>
        </p:spPr>
        <p:txBody>
          <a:bodyPr>
            <a:normAutofit/>
          </a:bodyPr>
          <a:lstStyle/>
          <a:p>
            <a:pPr marL="330120" marR="0" lvl="0" indent="-322200" defTabSz="914400" rtl="0" eaLnBrk="1" fontAlgn="auto" latinLnBrk="0" hangingPunct="1">
              <a:lnSpc>
                <a:spcPct val="80000"/>
              </a:lnSpc>
              <a:spcBef>
                <a:spcPts val="697"/>
              </a:spcBef>
              <a:spcAft>
                <a:spcPts val="0"/>
              </a:spcAft>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2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Si la masse M est à l’intérieur d’une sphère de </a:t>
            </a:r>
            <a: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rPr>
              <a:t>rayon inférieur</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au rayon </a:t>
            </a:r>
            <a:r>
              <a:rPr kumimoji="0" lang="fr-FR" sz="3600" b="0" i="1"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rPr>
              <a:t>r</a:t>
            </a:r>
            <a:r>
              <a:rPr kumimoji="0" lang="fr-FR" sz="3600" b="0" i="1" u="none" strike="noStrike" kern="0" cap="none" spc="0" normalizeH="0" baseline="-25000" noProof="0" dirty="0" err="1">
                <a:ln>
                  <a:noFill/>
                </a:ln>
                <a:solidFill>
                  <a:srgbClr val="FFFFFF"/>
                </a:solidFill>
                <a:effectLst>
                  <a:outerShdw dist="17961" dir="2700000">
                    <a:scrgbClr r="0" g="0" b="0"/>
                  </a:outerShdw>
                </a:effectLst>
                <a:uLnTx/>
                <a:uFillTx/>
                <a:latin typeface="Times New Roman" pitchFamily="18"/>
                <a:ea typeface="MS Gothic" pitchFamily="2"/>
              </a:rPr>
              <a:t>s</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 2GM/c² à l’horizon, alors la valeur </a:t>
            </a:r>
            <a:r>
              <a:rPr kumimoji="0" lang="fr-FR" sz="3600" b="0" i="1"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r = </a:t>
            </a:r>
            <a:r>
              <a:rPr kumimoji="0" lang="fr-FR" sz="3600" b="0" i="1"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rPr>
              <a:t>r</a:t>
            </a:r>
            <a:r>
              <a:rPr kumimoji="0" lang="fr-FR" sz="3600" b="0" i="1" u="none" strike="noStrike" kern="0" cap="none" spc="0" normalizeH="0" baseline="-25000" noProof="0" dirty="0" err="1">
                <a:ln>
                  <a:noFill/>
                </a:ln>
                <a:solidFill>
                  <a:srgbClr val="FFFFFF"/>
                </a:solidFill>
                <a:effectLst>
                  <a:outerShdw dist="17961" dir="2700000">
                    <a:scrgbClr r="0" g="0" b="0"/>
                  </a:outerShdw>
                </a:effectLst>
                <a:uLnTx/>
                <a:uFillTx/>
                <a:latin typeface="Times New Roman" pitchFamily="18"/>
                <a:ea typeface="MS Gothic" pitchFamily="2"/>
              </a:rPr>
              <a:t>s</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est possible: il y a un </a:t>
            </a:r>
            <a: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rPr>
              <a:t>trou noir.</a:t>
            </a:r>
            <a:b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rPr>
            </a:b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a:t>
            </a:r>
            <a:b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On voit qu’un TN peut avoir en théorie, </a:t>
            </a:r>
            <a: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rPr>
              <a:t>n’importe quelle masse</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La sphère de rayon </a:t>
            </a:r>
            <a:r>
              <a:rPr kumimoji="0" lang="fr-FR" sz="3600" b="0" i="0"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rPr>
              <a:t>r</a:t>
            </a:r>
            <a:r>
              <a:rPr kumimoji="0" lang="fr-FR" sz="3600" b="0" i="0" u="none" strike="noStrike" kern="0" cap="none" spc="0" normalizeH="0" baseline="-25000" noProof="0" dirty="0" err="1">
                <a:ln>
                  <a:noFill/>
                </a:ln>
                <a:solidFill>
                  <a:srgbClr val="FFFFFF"/>
                </a:solidFill>
                <a:effectLst>
                  <a:outerShdw dist="17961" dir="2700000">
                    <a:scrgbClr r="0" g="0" b="0"/>
                  </a:outerShdw>
                </a:effectLst>
                <a:uLnTx/>
                <a:uFillTx/>
                <a:latin typeface="Times New Roman" pitchFamily="18"/>
                <a:ea typeface="MS Gothic" pitchFamily="2"/>
              </a:rPr>
              <a:t>s</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est appelée l’ </a:t>
            </a:r>
            <a: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rPr>
              <a:t>horizon</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du TN et joue un rôle essentiel.</a:t>
            </a:r>
            <a:b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b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r>
              <a:rPr kumimoji="0" lang="fr-FR" sz="3600" b="0" i="0" u="none" strike="noStrike" kern="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rPr>
              <a:t>Sous</a:t>
            </a:r>
            <a: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l’horizon c'est encore du vide sauf au centre:   Singularité centrale ponctuelle de paramètre M &gt; 0.</a:t>
            </a:r>
            <a:br>
              <a:rPr kumimoji="0" lang="fr-FR" sz="3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34321" y="-1434"/>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La métrique de </a:t>
            </a:r>
            <a:r>
              <a:rPr kumimoji="0" lang="fr-FR" sz="4400" b="0" i="0"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n-cs"/>
              </a:rPr>
              <a:t>Schwarzschild</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 (1916)</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42236027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34845" y="1353423"/>
            <a:ext cx="11722308" cy="5266833"/>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Après plusieurs hypothèses, vers 1980, c’est celle du trou noir « avalant</a:t>
            </a:r>
            <a:r>
              <a:rPr lang="fr-FR" sz="3600" dirty="0">
                <a:solidFill>
                  <a:srgbClr val="FFFFFF"/>
                </a:solidFill>
                <a:effectLst>
                  <a:outerShdw dist="17961" dir="2700000">
                    <a:scrgbClr r="0" g="0" b="0"/>
                  </a:outerShdw>
                </a:effectLst>
                <a:latin typeface="Times New Roman" pitchFamily="18"/>
                <a:ea typeface="MS Gothic" pitchFamily="2"/>
                <a:cs typeface="MS Gothic" pitchFamily="2"/>
              </a:rPr>
              <a:t> »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de la matière environnante, qui est abondante aux cœur des galaxies, qui s’est révélée la seule compatible avec la débauche d’énergie constatée.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On appelle aussi ce phénomène « noyau de galaxie active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Depuis on a découvert de nombreux quasars.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Quel phénomène peut générer cette énergie ? </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Image 4">
            <a:extLst>
              <a:ext uri="{FF2B5EF4-FFF2-40B4-BE49-F238E27FC236}">
                <a16:creationId xmlns:a16="http://schemas.microsoft.com/office/drawing/2014/main" id="{7839E946-0972-42BE-8145-72AE1660D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3990" y="84074"/>
            <a:ext cx="1220871" cy="927862"/>
          </a:xfrm>
          <a:prstGeom prst="rect">
            <a:avLst/>
          </a:prstGeom>
        </p:spPr>
      </p:pic>
    </p:spTree>
    <p:extLst>
      <p:ext uri="{BB962C8B-B14F-4D97-AF65-F5344CB8AC3E}">
        <p14:creationId xmlns:p14="http://schemas.microsoft.com/office/powerpoint/2010/main" val="2916151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653321" y="1194816"/>
            <a:ext cx="10885356" cy="4535424"/>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Ces objets sont si éloignés qu’ils n’ont aucun mouvement mesurable.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Ils sont utilisés comme bornes de l’univers en astrométrie de grande précision (qui permet de dresser une carte du ciel très précise avec le satellite Gaïa par exemple).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Le plus lointain connu est à plus de 13 milliards d’année-lumière!</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0"/>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Quel phénomène peut générer cette énergie ? </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5" name="Image 4">
            <a:extLst>
              <a:ext uri="{FF2B5EF4-FFF2-40B4-BE49-F238E27FC236}">
                <a16:creationId xmlns:a16="http://schemas.microsoft.com/office/drawing/2014/main" id="{7839E946-0972-42BE-8145-72AE1660DD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3990" y="84074"/>
            <a:ext cx="1220871" cy="927862"/>
          </a:xfrm>
          <a:prstGeom prst="rect">
            <a:avLst/>
          </a:prstGeom>
        </p:spPr>
      </p:pic>
    </p:spTree>
    <p:extLst>
      <p:ext uri="{BB962C8B-B14F-4D97-AF65-F5344CB8AC3E}">
        <p14:creationId xmlns:p14="http://schemas.microsoft.com/office/powerpoint/2010/main" val="40625512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0" y="1182624"/>
            <a:ext cx="12192000" cy="4964674"/>
          </a:xfrm>
          <a:solidFill>
            <a:schemeClr val="accent1">
              <a:alpha val="46000"/>
            </a:schemeClr>
          </a:solidFill>
        </p:spPr>
        <p:txBody>
          <a:bodyPr>
            <a:noAutofit/>
          </a:bodyPr>
          <a:lstStyle/>
          <a:p>
            <a:pPr algn="l"/>
            <a:r>
              <a:rPr lang="fr-FR" sz="3600" b="0" i="0" u="none" strike="noStrike" baseline="0" dirty="0">
                <a:solidFill>
                  <a:schemeClr val="tx1"/>
                </a:solidFill>
                <a:latin typeface="Times New Roman" panose="02020603050405020304" pitchFamily="18" charset="0"/>
                <a:cs typeface="Times New Roman" panose="02020603050405020304" pitchFamily="18" charset="0"/>
              </a:rPr>
              <a:t>L’application de la relativité </a:t>
            </a:r>
            <a:r>
              <a:rPr lang="fr-FR" sz="3600" dirty="0">
                <a:solidFill>
                  <a:schemeClr val="tx1"/>
                </a:solidFill>
                <a:latin typeface="Times New Roman" panose="02020603050405020304" pitchFamily="18" charset="0"/>
                <a:cs typeface="Times New Roman" panose="02020603050405020304" pitchFamily="18" charset="0"/>
              </a:rPr>
              <a:t>g</a:t>
            </a:r>
            <a:r>
              <a:rPr lang="fr-FR" sz="3600" b="0" i="0" u="none" strike="noStrike" baseline="0" dirty="0">
                <a:solidFill>
                  <a:schemeClr val="tx1"/>
                </a:solidFill>
                <a:latin typeface="Times New Roman" panose="02020603050405020304" pitchFamily="18" charset="0"/>
                <a:cs typeface="Times New Roman" panose="02020603050405020304" pitchFamily="18" charset="0"/>
              </a:rPr>
              <a:t>énérale fait apparaître ces objets </a:t>
            </a:r>
            <a:r>
              <a:rPr lang="fr-FR" sz="3600" dirty="0">
                <a:solidFill>
                  <a:schemeClr val="tx1"/>
                </a:solidFill>
                <a:latin typeface="Times New Roman" panose="02020603050405020304" pitchFamily="18" charset="0"/>
                <a:cs typeface="Times New Roman" panose="02020603050405020304" pitchFamily="18" charset="0"/>
              </a:rPr>
              <a:t>é</a:t>
            </a:r>
            <a:r>
              <a:rPr lang="fr-FR" sz="3600" b="0" i="0" u="none" strike="noStrike" baseline="0" dirty="0">
                <a:solidFill>
                  <a:schemeClr val="tx1"/>
                </a:solidFill>
                <a:latin typeface="Times New Roman" panose="02020603050405020304" pitchFamily="18" charset="0"/>
                <a:cs typeface="Times New Roman" panose="02020603050405020304" pitchFamily="18" charset="0"/>
              </a:rPr>
              <a:t>tranges, les trous noirs, que les observations rendent de plus en plus plausibles. </a:t>
            </a:r>
            <a:br>
              <a:rPr lang="fr-FR" sz="3600" dirty="0">
                <a:solidFill>
                  <a:schemeClr val="tx1"/>
                </a:solidFill>
                <a:latin typeface="Times New Roman" panose="02020603050405020304" pitchFamily="18" charset="0"/>
                <a:cs typeface="Times New Roman" panose="02020603050405020304" pitchFamily="18" charset="0"/>
              </a:rPr>
            </a:br>
            <a:r>
              <a:rPr lang="fr-FR" sz="3600" b="0" i="0" u="none" strike="noStrike" baseline="0" dirty="0">
                <a:solidFill>
                  <a:schemeClr val="tx1"/>
                </a:solidFill>
                <a:latin typeface="Times New Roman" panose="02020603050405020304" pitchFamily="18" charset="0"/>
                <a:cs typeface="Times New Roman" panose="02020603050405020304" pitchFamily="18" charset="0"/>
              </a:rPr>
              <a:t>Résultat d’une action cataclysmique de la gravitation, ces objets dont la nature pourra être mieux cernée par une théorie de gravitation quantique, pourraient bien être au cœur, des mystères les plus profonds de l’univers et de sa genèse ( genèse des particules, formation des galaxies, connexion entre Univers). </a:t>
            </a:r>
            <a:br>
              <a:rPr lang="fr-FR" sz="3600" b="0" i="0" u="none" strike="noStrike" baseline="0" dirty="0">
                <a:solidFill>
                  <a:schemeClr val="tx1"/>
                </a:solidFill>
                <a:latin typeface="Times New Roman" panose="02020603050405020304" pitchFamily="18" charset="0"/>
                <a:cs typeface="Times New Roman" panose="02020603050405020304" pitchFamily="18" charset="0"/>
              </a:rPr>
            </a:b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144061"/>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Conclusion</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2438263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463296" y="1673352"/>
            <a:ext cx="11265408" cy="2718298"/>
          </a:xfrm>
          <a:solidFill>
            <a:schemeClr val="accent1">
              <a:alpha val="46000"/>
            </a:schemeClr>
          </a:solidFill>
        </p:spPr>
        <p:txBody>
          <a:bodyPr>
            <a:noAutofit/>
          </a:bodyPr>
          <a:lstStyle/>
          <a:p>
            <a:pPr algn="l"/>
            <a:br>
              <a:rPr lang="fr-FR" sz="3200" b="0" i="0" u="none" strike="noStrike" baseline="0" dirty="0">
                <a:solidFill>
                  <a:schemeClr val="tx1"/>
                </a:solidFill>
                <a:latin typeface="Times New Roman" panose="02020603050405020304" pitchFamily="18" charset="0"/>
                <a:cs typeface="Times New Roman" panose="02020603050405020304" pitchFamily="18" charset="0"/>
              </a:rPr>
            </a:br>
            <a:r>
              <a:rPr lang="fr-FR" sz="3600" b="0" i="0" u="none" strike="noStrike" baseline="0" dirty="0">
                <a:solidFill>
                  <a:schemeClr val="tx1"/>
                </a:solidFill>
                <a:latin typeface="Times New Roman" panose="02020603050405020304" pitchFamily="18" charset="0"/>
                <a:cs typeface="Times New Roman" panose="02020603050405020304" pitchFamily="18" charset="0"/>
              </a:rPr>
              <a:t>Ils sont à ce titre l’objet de recherches intenses.</a:t>
            </a:r>
            <a:br>
              <a:rPr lang="fr-FR" sz="3600" b="0" i="0" u="none" strike="noStrike" baseline="0" dirty="0">
                <a:solidFill>
                  <a:schemeClr val="tx1"/>
                </a:solidFill>
                <a:latin typeface="Times New Roman" panose="02020603050405020304" pitchFamily="18" charset="0"/>
                <a:cs typeface="Times New Roman" panose="02020603050405020304" pitchFamily="18" charset="0"/>
              </a:rPr>
            </a:br>
            <a:r>
              <a:rPr lang="fr-FR" sz="3600" b="0" i="0" u="none" strike="noStrike" baseline="0" dirty="0">
                <a:solidFill>
                  <a:schemeClr val="tx1"/>
                </a:solidFill>
                <a:latin typeface="Times New Roman" panose="02020603050405020304" pitchFamily="18" charset="0"/>
                <a:cs typeface="Times New Roman" panose="02020603050405020304" pitchFamily="18" charset="0"/>
              </a:rPr>
              <a:t>Ils montrent comment nos concepts de temps, d’espace et de matière peuvent </a:t>
            </a:r>
            <a:r>
              <a:rPr lang="fr-FR" sz="3600" dirty="0">
                <a:solidFill>
                  <a:schemeClr val="tx1"/>
                </a:solidFill>
                <a:latin typeface="Times New Roman" panose="02020603050405020304" pitchFamily="18" charset="0"/>
                <a:cs typeface="Times New Roman" panose="02020603050405020304" pitchFamily="18" charset="0"/>
              </a:rPr>
              <a:t>ê</a:t>
            </a:r>
            <a:r>
              <a:rPr lang="fr-FR" sz="3600" b="0" i="0" u="none" strike="noStrike" baseline="0" dirty="0">
                <a:solidFill>
                  <a:schemeClr val="tx1"/>
                </a:solidFill>
                <a:latin typeface="Times New Roman" panose="02020603050405020304" pitchFamily="18" charset="0"/>
                <a:cs typeface="Times New Roman" panose="02020603050405020304" pitchFamily="18" charset="0"/>
              </a:rPr>
              <a:t>tre malmenés dans le contexte de ces conditions extrêmes.</a:t>
            </a:r>
            <a:r>
              <a:rPr kumimoji="0" lang="fr-FR" sz="3600" b="0" i="0" u="none" strike="noStrike" kern="1200" cap="none" spc="0" normalizeH="0" baseline="0" noProof="0" dirty="0">
                <a:ln>
                  <a:noFill/>
                </a:ln>
                <a:solidFill>
                  <a:schemeClr val="tx1"/>
                </a:solidFill>
                <a:effectLst>
                  <a:outerShdw dist="17961" dir="2700000">
                    <a:scrgbClr r="0" g="0" b="0"/>
                  </a:outerShdw>
                </a:effectLst>
                <a:uLnTx/>
                <a:uFillTx/>
                <a:latin typeface="Times New Roman" panose="02020603050405020304" pitchFamily="18" charset="0"/>
                <a:ea typeface="MS Gothic" pitchFamily="2"/>
                <a:cs typeface="Times New Roman" panose="02020603050405020304" pitchFamily="18" charset="0"/>
              </a:rPr>
              <a:t>	</a:t>
            </a:r>
            <a:endParaRPr lang="fr-FR" sz="36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70687" y="-144061"/>
            <a:ext cx="10885356"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Conclusion</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9802251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C295EDF-A40C-4DD8-9ACA-8D87DE98A9DC}"/>
              </a:ext>
            </a:extLst>
          </p:cNvPr>
          <p:cNvSpPr>
            <a:spLocks noGrp="1"/>
          </p:cNvSpPr>
          <p:nvPr>
            <p:ph type="title"/>
          </p:nvPr>
        </p:nvSpPr>
        <p:spPr>
          <a:xfrm>
            <a:off x="2971563" y="327492"/>
            <a:ext cx="6050518" cy="706964"/>
          </a:xfrm>
        </p:spPr>
        <p:txBody>
          <a:bodyPr/>
          <a:lstStyle/>
          <a:p>
            <a:r>
              <a:rPr lang="fr-FR" sz="5400" dirty="0">
                <a:solidFill>
                  <a:schemeClr val="tx1"/>
                </a:solidFill>
                <a:latin typeface="Times New Roman" panose="02020603050405020304" pitchFamily="18" charset="0"/>
                <a:cs typeface="Times New Roman" panose="02020603050405020304" pitchFamily="18" charset="0"/>
              </a:rPr>
              <a:t>Un livre de référence</a:t>
            </a:r>
          </a:p>
        </p:txBody>
      </p:sp>
      <p:pic>
        <p:nvPicPr>
          <p:cNvPr id="4" name="Image 3">
            <a:extLst>
              <a:ext uri="{FF2B5EF4-FFF2-40B4-BE49-F238E27FC236}">
                <a16:creationId xmlns:a16="http://schemas.microsoft.com/office/drawing/2014/main" id="{7F150279-4DAA-48B5-A854-4083DDAA460D}"/>
              </a:ext>
            </a:extLst>
          </p:cNvPr>
          <p:cNvPicPr>
            <a:picLocks noChangeAspect="1"/>
          </p:cNvPicPr>
          <p:nvPr/>
        </p:nvPicPr>
        <p:blipFill>
          <a:blip r:embed="rId2">
            <a:lum/>
            <a:alphaModFix/>
          </a:blip>
          <a:srcRect/>
          <a:stretch>
            <a:fillRect/>
          </a:stretch>
        </p:blipFill>
        <p:spPr>
          <a:xfrm>
            <a:off x="4096512" y="1310508"/>
            <a:ext cx="3621024" cy="5220000"/>
          </a:xfrm>
          <a:prstGeom prst="rect">
            <a:avLst/>
          </a:prstGeom>
          <a:noFill/>
          <a:ln>
            <a:noFill/>
          </a:ln>
        </p:spPr>
      </p:pic>
    </p:spTree>
    <p:extLst>
      <p:ext uri="{BB962C8B-B14F-4D97-AF65-F5344CB8AC3E}">
        <p14:creationId xmlns:p14="http://schemas.microsoft.com/office/powerpoint/2010/main" val="34882101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768AC39-B929-4DF5-9954-5B6CCEF4A05B}"/>
              </a:ext>
            </a:extLst>
          </p:cNvPr>
          <p:cNvSpPr>
            <a:spLocks noGrp="1"/>
          </p:cNvSpPr>
          <p:nvPr>
            <p:ph type="title"/>
          </p:nvPr>
        </p:nvSpPr>
        <p:spPr>
          <a:xfrm>
            <a:off x="2216678" y="12192"/>
            <a:ext cx="8548858" cy="993648"/>
          </a:xfrm>
        </p:spPr>
        <p:txBody>
          <a:bodyPr/>
          <a:lstStyle/>
          <a:p>
            <a:pPr algn="ctr"/>
            <a:r>
              <a:rPr lang="fr-FR" sz="5400" dirty="0">
                <a:solidFill>
                  <a:schemeClr val="tx1"/>
                </a:solidFill>
                <a:latin typeface="Times New Roman" panose="02020603050405020304" pitchFamily="18" charset="0"/>
                <a:cs typeface="Times New Roman" panose="02020603050405020304" pitchFamily="18" charset="0"/>
              </a:rPr>
              <a:t>Trou noir fiscal (universel) </a:t>
            </a:r>
          </a:p>
        </p:txBody>
      </p:sp>
      <p:pic>
        <p:nvPicPr>
          <p:cNvPr id="4" name="Image 3">
            <a:extLst>
              <a:ext uri="{FF2B5EF4-FFF2-40B4-BE49-F238E27FC236}">
                <a16:creationId xmlns:a16="http://schemas.microsoft.com/office/drawing/2014/main" id="{4997541F-FF28-41E6-863C-9227892FA052}"/>
              </a:ext>
            </a:extLst>
          </p:cNvPr>
          <p:cNvPicPr>
            <a:picLocks noChangeAspect="1"/>
          </p:cNvPicPr>
          <p:nvPr/>
        </p:nvPicPr>
        <p:blipFill>
          <a:blip r:embed="rId2">
            <a:lum/>
            <a:alphaModFix/>
          </a:blip>
          <a:srcRect/>
          <a:stretch>
            <a:fillRect/>
          </a:stretch>
        </p:blipFill>
        <p:spPr>
          <a:xfrm>
            <a:off x="2108198" y="1338452"/>
            <a:ext cx="7742938" cy="4612814"/>
          </a:xfrm>
          <a:prstGeom prst="rect">
            <a:avLst/>
          </a:prstGeom>
          <a:noFill/>
          <a:ln>
            <a:noFill/>
          </a:ln>
        </p:spPr>
      </p:pic>
      <p:sp>
        <p:nvSpPr>
          <p:cNvPr id="3" name="ZoneTexte 2">
            <a:extLst>
              <a:ext uri="{FF2B5EF4-FFF2-40B4-BE49-F238E27FC236}">
                <a16:creationId xmlns:a16="http://schemas.microsoft.com/office/drawing/2014/main" id="{21CE0DFA-4CFB-4403-90F4-ED141A8885C9}"/>
              </a:ext>
            </a:extLst>
          </p:cNvPr>
          <p:cNvSpPr txBox="1"/>
          <p:nvPr/>
        </p:nvSpPr>
        <p:spPr>
          <a:xfrm>
            <a:off x="0" y="6156805"/>
            <a:ext cx="11716512" cy="646331"/>
          </a:xfrm>
          <a:prstGeom prst="rect">
            <a:avLst/>
          </a:prstGeom>
          <a:noFill/>
        </p:spPr>
        <p:txBody>
          <a:bodyPr wrap="square" rtlCol="0">
            <a:spAutoFit/>
          </a:bodyPr>
          <a:lstStyle/>
          <a:p>
            <a:pPr algn="ctr"/>
            <a:r>
              <a:rPr lang="fr-FR" sz="3600" dirty="0">
                <a:latin typeface="Times New Roman" panose="02020603050405020304" pitchFamily="18" charset="0"/>
                <a:cs typeface="Times New Roman" panose="02020603050405020304" pitchFamily="18" charset="0"/>
              </a:rPr>
              <a:t>Surmenage et trous noirs : La prudence s’impose …</a:t>
            </a:r>
          </a:p>
        </p:txBody>
      </p:sp>
      <p:pic>
        <p:nvPicPr>
          <p:cNvPr id="6" name="Image 5">
            <a:extLst>
              <a:ext uri="{FF2B5EF4-FFF2-40B4-BE49-F238E27FC236}">
                <a16:creationId xmlns:a16="http://schemas.microsoft.com/office/drawing/2014/main" id="{738AB358-1EF1-4E4B-9853-708222BDFE32}"/>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844" y="170688"/>
            <a:ext cx="2336020" cy="1717948"/>
          </a:xfrm>
          <a:prstGeom prst="rect">
            <a:avLst/>
          </a:prstGeom>
        </p:spPr>
      </p:pic>
    </p:spTree>
    <p:extLst>
      <p:ext uri="{BB962C8B-B14F-4D97-AF65-F5344CB8AC3E}">
        <p14:creationId xmlns:p14="http://schemas.microsoft.com/office/powerpoint/2010/main" val="14328309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BED46E-3225-458E-BB10-06B5D858C6B8}"/>
              </a:ext>
            </a:extLst>
          </p:cNvPr>
          <p:cNvSpPr>
            <a:spLocks noGrp="1"/>
          </p:cNvSpPr>
          <p:nvPr>
            <p:ph type="title"/>
          </p:nvPr>
        </p:nvSpPr>
        <p:spPr/>
        <p:txBody>
          <a:bodyPr/>
          <a:lstStyle/>
          <a:p>
            <a:r>
              <a:rPr lang="fr-FR" dirty="0">
                <a:solidFill>
                  <a:schemeClr val="tx1"/>
                </a:solidFill>
                <a:latin typeface="Times New Roman" panose="02020603050405020304" pitchFamily="18" charset="0"/>
                <a:cs typeface="Times New Roman" panose="02020603050405020304" pitchFamily="18" charset="0"/>
              </a:rPr>
              <a:t>Références</a:t>
            </a:r>
          </a:p>
        </p:txBody>
      </p:sp>
      <p:sp>
        <p:nvSpPr>
          <p:cNvPr id="3" name="Espace réservé du contenu 2">
            <a:extLst>
              <a:ext uri="{FF2B5EF4-FFF2-40B4-BE49-F238E27FC236}">
                <a16:creationId xmlns:a16="http://schemas.microsoft.com/office/drawing/2014/main" id="{ED8B759E-EC5D-4376-A4F0-477F42B088D4}"/>
              </a:ext>
            </a:extLst>
          </p:cNvPr>
          <p:cNvSpPr>
            <a:spLocks noGrp="1"/>
          </p:cNvSpPr>
          <p:nvPr>
            <p:ph idx="1"/>
          </p:nvPr>
        </p:nvSpPr>
        <p:spPr>
          <a:xfrm>
            <a:off x="731520" y="2468032"/>
            <a:ext cx="9809925" cy="3416300"/>
          </a:xfrm>
        </p:spPr>
        <p:txBody>
          <a:bodyPr>
            <a:normAutofit/>
          </a:bodyPr>
          <a:lstStyle/>
          <a:p>
            <a:r>
              <a:rPr lang="fr-FR" sz="2400" dirty="0">
                <a:latin typeface="Times New Roman" panose="02020603050405020304" pitchFamily="18" charset="0"/>
                <a:cs typeface="Times New Roman" panose="02020603050405020304" pitchFamily="18" charset="0"/>
              </a:rPr>
              <a:t>Les « écorchés des trous noirs des diapos 9-10, 15-19 sont empruntés à:</a:t>
            </a:r>
          </a:p>
          <a:p>
            <a:r>
              <a:rPr lang="fr-FR" sz="2400" dirty="0">
                <a:latin typeface="Times New Roman" panose="02020603050405020304" pitchFamily="18" charset="0"/>
                <a:cs typeface="Times New Roman" panose="02020603050405020304" pitchFamily="18" charset="0"/>
                <a:hlinkClick r:id="rId2"/>
              </a:rPr>
              <a:t>http://nrumiano.free.fr/Fetoiles/int_noir.html</a:t>
            </a:r>
            <a:endParaRPr lang="fr-FR" sz="2400" dirty="0">
              <a:latin typeface="Times New Roman" panose="02020603050405020304" pitchFamily="18" charset="0"/>
              <a:cs typeface="Times New Roman" panose="02020603050405020304" pitchFamily="18" charset="0"/>
            </a:endParaRPr>
          </a:p>
          <a:p>
            <a:r>
              <a:rPr lang="fr-FR" sz="2400" dirty="0">
                <a:latin typeface="Times New Roman" panose="02020603050405020304" pitchFamily="18" charset="0"/>
                <a:cs typeface="Times New Roman" panose="02020603050405020304" pitchFamily="18" charset="0"/>
              </a:rPr>
              <a:t>http://nrumiano.free.fr/Fetoiles/int_noir2.html</a:t>
            </a:r>
          </a:p>
        </p:txBody>
      </p:sp>
    </p:spTree>
    <p:extLst>
      <p:ext uri="{BB962C8B-B14F-4D97-AF65-F5344CB8AC3E}">
        <p14:creationId xmlns:p14="http://schemas.microsoft.com/office/powerpoint/2010/main" val="417695470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AD8D7E9-405C-4D32-A569-3B97A7BEDAA7}"/>
              </a:ext>
            </a:extLst>
          </p:cNvPr>
          <p:cNvSpPr>
            <a:spLocks noGrp="1"/>
          </p:cNvSpPr>
          <p:nvPr>
            <p:ph type="title"/>
          </p:nvPr>
        </p:nvSpPr>
        <p:spPr>
          <a:xfrm>
            <a:off x="804672" y="0"/>
            <a:ext cx="9582912" cy="706964"/>
          </a:xfrm>
        </p:spPr>
        <p:txBody>
          <a:bodyPr/>
          <a:lstStyle/>
          <a:p>
            <a:r>
              <a:rPr lang="fr-FR" dirty="0">
                <a:solidFill>
                  <a:schemeClr val="tx1"/>
                </a:solidFill>
                <a:latin typeface="Times New Roman" panose="02020603050405020304" pitchFamily="18" charset="0"/>
                <a:cs typeface="Times New Roman" panose="02020603050405020304" pitchFamily="18" charset="0"/>
              </a:rPr>
              <a:t>Annexe 1: modèle du TN de </a:t>
            </a:r>
            <a:r>
              <a:rPr lang="fr-FR" dirty="0" err="1">
                <a:solidFill>
                  <a:schemeClr val="tx1"/>
                </a:solidFill>
                <a:latin typeface="Times New Roman" panose="02020603050405020304" pitchFamily="18" charset="0"/>
                <a:cs typeface="Times New Roman" panose="02020603050405020304" pitchFamily="18" charset="0"/>
              </a:rPr>
              <a:t>Reisnner-Nordström</a:t>
            </a:r>
            <a:endParaRPr lang="fr-FR" dirty="0">
              <a:solidFill>
                <a:schemeClr val="tx1"/>
              </a:solidFill>
              <a:latin typeface="Times New Roman" panose="02020603050405020304" pitchFamily="18" charset="0"/>
              <a:cs typeface="Times New Roman" panose="02020603050405020304" pitchFamily="18" charset="0"/>
            </a:endParaRPr>
          </a:p>
        </p:txBody>
      </p:sp>
      <p:pic>
        <p:nvPicPr>
          <p:cNvPr id="9" name="Image 8">
            <a:extLst>
              <a:ext uri="{FF2B5EF4-FFF2-40B4-BE49-F238E27FC236}">
                <a16:creationId xmlns:a16="http://schemas.microsoft.com/office/drawing/2014/main" id="{3B35007C-C48A-4DF5-87D1-475ADC9166A2}"/>
              </a:ext>
            </a:extLst>
          </p:cNvPr>
          <p:cNvPicPr>
            <a:picLocks noChangeAspect="1"/>
          </p:cNvPicPr>
          <p:nvPr/>
        </p:nvPicPr>
        <p:blipFill rotWithShape="1">
          <a:blip r:embed="rId2"/>
          <a:srcRect l="16931" r="14780"/>
          <a:stretch/>
        </p:blipFill>
        <p:spPr>
          <a:xfrm>
            <a:off x="2084832" y="841076"/>
            <a:ext cx="6617550" cy="5691664"/>
          </a:xfrm>
          <a:prstGeom prst="rect">
            <a:avLst/>
          </a:prstGeom>
        </p:spPr>
      </p:pic>
    </p:spTree>
    <p:extLst>
      <p:ext uri="{BB962C8B-B14F-4D97-AF65-F5344CB8AC3E}">
        <p14:creationId xmlns:p14="http://schemas.microsoft.com/office/powerpoint/2010/main" val="119086935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C8151343-327D-4561-B710-26D6A04B15B5}"/>
              </a:ext>
            </a:extLst>
          </p:cNvPr>
          <p:cNvPicPr>
            <a:picLocks noChangeAspect="1"/>
          </p:cNvPicPr>
          <p:nvPr/>
        </p:nvPicPr>
        <p:blipFill>
          <a:blip r:embed="rId2"/>
          <a:stretch>
            <a:fillRect/>
          </a:stretch>
        </p:blipFill>
        <p:spPr>
          <a:xfrm>
            <a:off x="1945994" y="134112"/>
            <a:ext cx="5966614" cy="4872736"/>
          </a:xfrm>
          <a:prstGeom prst="rect">
            <a:avLst/>
          </a:prstGeom>
        </p:spPr>
      </p:pic>
      <p:pic>
        <p:nvPicPr>
          <p:cNvPr id="7" name="Image 6">
            <a:extLst>
              <a:ext uri="{FF2B5EF4-FFF2-40B4-BE49-F238E27FC236}">
                <a16:creationId xmlns:a16="http://schemas.microsoft.com/office/drawing/2014/main" id="{27AE8F07-4E44-42F1-BB63-EFFF015F02B9}"/>
              </a:ext>
            </a:extLst>
          </p:cNvPr>
          <p:cNvPicPr>
            <a:picLocks noChangeAspect="1"/>
          </p:cNvPicPr>
          <p:nvPr/>
        </p:nvPicPr>
        <p:blipFill>
          <a:blip r:embed="rId3"/>
          <a:stretch>
            <a:fillRect/>
          </a:stretch>
        </p:blipFill>
        <p:spPr>
          <a:xfrm>
            <a:off x="1945995" y="5084241"/>
            <a:ext cx="6076342" cy="1639648"/>
          </a:xfrm>
          <a:prstGeom prst="rect">
            <a:avLst/>
          </a:prstGeom>
        </p:spPr>
      </p:pic>
    </p:spTree>
    <p:extLst>
      <p:ext uri="{BB962C8B-B14F-4D97-AF65-F5344CB8AC3E}">
        <p14:creationId xmlns:p14="http://schemas.microsoft.com/office/powerpoint/2010/main" val="863929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97536" y="928222"/>
            <a:ext cx="11960352" cy="5334635"/>
          </a:xfrm>
          <a:solidFill>
            <a:schemeClr val="accent1">
              <a:alpha val="46000"/>
            </a:schemeClr>
          </a:solidFill>
        </p:spPr>
        <p:txBody>
          <a:bodyPr>
            <a:normAutofit/>
          </a:bodyPr>
          <a:lstStyle/>
          <a:p>
            <a:pPr marL="330120" marR="0" lvl="0" indent="-322200" defTabSz="914400" rtl="0" eaLnBrk="1" fontAlgn="auto" latinLnBrk="0" hangingPunct="1">
              <a:lnSpc>
                <a:spcPct val="80000"/>
              </a:lnSpc>
              <a:spcBef>
                <a:spcPts val="697"/>
              </a:spcBef>
              <a:spcAft>
                <a:spcPts val="0"/>
              </a:spcAft>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26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a:t>
            </a:r>
            <a:br>
              <a:rPr kumimoji="0" lang="fr-FR" sz="31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r>
              <a:rPr kumimoji="0" lang="fr-FR" sz="40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La </a:t>
            </a:r>
            <a:r>
              <a:rPr kumimoji="0" lang="fr-FR" sz="4000" b="0" i="0" u="none" strike="noStrike" kern="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rPr>
              <a:t>gravitation</a:t>
            </a:r>
            <a:r>
              <a:rPr kumimoji="0" lang="fr-FR" sz="40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est telle que </a:t>
            </a:r>
            <a:r>
              <a:rPr kumimoji="0" lang="fr-FR" sz="4000" b="0" i="0" u="none" strike="noStrike" kern="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rPr>
              <a:t>rien ne peut s’échapper</a:t>
            </a:r>
            <a:r>
              <a:rPr kumimoji="0" lang="fr-FR" sz="40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 : l’horizon est une membrane spatio-temporelle unidirectionnelle.</a:t>
            </a:r>
            <a:br>
              <a:rPr kumimoji="0" lang="fr-FR" sz="40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br>
              <a:rPr kumimoji="0" lang="fr-FR" sz="40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r>
              <a:rPr kumimoji="0" lang="fr-FR" sz="40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t>A l'approche du trou noir les effets de marée peuvent devenir gigantesques et déchirer toute matière. Cet effet dépend de la masse du Trou noir. </a:t>
            </a:r>
            <a:br>
              <a:rPr kumimoji="0" lang="fr-FR" sz="40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br>
              <a:rPr kumimoji="0" lang="fr-FR" sz="40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rPr>
            </a:br>
            <a:endParaRPr lang="fr-FR" sz="40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34321" y="-1434"/>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La métrique de </a:t>
            </a:r>
            <a:r>
              <a:rPr kumimoji="0" lang="fr-FR" sz="4400" b="0" i="0"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n-cs"/>
              </a:rPr>
              <a:t>Schwarzschild</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 (1916)</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12827481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121920" y="1121664"/>
            <a:ext cx="11984736" cy="5216623"/>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La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gravitation</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provoque un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ralentissement</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spectaculaire du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temps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à l’approche de l’horizon (tel qu’observé par un observateur lointain), jusqu’à son gel.</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De l’extérieur du TN, on ne voit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rien sous l’horizon</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qui  nous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protège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de la singularité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censure cosmique</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Dans cette métrique , il y a des orbites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circulaires stables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à partir et au delà de </a:t>
            </a:r>
            <a:r>
              <a:rPr kumimoji="0" lang="fr-FR" sz="3600" b="0" i="1"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3 </a:t>
            </a:r>
            <a:r>
              <a:rPr kumimoji="0" lang="fr-FR" sz="3600" b="0" i="1" u="none" strike="noStrike" kern="1200" cap="none" spc="0" normalizeH="0" baseline="0" noProof="0" dirty="0" err="1">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rs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des orbites circulaires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instables de </a:t>
            </a:r>
            <a:r>
              <a:rPr kumimoji="0" lang="fr-FR" sz="3600" b="0" i="1"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1,5 </a:t>
            </a:r>
            <a:r>
              <a:rPr kumimoji="0" lang="fr-FR" sz="3600" b="0" i="1" u="none" strike="noStrike" kern="1200" cap="none" spc="0" normalizeH="0" baseline="0" noProof="0" dirty="0" err="1">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rs</a:t>
            </a:r>
            <a:r>
              <a:rPr kumimoji="0" lang="fr-FR" sz="3600" b="0" i="1"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à </a:t>
            </a:r>
            <a:r>
              <a:rPr kumimoji="0" lang="fr-FR" sz="3600" b="0" i="1"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3rs</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Il existe une orbite hautement instable pour les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photons à </a:t>
            </a:r>
            <a:r>
              <a:rPr kumimoji="0" lang="fr-FR" sz="3600" b="0" i="1"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1,5 </a:t>
            </a:r>
            <a:r>
              <a:rPr kumimoji="0" lang="fr-FR" sz="3600" b="0" i="1" u="none" strike="noStrike" kern="1200" cap="none" spc="0" normalizeH="0" baseline="0" noProof="0" dirty="0" err="1">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rs</a:t>
            </a:r>
            <a:r>
              <a:rPr kumimoji="0" lang="fr-FR" sz="3600" b="0" i="1"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 </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(appelée sphère de photons). </a:t>
            </a:r>
            <a:br>
              <a:rPr kumimoji="0" lang="fr-FR" sz="32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br>
            <a:r>
              <a:rPr lang="fr-FR" sz="3200" dirty="0">
                <a:solidFill>
                  <a:schemeClr val="tx1"/>
                </a:solidFill>
                <a:latin typeface="Times New Roman" pitchFamily="18"/>
              </a:rPr>
              <a:t>.</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44225"/>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La métrique de </a:t>
            </a:r>
            <a:r>
              <a:rPr kumimoji="0" lang="fr-FR" sz="4400" b="0" i="0"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n-cs"/>
              </a:rPr>
              <a:t>Schwarzschild</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 (1916)</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2298076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280416" y="1232636"/>
            <a:ext cx="6449568" cy="4375375"/>
          </a:xfrm>
          <a:solidFill>
            <a:schemeClr val="accent1">
              <a:alpha val="46000"/>
            </a:schemeClr>
          </a:solidFill>
        </p:spPr>
        <p:txBody>
          <a:bodyPr>
            <a:noAutofit/>
          </a:bodyPr>
          <a:lstStyle/>
          <a:p>
            <a:pPr marL="330120" marR="0" lvl="0" indent="-322200" defTabSz="914400" rtl="0" eaLnBrk="1" fontAlgn="auto" latinLnBrk="0" hangingPunct="1">
              <a:lnSpc>
                <a:spcPct val="80000"/>
              </a:lnSpc>
              <a:spcBef>
                <a:spcPts val="697"/>
              </a:spcBef>
              <a:spcAft>
                <a:spcPts val="0"/>
              </a:spcAft>
              <a:buClrTx/>
              <a:buSzTx/>
              <a:buFontTx/>
              <a:buNone/>
              <a:tabLst>
                <a:tab pos="330120" algn="l"/>
                <a:tab pos="883800" algn="l"/>
                <a:tab pos="1798200" algn="l"/>
                <a:tab pos="2712600" algn="l"/>
                <a:tab pos="3627000" algn="l"/>
                <a:tab pos="4541399" algn="l"/>
                <a:tab pos="5455799" algn="l"/>
                <a:tab pos="6370199" algn="l"/>
                <a:tab pos="7284600" algn="l"/>
                <a:tab pos="8199000" algn="l"/>
                <a:tab pos="9113400" algn="l"/>
                <a:tab pos="10027800" algn="l"/>
                <a:tab pos="10305720" algn="l"/>
                <a:tab pos="10755000" algn="l"/>
                <a:tab pos="10758240" algn="l"/>
                <a:tab pos="10761480" algn="l"/>
                <a:tab pos="10764719" algn="l"/>
                <a:tab pos="10767600" algn="l"/>
                <a:tab pos="10770840" algn="l"/>
                <a:tab pos="10772640" algn="l"/>
                <a:tab pos="10774080" algn="l"/>
                <a:tab pos="10775520" algn="l"/>
                <a:tab pos="10777320" algn="l"/>
                <a:tab pos="10778760" algn="l"/>
                <a:tab pos="10780560" algn="l"/>
                <a:tab pos="10782000" algn="l"/>
              </a:tabLst>
              <a:defRPr/>
            </a:pPr>
            <a:r>
              <a:rPr kumimoji="0" lang="fr-FR" sz="32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a:t>
            </a:r>
            <a:br>
              <a:rPr kumimoji="0" lang="fr-FR" sz="32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Alors que les orbites,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non circulaires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sont des ellipses fixes en mécanique classique</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Les orbites,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non circulaires,</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ne se referment pas (confirmation de </a:t>
            </a:r>
            <a:r>
              <a:rPr kumimoji="0" lang="fr-FR" sz="3600" b="0" i="0" u="none" strike="noStrike" kern="1200" cap="none" spc="0" normalizeH="0" baseline="0" noProof="0" dirty="0">
                <a:ln>
                  <a:noFill/>
                </a:ln>
                <a:solidFill>
                  <a:srgbClr val="FFFF00"/>
                </a:solidFill>
                <a:effectLst>
                  <a:outerShdw dist="17961" dir="2700000">
                    <a:scrgbClr r="0" g="0" b="0"/>
                  </a:outerShdw>
                </a:effectLst>
                <a:uLnTx/>
                <a:uFillTx/>
                <a:latin typeface="Times New Roman" pitchFamily="18"/>
                <a:ea typeface="MS Gothic" pitchFamily="2"/>
                <a:cs typeface="MS Gothic" pitchFamily="2"/>
              </a:rPr>
              <a:t>l’avance inexpliquée de 43</a:t>
            </a:r>
            <a: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t> ’’ du périhélie de Mercure) .</a:t>
            </a:r>
            <a:br>
              <a:rPr kumimoji="0" lang="fr-FR" sz="3600" b="0" i="0" u="none" strike="noStrike" kern="120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S Gothic" pitchFamily="2"/>
              </a:rPr>
            </a:br>
            <a:r>
              <a:rPr lang="fr-FR" sz="3200" dirty="0">
                <a:solidFill>
                  <a:schemeClr val="tx1"/>
                </a:solidFill>
                <a:latin typeface="Times New Roman" pitchFamily="18"/>
              </a:rPr>
              <a:t>.</a:t>
            </a:r>
            <a:endParaRPr lang="fr-FR" sz="3200" dirty="0">
              <a:solidFill>
                <a:schemeClr val="tx1"/>
              </a:solidFill>
              <a:latin typeface="Times New Roman" panose="02020603050405020304" pitchFamily="18" charset="0"/>
              <a:cs typeface="Times New Roman" panose="02020603050405020304" pitchFamily="18" charset="0"/>
            </a:endParaRP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1086786" y="44225"/>
            <a:ext cx="9548735" cy="76944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La métrique de </a:t>
            </a:r>
            <a:r>
              <a:rPr kumimoji="0" lang="fr-FR" sz="4400" b="0" i="0" u="none" strike="noStrike" kern="0" cap="none" spc="0" normalizeH="0" baseline="0" noProof="0" dirty="0" err="1">
                <a:ln>
                  <a:noFill/>
                </a:ln>
                <a:solidFill>
                  <a:srgbClr val="FFFFFF"/>
                </a:solidFill>
                <a:effectLst>
                  <a:outerShdw dist="17961" dir="2700000">
                    <a:scrgbClr r="0" g="0" b="0"/>
                  </a:outerShdw>
                </a:effectLst>
                <a:uLnTx/>
                <a:uFillTx/>
                <a:latin typeface="Times New Roman" pitchFamily="18"/>
                <a:ea typeface="MS Gothic" pitchFamily="2"/>
                <a:cs typeface="+mn-cs"/>
              </a:rPr>
              <a:t>Schwarzschild</a:t>
            </a:r>
            <a:r>
              <a:rPr kumimoji="0" lang="fr-FR" sz="4400" b="0" i="0" u="none" strike="noStrike" kern="0" cap="none" spc="0" normalizeH="0" baseline="0" noProof="0" dirty="0">
                <a:ln>
                  <a:noFill/>
                </a:ln>
                <a:solidFill>
                  <a:srgbClr val="FFFFFF"/>
                </a:solidFill>
                <a:effectLst>
                  <a:outerShdw dist="17961" dir="2700000">
                    <a:scrgbClr r="0" g="0" b="0"/>
                  </a:outerShdw>
                </a:effectLst>
                <a:uLnTx/>
                <a:uFillTx/>
                <a:latin typeface="Times New Roman" pitchFamily="18"/>
                <a:ea typeface="MS Gothic" pitchFamily="2"/>
                <a:cs typeface="+mn-cs"/>
              </a:rPr>
              <a:t> (1916)</a:t>
            </a:r>
            <a:endPar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pic>
        <p:nvPicPr>
          <p:cNvPr id="4" name="Image 3">
            <a:extLst>
              <a:ext uri="{FF2B5EF4-FFF2-40B4-BE49-F238E27FC236}">
                <a16:creationId xmlns:a16="http://schemas.microsoft.com/office/drawing/2014/main" id="{BA53D316-882B-4CD1-B3B7-3467994819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52772" y="3452492"/>
            <a:ext cx="3284408" cy="2854908"/>
          </a:xfrm>
          <a:prstGeom prst="rect">
            <a:avLst/>
          </a:prstGeom>
        </p:spPr>
      </p:pic>
      <p:pic>
        <p:nvPicPr>
          <p:cNvPr id="10" name="Image 9">
            <a:extLst>
              <a:ext uri="{FF2B5EF4-FFF2-40B4-BE49-F238E27FC236}">
                <a16:creationId xmlns:a16="http://schemas.microsoft.com/office/drawing/2014/main" id="{AE37E0A5-E843-49D8-A8AD-F62A6CD048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65329" y="1181817"/>
            <a:ext cx="3720243" cy="2223691"/>
          </a:xfrm>
          <a:prstGeom prst="rect">
            <a:avLst/>
          </a:prstGeom>
        </p:spPr>
      </p:pic>
    </p:spTree>
    <p:extLst>
      <p:ext uri="{BB962C8B-B14F-4D97-AF65-F5344CB8AC3E}">
        <p14:creationId xmlns:p14="http://schemas.microsoft.com/office/powerpoint/2010/main" val="12631032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E704503-712D-47CA-A60C-B9A54032C249}"/>
              </a:ext>
            </a:extLst>
          </p:cNvPr>
          <p:cNvSpPr>
            <a:spLocks noGrp="1"/>
          </p:cNvSpPr>
          <p:nvPr>
            <p:ph type="ctrTitle"/>
          </p:nvPr>
        </p:nvSpPr>
        <p:spPr>
          <a:xfrm>
            <a:off x="374754" y="962631"/>
            <a:ext cx="7240249" cy="5300227"/>
          </a:xfrm>
          <a:solidFill>
            <a:schemeClr val="accent1">
              <a:alpha val="46000"/>
            </a:schemeClr>
          </a:solidFill>
        </p:spPr>
        <p:txBody>
          <a:bodyPr>
            <a:normAutofit/>
          </a:bodyPr>
          <a:lstStyle/>
          <a:p>
            <a:pPr lvl="0" indent="-334800">
              <a:lnSpc>
                <a:spcPct val="90000"/>
              </a:lnSpc>
              <a:spcBef>
                <a:spcPts val="697"/>
              </a:spcBef>
              <a:tabLst>
                <a:tab pos="342720" algn="l"/>
                <a:tab pos="883800" algn="l"/>
                <a:tab pos="1798200" algn="l"/>
                <a:tab pos="2712600" algn="l"/>
                <a:tab pos="3626999" algn="l"/>
                <a:tab pos="4541400" algn="l"/>
                <a:tab pos="5455800" algn="l"/>
                <a:tab pos="6370199" algn="l"/>
                <a:tab pos="7284599" algn="l"/>
                <a:tab pos="8199000" algn="l"/>
                <a:tab pos="9113400" algn="l"/>
                <a:tab pos="10027800" algn="l"/>
                <a:tab pos="10305720" algn="l"/>
                <a:tab pos="10761480" algn="l"/>
                <a:tab pos="10764360" algn="l"/>
                <a:tab pos="10767600" algn="l"/>
                <a:tab pos="10770840" algn="l"/>
                <a:tab pos="10772280" algn="l"/>
                <a:tab pos="10774080" algn="l"/>
                <a:tab pos="10775519" algn="l"/>
                <a:tab pos="10777319" algn="l"/>
                <a:tab pos="10778759" algn="l"/>
                <a:tab pos="10780200" algn="l"/>
                <a:tab pos="10782000" algn="l"/>
              </a:tabLst>
            </a:pPr>
            <a:r>
              <a:rPr lang="fr-FR" sz="3600" dirty="0">
                <a:solidFill>
                  <a:schemeClr val="tx1"/>
                </a:solidFill>
                <a:latin typeface="Times New Roman" pitchFamily="18"/>
              </a:rPr>
              <a:t>Le trou noir statique dépend seulement de sa masse.    Structure simple.</a:t>
            </a:r>
            <a:br>
              <a:rPr lang="fr-FR" sz="3600" dirty="0">
                <a:solidFill>
                  <a:schemeClr val="tx1"/>
                </a:solidFill>
                <a:latin typeface="Times New Roman" pitchFamily="18"/>
              </a:rPr>
            </a:br>
            <a:r>
              <a:rPr lang="fr-FR" sz="3600" dirty="0">
                <a:solidFill>
                  <a:schemeClr val="tx1"/>
                </a:solidFill>
                <a:latin typeface="Times New Roman" pitchFamily="18"/>
              </a:rPr>
              <a:t> La sphère des photons est hautement instable. La surface d’horizon caractérise l’entropie du TN.       </a:t>
            </a:r>
            <a:br>
              <a:rPr lang="fr-FR" sz="3600" dirty="0">
                <a:solidFill>
                  <a:schemeClr val="tx1"/>
                </a:solidFill>
                <a:latin typeface="Times New Roman" pitchFamily="18"/>
              </a:rPr>
            </a:br>
            <a:r>
              <a:rPr lang="fr-FR" sz="3600" dirty="0">
                <a:solidFill>
                  <a:schemeClr val="tx1"/>
                </a:solidFill>
                <a:latin typeface="Times New Roman" pitchFamily="18"/>
              </a:rPr>
              <a:t>Sous l’horizon l’espace n’est plus statique: Chute inexorable vers la singularité. </a:t>
            </a:r>
          </a:p>
        </p:txBody>
      </p:sp>
      <p:sp>
        <p:nvSpPr>
          <p:cNvPr id="6" name="ZoneTexte 5">
            <a:extLst>
              <a:ext uri="{FF2B5EF4-FFF2-40B4-BE49-F238E27FC236}">
                <a16:creationId xmlns:a16="http://schemas.microsoft.com/office/drawing/2014/main" id="{92629B7D-8F4C-414E-BE64-270DE0D30245}"/>
              </a:ext>
            </a:extLst>
          </p:cNvPr>
          <p:cNvSpPr txBox="1"/>
          <p:nvPr/>
        </p:nvSpPr>
        <p:spPr>
          <a:xfrm>
            <a:off x="1306642" y="6262858"/>
            <a:ext cx="9578715" cy="461665"/>
          </a:xfrm>
          <a:prstGeom prst="rect">
            <a:avLst/>
          </a:prstGeom>
          <a:noFill/>
        </p:spPr>
        <p:txBody>
          <a:bodyPr wrap="square" rtlCol="0">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Société Astronomique de Montgeron 4/12/2021 par Jacques Fric </a:t>
            </a:r>
          </a:p>
        </p:txBody>
      </p:sp>
      <p:sp>
        <p:nvSpPr>
          <p:cNvPr id="7" name="ZoneTexte 6">
            <a:extLst>
              <a:ext uri="{FF2B5EF4-FFF2-40B4-BE49-F238E27FC236}">
                <a16:creationId xmlns:a16="http://schemas.microsoft.com/office/drawing/2014/main" id="{CDC930DD-F8A7-42D6-84DA-86DBA5204351}"/>
              </a:ext>
            </a:extLst>
          </p:cNvPr>
          <p:cNvSpPr txBox="1"/>
          <p:nvPr/>
        </p:nvSpPr>
        <p:spPr>
          <a:xfrm>
            <a:off x="901906" y="0"/>
            <a:ext cx="9548735" cy="83099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4800" b="0"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Le trou noir statique</a:t>
            </a:r>
          </a:p>
        </p:txBody>
      </p:sp>
      <p:pic>
        <p:nvPicPr>
          <p:cNvPr id="5" name="Image 4">
            <a:extLst>
              <a:ext uri="{FF2B5EF4-FFF2-40B4-BE49-F238E27FC236}">
                <a16:creationId xmlns:a16="http://schemas.microsoft.com/office/drawing/2014/main" id="{F417D03F-F29E-4DE9-9098-C22C4B35B443}"/>
              </a:ext>
            </a:extLst>
          </p:cNvPr>
          <p:cNvPicPr>
            <a:picLocks noChangeAspect="1"/>
          </p:cNvPicPr>
          <p:nvPr/>
        </p:nvPicPr>
        <p:blipFill>
          <a:blip r:embed="rId3">
            <a:lum/>
            <a:alphaModFix/>
          </a:blip>
          <a:srcRect/>
          <a:stretch>
            <a:fillRect/>
          </a:stretch>
        </p:blipFill>
        <p:spPr>
          <a:xfrm>
            <a:off x="7615003" y="1708879"/>
            <a:ext cx="4364663" cy="4186490"/>
          </a:xfrm>
          <a:prstGeom prst="rect">
            <a:avLst/>
          </a:prstGeom>
          <a:solidFill>
            <a:srgbClr val="000000"/>
          </a:solidFill>
          <a:ln w="9360">
            <a:solidFill>
              <a:srgbClr val="000000"/>
            </a:solidFill>
            <a:prstDash val="solid"/>
            <a:miter/>
          </a:ln>
        </p:spPr>
      </p:pic>
    </p:spTree>
    <p:extLst>
      <p:ext uri="{BB962C8B-B14F-4D97-AF65-F5344CB8AC3E}">
        <p14:creationId xmlns:p14="http://schemas.microsoft.com/office/powerpoint/2010/main" val="61444383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lle d’ions">
  <a:themeElements>
    <a:clrScheme name="Salle d’ions">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Salle d’ions">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alle d’ions">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1284</TotalTime>
  <Words>4007</Words>
  <Application>Microsoft Office PowerPoint</Application>
  <PresentationFormat>Grand écran</PresentationFormat>
  <Paragraphs>256</Paragraphs>
  <Slides>58</Slides>
  <Notes>47</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58</vt:i4>
      </vt:variant>
    </vt:vector>
  </HeadingPairs>
  <TitlesOfParts>
    <vt:vector size="69" baseType="lpstr">
      <vt:lpstr>MS Gothic</vt:lpstr>
      <vt:lpstr>Arial</vt:lpstr>
      <vt:lpstr>Arial-BoldMT</vt:lpstr>
      <vt:lpstr>Calibri</vt:lpstr>
      <vt:lpstr>Cambria Math</vt:lpstr>
      <vt:lpstr>Century Gothic</vt:lpstr>
      <vt:lpstr>Comic Sans MS</vt:lpstr>
      <vt:lpstr>Times New Roman</vt:lpstr>
      <vt:lpstr>Wingdings</vt:lpstr>
      <vt:lpstr>Wingdings 3</vt:lpstr>
      <vt:lpstr>Salle d’ions</vt:lpstr>
      <vt:lpstr>Présentation PowerPoint</vt:lpstr>
      <vt:lpstr>En relativité restreinte (1905), l'espace et le temps ne sont plus des structures fixes indépendantes, mais comme l’avait souligné Minkowski , des ombres de l'espace-temps. </vt:lpstr>
      <vt:lpstr>La gravitation devient une théorie géométrique de l'espace-temps.   Les corps suivent les géodésiques de cette géométrie !   Le temps physique cesse d'être universel et devient propre à chacun.</vt:lpstr>
      <vt:lpstr>Présentation PowerPoint</vt:lpstr>
      <vt:lpstr> Si la masse M est à l’intérieur d’une sphère de rayon inférieur au rayon rs = 2GM/c² à l’horizon, alors la valeur r = rs est possible: il y a un trou noir.    On voit qu’un TN peut avoir en théorie, n’importe quelle masse. La sphère de rayon rs est appelée l’ horizon  du TN et joue un rôle essentiel.  Sous l’horizon c'est encore du vide sauf au centre:   Singularité centrale ponctuelle de paramètre M &gt; 0. </vt:lpstr>
      <vt:lpstr>  La gravitation est telle que rien ne peut s’échapper : l’horizon est une membrane spatio-temporelle unidirectionnelle.  A l'approche du trou noir les effets de marée peuvent devenir gigantesques et déchirer toute matière. Cet effet dépend de la masse du Trou noir.   </vt:lpstr>
      <vt:lpstr> La gravitation provoque un ralentissement spectaculaire du temps à l’approche de l’horizon (tel qu’observé par un observateur lointain), jusqu’à son gel. De l’extérieur du TN, on ne voit rien sous l’horizon, qui  nous protège de la singularité (censure cosmique).  Dans cette métrique , il y a des orbites circulaires stables à partir et au delà de 3 rs, des orbites circulaires instables de 1,5 rs à 3rs. Il existe une orbite hautement instable pour les photons à 1,5 rs,  (appelée sphère de photons).  .</vt:lpstr>
      <vt:lpstr>  Alors que les orbites, non circulaires, sont des ellipses fixes en mécanique classique  Les orbites, non circulaires, ne se referment pas (confirmation de l’avance inexpliquée de 43 ’’ du périhélie de Mercure) . .</vt:lpstr>
      <vt:lpstr>Le trou noir statique dépend seulement de sa masse.    Structure simple.  La sphère des photons est hautement instable. La surface d’horizon caractérise l’entropie du TN.        Sous l’horizon l’espace n’est plus statique: Chute inexorable vers la singularité. </vt:lpstr>
      <vt:lpstr>L’horizon nous la cache (censure cosmique) et nous en isole. Rien de ce qui se passe à l’intérieur du trou Noir n’a d’influence sur notre Univers.   Pourquoi s’y intéresser alors ?   Solution complète: Trou blanc symétrique:  Trouvée en 1960!</vt:lpstr>
      <vt:lpstr>Présentation PowerPoint</vt:lpstr>
      <vt:lpstr>Présentation PowerPoint</vt:lpstr>
      <vt:lpstr>  Les méthodes utilisées avec succès précédemment ont échoué à décrire un TN «en rotation». La première solution pour ce type de trou noir plus « physique » (les corps astrophysiques en général tournent) a été laborieuse, car la structure des TN n'a été vraiment comprise que dans les années 60.  </vt:lpstr>
      <vt:lpstr>   Il a fallu attendre l'apparition de nouvelles méthodes plus formelles (Classification de Petrov, topologie). Les physiciens ont cédé la place aux mathématiciens en RG .  Structure du trou noir de Kerr : dépend de sa masse et de son moment cinétique (rotation) .   Structure plus complexe</vt:lpstr>
      <vt:lpstr> </vt:lpstr>
      <vt:lpstr> </vt:lpstr>
      <vt:lpstr> </vt:lpstr>
      <vt:lpstr>La rotation » produit un effet d’entraînement de l’espace, la limite statique ne coïncide plus avec l’horizon. Une nouvelle zone :  L’Ergosphère à l’extérieur de l’horizon externe où l’espace est entraîné inexorablement par la « rotation ». Extraction d’énergie de «rotation» du TN,(maximum 29%, cas TN extrémal, 50% si chargé).          </vt:lpstr>
      <vt:lpstr>            La masse du TN se  décompose en une masse irréductible et une « masse » dont l’énergie peut être extraite via  l’ergosphère.   Mouvement, inexorable en rotation dans l’ergosphère, mais on peut y entrer et en ressortir, ce qui fait tout son intérêt. </vt:lpstr>
      <vt:lpstr>Traversons l'horizon extérieur et l'horizon intérieur où, au passage on a un décalage infini vers le bleu (on voit tout le passé de l'univers en accéléré).  Sous l'horizon intérieur la singularité devient répulsive et on peut  retraverser l'horizon intérieur dans l'autre sens et déboucher vers un autre univers et ainsi de suite.  </vt:lpstr>
      <vt:lpstr>Un espace en effondrement tourbillonaire</vt:lpstr>
      <vt:lpstr>Zoom autour de la singularité en anneau</vt:lpstr>
      <vt:lpstr> </vt:lpstr>
      <vt:lpstr> </vt:lpstr>
      <vt:lpstr> </vt:lpstr>
      <vt:lpstr> Accélération: | Aµ |= | Ar |= +2.98 .104 m/sec²≈ 3 000 g ! Signe + : on est attiré par la singularité (anti-univers) Temps propre boucle: Tb = 515 000 secondes ≈ 143 heures. Vaisseau spatial(ISS -100T). Carburant fusée pour la boucle.  -Propulsion (Antimatière-matière) : 0.5 10 27 kg (≈100 Terres) - Propulsion chimique classique: 10 2171275   kg  …….. Des chiffres qui laissent rêveurs, pour un retour dans le passé de  2π|a| soit : 2π|M| ≈ 202 heures. </vt:lpstr>
      <vt:lpstr>Présentation PowerPoint</vt:lpstr>
      <vt:lpstr>Eléments du réseau mondial  radioastronomique</vt:lpstr>
      <vt:lpstr>Si le Soleil était un trou noir (Kerr)</vt:lpstr>
      <vt:lpstr> Bien que prédits, dès 1916, par la solution de Schwarzchild, on a douté jusque vers 1960 que de tels objets existent.   Einstein lui-même n’y a jamais cru et s’est efforcé de montrer que leur formation était impossible vers 1938, alors que Oppenheimer avec Snyder avaient fait un calcul où ils prétendaient le contraire.  Il est vrai que la théorie idéalise ces objets et que les trous noirs physiques n’y sont pas totalement conformes. </vt:lpstr>
      <vt:lpstr>Plongée dans un trou noir </vt:lpstr>
      <vt:lpstr> Le mystère de l’existence de la singularité centrale dans les trous noirs semble signifier l’incomplétude de la théorie, mais philosophiquement, ce pourrait être vu comme une nécessité!  L’horizon, fût d’abord considéré comme une singularité, la suite a montré, qu’on pouvait y entrer mais pas en sortir!  L’espace-temps sous l’horizon se révèle très mystérieux, sans possibilité de vérification directe. C’est une région, en effondrement inéluctable, non protégée de la singularité par la censure cosmique, où, semble-t-il, la causalité n’existe plus.!</vt:lpstr>
      <vt:lpstr> Une autre propriété fondamentale des trous noirs est qu’ils illustrent une limite de « compacité » de la matière énergie. On ne peut pas incorporer une masse quelconque dans une « sphère » de rayon  r. Au-delà d’une compacité, elle s’effondre en trou noir!  La relation qui donne la définition d’un trou noir :      (2G.M)/(r.c^2 )=1 →M 1/r=c^2/2G  montre que:       M  1/(r  )&lt;c^2/2G    pour ne pas s’effondrer en trou noir, dont la région sous l’horizon est une zone « singulière », car non isolé de la singularité.</vt:lpstr>
      <vt:lpstr> Quand on a découvert les trous noirs supermassifs au centre des galaxies on s’interrogeait sur leur origine, car aucun phénomène connu ne semblait l’expliquer.   Pour une étoile massive de l’ordre de 10 masses solaires, on savait que son agonie en supernova pouvait produire un trou noir .   Ces trous noirs de quelques masses solaires étaient appelés trous noirs stellaires.  </vt:lpstr>
      <vt:lpstr>  Quant à des trous noirs de masse intermédiaire de quelques dizaines ou centaines de masses solaires on n’avait aucune idée de leur existence.   Quand les détecteurs d’ondes gravitationnelles (plus de 100 détections à l’heure actuelle) ont détecté la collision de deux trous noirs de masses intermédiaires, cela a été  une surprise de taille.   Personne ne s’attendait à cela.</vt:lpstr>
      <vt:lpstr> Pendant longtemps on a cru que ces objets étaient rares car on en observait très peu, et pour cause, puisqu’ils sont « invisibles ».  On ne les décelait qu’indirectement par leur effet sur de la matière visible, soit contiguë et en interaction avec le formidable gradient de gravitation qui l’échauffait et la faisait briller, soit par les orbites d’étoiles non contiguës mais dans la même région comme cela est le cas du trou noir supermassif central de notre galaxie. </vt:lpstr>
      <vt:lpstr>  L’observation a montré que la présence d’énormes trous noirs au centre des galaxies était quasi systématique.  Pour générer les trous noirs supermassifs, à partir de trous noirs stellaires,  les collisions, ont dû être très nombreuses!  Une modélisation récente de l’univers prédit 40 milliards de milliards de trous noirs stellaires, (40.1018). Et cela ne prend pas en compte les trous noirs intermédiaires et supermassifs! Ceci entraine un « mitage singulier» de l’espace-temps. </vt:lpstr>
      <vt:lpstr> Les détecteurs actuels d’ondes gravitationnelles, dont la sensibilité est limitée, détectent des collisions de trous noirs intermédiaires, résultant déjà de collisions de trous noirs stellaires ou avec des étoiles à neutrons. Ils peuvent aussi grossir par capture de matière (étoiles, gaz)   Comme ces événements (collisions, capture) sont peu probables, cela laisse à supposer qu’ils pullulent. </vt:lpstr>
      <vt:lpstr> </vt:lpstr>
      <vt:lpstr> </vt:lpstr>
      <vt:lpstr> - La présence d’un trou noir central des galaxies interpelle au sujet de leur existence et de leur rôle dans formation des galaxies.  - En plus de possibles primo trous noirs, une grande quantité d’étoiles offre des possibilités de collision et de fusion en trous noirs qui pourraient, en retour, accélérer la formation d’autres étoiles par les ondes de choc sur le gaz.  </vt:lpstr>
      <vt:lpstr>   Mais ce processus interactif, requiert un temps cosmologique trop long pour être compatible avec ce qu’on observe, si aucun catalyseur ne le raccourcit.  - Comme catalyseur possible accélérant le processus, citons:  La matière noire : Compte tenu de ses propriétés, c’est un bon candidat pour cela, mais elle est de nature inconnue…  </vt:lpstr>
      <vt:lpstr>    Côté pile: trous noirs funestes, côté face : trous noirs salutaires   - Les trous noirs stellaires sont des cadavres d’étoiles: leur pullulement fait de l’univers un immense cimetière! </vt:lpstr>
      <vt:lpstr>  . .</vt:lpstr>
      <vt:lpstr>Penrose propose un 2 en 1, où on extrait l’énergie et on élimine les déchets. Les ordures sont chargées dans des récipients embarqués dans des navettes spatiales en chute vers le trou noir.  Dans l’ergosphère on éjecte le chargement d’ordures en  respectant certaines règles.  Cela propulse le navette sur une trajectoire qui lui permet de revenir au point de départ avec plus d’énergie qu’elle avait au départ. On utilise ce surplus d’énergie pour alimenter une centrale électrique et on remet cela…..</vt:lpstr>
      <vt:lpstr>Sir Roger Penrose: The man who proved black holes weren't 'impossible'</vt:lpstr>
      <vt:lpstr> La formation de trous noirs stellaires montre comment une étoile massive s’effondre sous l’action de la gravitation.  En effet, pour maintenir la pression qui compense la contraction liée à la gravitation l’étoile doit « brûler » son carburant, dont la quantité est localement limitée à la différence de la gravitation qui agit en permanence sans sembler consommer (localement) quoi que ce soit!   En relativité, la gravitation n’est pas locale mais globale. L’univers entier est concerné, cf principe de Mach.</vt:lpstr>
      <vt:lpstr>   La redoutable efficacité de la gravitation allait encore de manifester par la découverte des quasars (quasi-stars).   Lorsque le télescope Hubble a détecté une source lumineuse, de très petite dimension, à 2,5  milliards d’années-lumière qui, compte tenu de sa distance, devait briller comme plus de 100 galaxies de 100 milliards d’étoiles, on ne connaissait pas de phénomène physique capable de produire cela. </vt:lpstr>
      <vt:lpstr>Image optique du quasar 3C 273, le plus lumineux jamais observé,obtenue avec le télescope spatial Hubble. Le quasar réside au cœur d’une galaxie elliptique géante de la constellation de la Vierge, à une distance d'environ 2,5 milliards d'années-lumière. Un jet de matière provenant des régions centrales de la galaxie est visible à gauche de l'image. © CNRS, ESA, Hubble &amp; Nasa  </vt:lpstr>
      <vt:lpstr> Après plusieurs hypothèses, vers 1980, c’est celle du trou noir « avalant » de la matière environnante, qui est abondante aux cœur des galaxies, qui s’est révélée la seule compatible avec la débauche d’énergie constatée.   On appelle aussi ce phénomène « noyau de galaxie active ».  Depuis on a découvert de nombreux quasars.   </vt:lpstr>
      <vt:lpstr>   Ces objets sont si éloignés qu’ils n’ont aucun mouvement mesurable.   Ils sont utilisés comme bornes de l’univers en astrométrie de grande précision (qui permet de dresser une carte du ciel très précise avec le satellite Gaïa par exemple).  Le plus lointain connu est à plus de 13 milliards d’année-lumière!</vt:lpstr>
      <vt:lpstr>L’application de la relativité générale fait apparaître ces objets étranges, les trous noirs, que les observations rendent de plus en plus plausibles.  Résultat d’une action cataclysmique de la gravitation, ces objets dont la nature pourra être mieux cernée par une théorie de gravitation quantique, pourraient bien être au cœur, des mystères les plus profonds de l’univers et de sa genèse ( genèse des particules, formation des galaxies, connexion entre Univers).  </vt:lpstr>
      <vt:lpstr> Ils sont à ce titre l’objet de recherches intenses. Ils montrent comment nos concepts de temps, d’espace et de matière peuvent être malmenés dans le contexte de ces conditions extrêmes. </vt:lpstr>
      <vt:lpstr>Un livre de référence</vt:lpstr>
      <vt:lpstr>Trou noir fiscal (universel) </vt:lpstr>
      <vt:lpstr>Références</vt:lpstr>
      <vt:lpstr>Annexe 1: modèle du TN de Reisnner-Nordström</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jacques fric</dc:creator>
  <cp:lastModifiedBy>jacques fric</cp:lastModifiedBy>
  <cp:revision>69</cp:revision>
  <dcterms:created xsi:type="dcterms:W3CDTF">2021-09-27T12:52:59Z</dcterms:created>
  <dcterms:modified xsi:type="dcterms:W3CDTF">2022-03-29T15:40:44Z</dcterms:modified>
</cp:coreProperties>
</file>