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e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8" r:id="rId2"/>
  </p:sldMasterIdLst>
  <p:notesMasterIdLst>
    <p:notesMasterId r:id="rId62"/>
  </p:notesMasterIdLst>
  <p:sldIdLst>
    <p:sldId id="256" r:id="rId3"/>
    <p:sldId id="263" r:id="rId4"/>
    <p:sldId id="302" r:id="rId5"/>
    <p:sldId id="264" r:id="rId6"/>
    <p:sldId id="266" r:id="rId7"/>
    <p:sldId id="303" r:id="rId8"/>
    <p:sldId id="267" r:id="rId9"/>
    <p:sldId id="304" r:id="rId10"/>
    <p:sldId id="341" r:id="rId11"/>
    <p:sldId id="268" r:id="rId12"/>
    <p:sldId id="312" r:id="rId13"/>
    <p:sldId id="340" r:id="rId14"/>
    <p:sldId id="269" r:id="rId15"/>
    <p:sldId id="294" r:id="rId16"/>
    <p:sldId id="328" r:id="rId17"/>
    <p:sldId id="335" r:id="rId18"/>
    <p:sldId id="336" r:id="rId19"/>
    <p:sldId id="337" r:id="rId20"/>
    <p:sldId id="338" r:id="rId21"/>
    <p:sldId id="296" r:id="rId22"/>
    <p:sldId id="327" r:id="rId23"/>
    <p:sldId id="330" r:id="rId24"/>
    <p:sldId id="272" r:id="rId25"/>
    <p:sldId id="339" r:id="rId26"/>
    <p:sldId id="318" r:id="rId27"/>
    <p:sldId id="319" r:id="rId28"/>
    <p:sldId id="273" r:id="rId29"/>
    <p:sldId id="274" r:id="rId30"/>
    <p:sldId id="276" r:id="rId31"/>
    <p:sldId id="310" r:id="rId32"/>
    <p:sldId id="325" r:id="rId33"/>
    <p:sldId id="311" r:id="rId34"/>
    <p:sldId id="283" r:id="rId35"/>
    <p:sldId id="288" r:id="rId36"/>
    <p:sldId id="277" r:id="rId37"/>
    <p:sldId id="289" r:id="rId38"/>
    <p:sldId id="278" r:id="rId39"/>
    <p:sldId id="299" r:id="rId40"/>
    <p:sldId id="317" r:id="rId41"/>
    <p:sldId id="284" r:id="rId42"/>
    <p:sldId id="301" r:id="rId43"/>
    <p:sldId id="280" r:id="rId44"/>
    <p:sldId id="258" r:id="rId45"/>
    <p:sldId id="260" r:id="rId46"/>
    <p:sldId id="333" r:id="rId47"/>
    <p:sldId id="282" r:id="rId48"/>
    <p:sldId id="307" r:id="rId49"/>
    <p:sldId id="285" r:id="rId50"/>
    <p:sldId id="286" r:id="rId51"/>
    <p:sldId id="308" r:id="rId52"/>
    <p:sldId id="287" r:id="rId53"/>
    <p:sldId id="309" r:id="rId54"/>
    <p:sldId id="316" r:id="rId55"/>
    <p:sldId id="315" r:id="rId56"/>
    <p:sldId id="321" r:id="rId57"/>
    <p:sldId id="322" r:id="rId58"/>
    <p:sldId id="323" r:id="rId59"/>
    <p:sldId id="343" r:id="rId60"/>
    <p:sldId id="34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48" autoAdjust="0"/>
    <p:restoredTop sz="94660"/>
  </p:normalViewPr>
  <p:slideViewPr>
    <p:cSldViewPr snapToGrid="0">
      <p:cViewPr varScale="1">
        <p:scale>
          <a:sx n="102" d="100"/>
          <a:sy n="102" d="100"/>
        </p:scale>
        <p:origin x="120" y="24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E9DBC-4BB8-4A4F-982A-1D3BA52B3796}" type="datetimeFigureOut">
              <a:rPr lang="fr-FR" smtClean="0"/>
              <a:t>08/10/2023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D9260-D7A4-47BC-B6C3-6555338339CC}" type="slidenum">
              <a:rPr lang="fr-FR" smtClean="0"/>
              <a:t>‹N°›</a:t>
            </a:fld>
            <a:endParaRPr lang="fr-FR"/>
          </a:p>
        </p:txBody>
      </p:sp>
    </p:spTree>
    <p:extLst>
      <p:ext uri="{BB962C8B-B14F-4D97-AF65-F5344CB8AC3E}">
        <p14:creationId xmlns:p14="http://schemas.microsoft.com/office/powerpoint/2010/main" val="154430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1</a:t>
            </a:fld>
            <a:endParaRPr lang="fr-FR"/>
          </a:p>
        </p:txBody>
      </p:sp>
    </p:spTree>
    <p:extLst>
      <p:ext uri="{BB962C8B-B14F-4D97-AF65-F5344CB8AC3E}">
        <p14:creationId xmlns:p14="http://schemas.microsoft.com/office/powerpoint/2010/main" val="222811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39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43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72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01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1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5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3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0">
            <a:extLst>
              <a:ext uri="{FF2B5EF4-FFF2-40B4-BE49-F238E27FC236}">
                <a16:creationId xmlns:a16="http://schemas.microsoft.com/office/drawing/2014/main" id="{081922ED-D3C7-CA6F-9310-6BEE5D4991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D7D39F4-8D1D-4261-B5E7-E4633AFC5BC3}" type="slidenum">
              <a:t>22</a:t>
            </a:fld>
            <a:endParaRPr lang="fr-FR"/>
          </a:p>
        </p:txBody>
      </p:sp>
      <p:sp>
        <p:nvSpPr>
          <p:cNvPr id="2" name="Forme libre : forme 1">
            <a:extLst>
              <a:ext uri="{FF2B5EF4-FFF2-40B4-BE49-F238E27FC236}">
                <a16:creationId xmlns:a16="http://schemas.microsoft.com/office/drawing/2014/main" id="{3596BC53-9E53-8911-D8AD-9760DE97BE8E}"/>
              </a:ext>
            </a:extLst>
          </p:cNvPr>
          <p:cNvSpPr/>
          <p:nvPr/>
        </p:nvSpPr>
        <p:spPr>
          <a:xfrm>
            <a:off x="1143000" y="685799"/>
            <a:ext cx="457200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800" b="0" i="0" u="none" strike="noStrike" baseline="0">
              <a:ln>
                <a:noFill/>
              </a:ln>
              <a:solidFill>
                <a:srgbClr val="FFFFFF"/>
              </a:solidFill>
              <a:latin typeface="Arial" pitchFamily="34"/>
              <a:ea typeface="MS Gothic" pitchFamily="2"/>
              <a:cs typeface="MS Gothic" pitchFamily="2"/>
            </a:endParaRPr>
          </a:p>
        </p:txBody>
      </p:sp>
      <p:sp>
        <p:nvSpPr>
          <p:cNvPr id="3" name="Espace réservé des notes 2">
            <a:extLst>
              <a:ext uri="{FF2B5EF4-FFF2-40B4-BE49-F238E27FC236}">
                <a16:creationId xmlns:a16="http://schemas.microsoft.com/office/drawing/2014/main" id="{F237528D-54C7-E1C8-DC91-5CF51B40D26A}"/>
              </a:ext>
            </a:extLst>
          </p:cNvPr>
          <p:cNvSpPr txBox="1">
            <a:spLocks noGrp="1"/>
          </p:cNvSpPr>
          <p:nvPr>
            <p:ph type="body" sz="quarter" idx="1"/>
          </p:nvPr>
        </p:nvSpPr>
        <p:spPr>
          <a:xfrm>
            <a:off x="685440" y="4343040"/>
            <a:ext cx="5465880" cy="4095000"/>
          </a:xfrm>
        </p:spPr>
        <p:txBody>
          <a:bodyPr>
            <a:sp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2</a:t>
            </a:fld>
            <a:endParaRPr lang="fr-FR"/>
          </a:p>
        </p:txBody>
      </p:sp>
    </p:spTree>
    <p:extLst>
      <p:ext uri="{BB962C8B-B14F-4D97-AF65-F5344CB8AC3E}">
        <p14:creationId xmlns:p14="http://schemas.microsoft.com/office/powerpoint/2010/main" val="4516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36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86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762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412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95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30</a:t>
            </a:fld>
            <a:endParaRPr lang="fr-FR"/>
          </a:p>
        </p:txBody>
      </p:sp>
    </p:spTree>
    <p:extLst>
      <p:ext uri="{BB962C8B-B14F-4D97-AF65-F5344CB8AC3E}">
        <p14:creationId xmlns:p14="http://schemas.microsoft.com/office/powerpoint/2010/main" val="43282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181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16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8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5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726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584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80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72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747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776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409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76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0675-9E27-44B5-8CF3-DBC59A86B87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680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0675-9E27-44B5-8CF3-DBC59A86B87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5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29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441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54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292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27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92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91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73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C8A6A2-FB52-A0BA-1C18-3C43CF2ACC66}"/>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AA84274-004E-7B5E-F4BF-C799D9E75E6D}"/>
              </a:ext>
            </a:extLst>
          </p:cNvPr>
          <p:cNvSpPr txBox="1">
            <a:spLocks noGrp="1"/>
          </p:cNvSpPr>
          <p:nvPr>
            <p:ph type="body" sz="quarter" idx="1"/>
          </p:nvPr>
        </p:nvSpPr>
        <p:spPr>
          <a:xfrm>
            <a:off x="685799" y="4343400"/>
            <a:ext cx="5486040" cy="4114800"/>
          </a:xfrm>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3A63BE-26E7-80BF-F68A-DE2624916F5D}"/>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69549C1-94CC-ADDC-9722-9A1F23479134}"/>
              </a:ext>
            </a:extLst>
          </p:cNvPr>
          <p:cNvSpPr txBox="1">
            <a:spLocks noGrp="1"/>
          </p:cNvSpPr>
          <p:nvPr>
            <p:ph type="body" sz="quarter" idx="1"/>
          </p:nvPr>
        </p:nvSpPr>
        <p:spPr>
          <a:xfrm>
            <a:off x="685799" y="4343400"/>
            <a:ext cx="5486040" cy="4114800"/>
          </a:xfrm>
        </p:spPr>
        <p:txBody>
          <a:bodyPr/>
          <a:lstStyle/>
          <a:p>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9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11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96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8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91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fr-F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43155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08/10/2023</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13522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72292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49746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26185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0D1F025-61DF-4825-8EAA-6A2E4F70FC25}" type="datetimeFigureOut">
              <a:rPr lang="fr-FR" smtClean="0"/>
              <a:t>08/10/2023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89712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0D1F025-61DF-4825-8EAA-6A2E4F70FC25}" type="datetimeFigureOut">
              <a:rPr lang="fr-FR" smtClean="0"/>
              <a:t>08/10/2023</a:t>
            </a:fld>
            <a:endParaRPr lang="fr-FR"/>
          </a:p>
        </p:txBody>
      </p:sp>
      <p:sp>
        <p:nvSpPr>
          <p:cNvPr id="8" name="Footer Placeholder 7"/>
          <p:cNvSpPr>
            <a:spLocks noGrp="1"/>
          </p:cNvSpPr>
          <p:nvPr>
            <p:ph type="ftr" sz="quarter" idx="11"/>
          </p:nvPr>
        </p:nvSpPr>
        <p:spPr>
          <a:xfrm>
            <a:off x="561111" y="6391838"/>
            <a:ext cx="3644282" cy="304801"/>
          </a:xfrm>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107230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5133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355380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78FBF-AB31-992D-E987-C5FD1ECCE9C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65DBBCE-B2FD-83C8-747F-FFA9BCF4F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411175E-EDE1-D82B-874D-E82BF252AEAE}"/>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4A6EBFD1-3B8D-4456-A2E2-E5EC3F7D17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62B76C-49A4-A0E5-3F66-41C8992EC5F4}"/>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3566512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D85F64-3EC5-FC9F-D776-EDED69B6A70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BB0A8-F269-760E-49BE-1E83945EF40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DEFEEA-2B02-305A-70E7-0429B777A483}"/>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A2DC59F7-6B34-55C9-30F9-3BD3A37D3A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C77BC8-983D-FBD1-92C9-3D91F1CA8749}"/>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3554537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935718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A545BA-B1C2-24D3-40B3-8C7A562FF1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5EEFEE9-338B-C25A-906D-0CD292F8D9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E1707A8-34E0-D110-38E5-8592D49B9CEE}"/>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9993EA0E-5CF8-3FAD-9720-7B48EF91D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5ACD7D-8E42-5F33-1D72-D12C62BABEBD}"/>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838060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EE081-D1DE-10FF-31AF-5605978A013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5D760FE-B5D4-934E-C4DD-30F1EBC838C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A67D6E-1312-D9D6-2CC1-87AFD9D4FF3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789A430-0A36-E195-476B-2BEAAA642D67}"/>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6" name="Espace réservé du pied de page 5">
            <a:extLst>
              <a:ext uri="{FF2B5EF4-FFF2-40B4-BE49-F238E27FC236}">
                <a16:creationId xmlns:a16="http://schemas.microsoft.com/office/drawing/2014/main" id="{6459CE65-5D4B-D353-9BF7-08E02395080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14ADE7-C89F-EC12-9ADC-9AFA1AE0B126}"/>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278827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8180A-0E98-7D6D-9408-7118593288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DD448D-93C2-0147-BAC6-6EF72D91D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648F33E-41AC-01FA-6DA4-5C8FB146E4A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83AE5CC-2C0F-F19E-770E-26416DF47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A4D1802-F245-9614-76D7-6D520B03864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DE790D1-6D45-C6F5-2231-6419514A1D6E}"/>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8" name="Espace réservé du pied de page 7">
            <a:extLst>
              <a:ext uri="{FF2B5EF4-FFF2-40B4-BE49-F238E27FC236}">
                <a16:creationId xmlns:a16="http://schemas.microsoft.com/office/drawing/2014/main" id="{45276C82-7803-87DA-C126-5F4E98D3C0A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039B67-DE4D-0812-20B6-83D2AD912E83}"/>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316085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42E614-F4B9-409C-7D58-C6CC5E8AAF3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10FD4F7-585C-26A2-5C78-A66E7BE21B5C}"/>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4" name="Espace réservé du pied de page 3">
            <a:extLst>
              <a:ext uri="{FF2B5EF4-FFF2-40B4-BE49-F238E27FC236}">
                <a16:creationId xmlns:a16="http://schemas.microsoft.com/office/drawing/2014/main" id="{5B9EF7C4-655C-B308-01AE-B441F0568B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53D328F-60E2-4061-1D51-7B01FC0C0B80}"/>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434055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73D7E13-318B-B9FC-3225-1744FD1C6C85}"/>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3" name="Espace réservé du pied de page 2">
            <a:extLst>
              <a:ext uri="{FF2B5EF4-FFF2-40B4-BE49-F238E27FC236}">
                <a16:creationId xmlns:a16="http://schemas.microsoft.com/office/drawing/2014/main" id="{BC064561-221D-23C2-011F-AEA931F99C3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7E0A56E-4390-5DD1-FCAC-8E2222694B37}"/>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401575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79398-CB48-A32D-17A0-BB45E64BF14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35EE3B-DCC3-7942-9070-E6F8974ED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867449D-E7B1-7B61-F63D-FDC8C7475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F68D673-9D8D-9092-A844-06BDCCD26F3F}"/>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6" name="Espace réservé du pied de page 5">
            <a:extLst>
              <a:ext uri="{FF2B5EF4-FFF2-40B4-BE49-F238E27FC236}">
                <a16:creationId xmlns:a16="http://schemas.microsoft.com/office/drawing/2014/main" id="{4B551625-24D0-960F-E4B9-C47DA1F0A5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BD92BF7-F9C0-DFA1-3AD2-B7E507ABC69C}"/>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332196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E0B7F-49D0-C278-7CD1-278ADF803FB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72F55FA-6909-21A2-5924-8A36F7869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C11F26-8105-0C67-2078-3638BF31E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CF7D87-0BE0-E035-6E98-5D56EEE15A28}"/>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6" name="Espace réservé du pied de page 5">
            <a:extLst>
              <a:ext uri="{FF2B5EF4-FFF2-40B4-BE49-F238E27FC236}">
                <a16:creationId xmlns:a16="http://schemas.microsoft.com/office/drawing/2014/main" id="{011881D9-4357-3E0B-DBF2-F6927CD6D6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B8F952-9D12-233A-D0F1-8B803E8F4649}"/>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386073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850D1-5786-D3E6-92BC-5CB8220127B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B993215-B50B-89D5-BA04-E60E8BF63D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6BEA95-BEBE-427A-2CED-306BF324D424}"/>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F10849BF-1D13-015F-7594-F3E70660EE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6BD8DC-4D23-0FBD-1CE1-016F3695CCFC}"/>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4168403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877907B-E778-0EF2-A232-91C9BF3120F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CE71781-5176-9FF4-91F6-3B3D876B1F8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7920FF-FCB8-780B-D1DB-302F7F227CB3}"/>
              </a:ext>
            </a:extLst>
          </p:cNvPr>
          <p:cNvSpPr>
            <a:spLocks noGrp="1"/>
          </p:cNvSpPr>
          <p:nvPr>
            <p:ph type="dt" sz="half" idx="10"/>
          </p:nvPr>
        </p:nvSpPr>
        <p:spPr/>
        <p:txBody>
          <a:body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5AAD9AC0-0519-55CD-CFAF-1539AB012D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16979D-BC0E-0A7A-80F2-2E728BA52BC7}"/>
              </a:ext>
            </a:extLst>
          </p:cNvPr>
          <p:cNvSpPr>
            <a:spLocks noGrp="1"/>
          </p:cNvSpPr>
          <p:nvPr>
            <p:ph type="sldNum" sz="quarter" idx="12"/>
          </p:nvPr>
        </p:nvSpPr>
        <p:spPr/>
        <p:txBody>
          <a:bodyPr/>
          <a:lstStyle/>
          <a:p>
            <a:fld id="{50E7132D-2C97-4164-B987-61816DF1FE3A}" type="slidenum">
              <a:rPr lang="fr-FR" smtClean="0"/>
              <a:t>‹N°›</a:t>
            </a:fld>
            <a:endParaRPr lang="fr-FR"/>
          </a:p>
        </p:txBody>
      </p:sp>
    </p:spTree>
    <p:extLst>
      <p:ext uri="{BB962C8B-B14F-4D97-AF65-F5344CB8AC3E}">
        <p14:creationId xmlns:p14="http://schemas.microsoft.com/office/powerpoint/2010/main" val="23497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08/10/2023</a:t>
            </a:fld>
            <a:endParaRPr lang="fr-FR"/>
          </a:p>
        </p:txBody>
      </p:sp>
      <p:sp>
        <p:nvSpPr>
          <p:cNvPr id="5" name="Footer Placeholder 4"/>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39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D1F025-61DF-4825-8EAA-6A2E4F70FC25}" type="datetimeFigureOut">
              <a:rPr lang="fr-FR" smtClean="0"/>
              <a:t>08/10/2023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80771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D1F025-61DF-4825-8EAA-6A2E4F70FC25}" type="datetimeFigureOut">
              <a:rPr lang="fr-FR" smtClean="0"/>
              <a:t>08/10/2023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64657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40D1F025-61DF-4825-8EAA-6A2E4F70FC25}" type="datetimeFigureOut">
              <a:rPr lang="fr-FR" smtClean="0"/>
              <a:t>08/10/2023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863819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1F025-61DF-4825-8EAA-6A2E4F70FC25}" type="datetimeFigureOut">
              <a:rPr lang="fr-FR" smtClean="0"/>
              <a:t>08/10/2023</a:t>
            </a:fld>
            <a:endParaRPr lang="fr-FR"/>
          </a:p>
        </p:txBody>
      </p:sp>
      <p:sp>
        <p:nvSpPr>
          <p:cNvPr id="3" name="Footer Placeholder 2"/>
          <p:cNvSpPr>
            <a:spLocks noGrp="1"/>
          </p:cNvSpPr>
          <p:nvPr>
            <p:ph type="ftr" sz="quarter" idx="11"/>
          </p:nvPr>
        </p:nvSpPr>
        <p:spPr/>
        <p:txBody>
          <a:bodyPr/>
          <a:lstStyle/>
          <a:p>
            <a:endParaRPr lang="fr-F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61095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08/10/2023</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330860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08/10/2023</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324585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0D1F025-61DF-4825-8EAA-6A2E4F70FC25}" type="datetimeFigureOut">
              <a:rPr lang="fr-FR" smtClean="0"/>
              <a:t>08/10/2023</a:t>
            </a:fld>
            <a:endParaRPr lang="fr-F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fr-F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CDB70DC-A96D-4029-865F-A0E34DE75A48}" type="slidenum">
              <a:rPr lang="fr-FR" smtClean="0"/>
              <a:t>‹N°›</a:t>
            </a:fld>
            <a:endParaRPr lang="fr-FR"/>
          </a:p>
        </p:txBody>
      </p:sp>
    </p:spTree>
    <p:extLst>
      <p:ext uri="{BB962C8B-B14F-4D97-AF65-F5344CB8AC3E}">
        <p14:creationId xmlns:p14="http://schemas.microsoft.com/office/powerpoint/2010/main" val="33788849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34CDCC5-876E-1F0E-E642-5B22E1CDE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CD7EA94-8A7A-782C-6571-C846140FC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8604F3-332C-95CB-DEE6-05B7B1E7C8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4A32-D9A9-4B7F-9196-FF2D19DCA2A1}" type="datetimeFigureOut">
              <a:rPr lang="fr-FR" smtClean="0"/>
              <a:t>08/10/2023</a:t>
            </a:fld>
            <a:endParaRPr lang="fr-FR"/>
          </a:p>
        </p:txBody>
      </p:sp>
      <p:sp>
        <p:nvSpPr>
          <p:cNvPr id="5" name="Espace réservé du pied de page 4">
            <a:extLst>
              <a:ext uri="{FF2B5EF4-FFF2-40B4-BE49-F238E27FC236}">
                <a16:creationId xmlns:a16="http://schemas.microsoft.com/office/drawing/2014/main" id="{EF78A7A0-662E-94A4-5BDE-CF3B28EF8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FC087EA-AFDF-34A6-F831-149089C04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7132D-2C97-4164-B987-61816DF1FE3A}" type="slidenum">
              <a:rPr lang="fr-FR" smtClean="0"/>
              <a:t>‹N°›</a:t>
            </a:fld>
            <a:endParaRPr lang="fr-FR"/>
          </a:p>
        </p:txBody>
      </p:sp>
    </p:spTree>
    <p:extLst>
      <p:ext uri="{BB962C8B-B14F-4D97-AF65-F5344CB8AC3E}">
        <p14:creationId xmlns:p14="http://schemas.microsoft.com/office/powerpoint/2010/main" val="5543761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gif"/></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pixabay.com/en/smiley-laugh-at-humor-fun-joy-198193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search/gr-qc?searchtype=author&amp;query=Carroll%2C+S+M" TargetMode="External"/><Relationship Id="rId2" Type="http://schemas.openxmlformats.org/officeDocument/2006/relationships/hyperlink" Target="http://nrumiano.free.fr/Fetoiles/int_noir.html" TargetMode="External"/><Relationship Id="rId1" Type="http://schemas.openxmlformats.org/officeDocument/2006/relationships/slideLayout" Target="../slideLayouts/slideLayout2.xml"/><Relationship Id="rId4" Type="http://schemas.openxmlformats.org/officeDocument/2006/relationships/hyperlink" Target="https://www.preposterousuniverse.com/grnote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E1357D-3136-46D6-A399-11D6D315D77D}"/>
              </a:ext>
            </a:extLst>
          </p:cNvPr>
          <p:cNvPicPr>
            <a:picLocks noChangeAspect="1"/>
          </p:cNvPicPr>
          <p:nvPr/>
        </p:nvPicPr>
        <p:blipFill>
          <a:blip r:embed="rId4">
            <a:lum/>
            <a:alphaModFix/>
          </a:blip>
          <a:srcRect/>
          <a:stretch>
            <a:fillRect/>
          </a:stretch>
        </p:blipFill>
        <p:spPr>
          <a:xfrm>
            <a:off x="0" y="-32273"/>
            <a:ext cx="12192000" cy="5906125"/>
          </a:xfrm>
          <a:prstGeom prst="rect">
            <a:avLst/>
          </a:prstGeom>
          <a:noFill/>
          <a:ln>
            <a:noFill/>
          </a:ln>
        </p:spPr>
      </p:pic>
      <p:sp>
        <p:nvSpPr>
          <p:cNvPr id="10" name="ZoneTexte 9">
            <a:extLst>
              <a:ext uri="{FF2B5EF4-FFF2-40B4-BE49-F238E27FC236}">
                <a16:creationId xmlns:a16="http://schemas.microsoft.com/office/drawing/2014/main" id="{A22F9438-DD1C-4F8C-A40E-3EB302802135}"/>
              </a:ext>
            </a:extLst>
          </p:cNvPr>
          <p:cNvSpPr txBox="1"/>
          <p:nvPr/>
        </p:nvSpPr>
        <p:spPr>
          <a:xfrm>
            <a:off x="142533" y="4336465"/>
            <a:ext cx="12049467" cy="1323439"/>
          </a:xfrm>
          <a:prstGeom prst="rect">
            <a:avLst/>
          </a:prstGeom>
          <a:noFill/>
        </p:spPr>
        <p:txBody>
          <a:bodyPr wrap="square">
            <a:spAutoFit/>
          </a:bodyPr>
          <a:lstStyle/>
          <a:p>
            <a:pPr algn="ctr"/>
            <a:r>
              <a:rPr lang="fr-FR" sz="4000" dirty="0">
                <a:solidFill>
                  <a:schemeClr val="tx1"/>
                </a:solidFill>
                <a:latin typeface="Times New Roman" panose="02020603050405020304" pitchFamily="18" charset="0"/>
                <a:cs typeface="Times New Roman" panose="02020603050405020304" pitchFamily="18" charset="0"/>
              </a:rPr>
              <a:t>Les trous noirs</a:t>
            </a:r>
            <a:br>
              <a:rPr lang="fr-FR" sz="4000" dirty="0">
                <a:solidFill>
                  <a:schemeClr val="tx1"/>
                </a:solidFill>
                <a:latin typeface="Times New Roman" panose="02020603050405020304" pitchFamily="18" charset="0"/>
                <a:cs typeface="Times New Roman" panose="02020603050405020304" pitchFamily="18" charset="0"/>
              </a:rPr>
            </a:br>
            <a:r>
              <a:rPr lang="fr-FR" sz="4000" dirty="0">
                <a:solidFill>
                  <a:schemeClr val="tx1"/>
                </a:solidFill>
                <a:latin typeface="Times New Roman" panose="02020603050405020304" pitchFamily="18" charset="0"/>
                <a:cs typeface="Times New Roman" panose="02020603050405020304" pitchFamily="18" charset="0"/>
              </a:rPr>
              <a:t>Les enfants maudits de la relativité générale…</a:t>
            </a:r>
            <a:endParaRPr lang="fr-FR" sz="4000" dirty="0"/>
          </a:p>
        </p:txBody>
      </p:sp>
      <p:sp>
        <p:nvSpPr>
          <p:cNvPr id="11" name="ZoneTexte 10">
            <a:extLst>
              <a:ext uri="{FF2B5EF4-FFF2-40B4-BE49-F238E27FC236}">
                <a16:creationId xmlns:a16="http://schemas.microsoft.com/office/drawing/2014/main" id="{8C9A9CCD-11FD-4EBC-9D63-DCFCA8EBEDAC}"/>
              </a:ext>
            </a:extLst>
          </p:cNvPr>
          <p:cNvSpPr txBox="1"/>
          <p:nvPr/>
        </p:nvSpPr>
        <p:spPr>
          <a:xfrm>
            <a:off x="1124261" y="5906125"/>
            <a:ext cx="10448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Montgeron</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2023 par Jacques Fric </a:t>
            </a:r>
          </a:p>
        </p:txBody>
      </p:sp>
      <p:sp>
        <p:nvSpPr>
          <p:cNvPr id="2" name="Ellipse 1">
            <a:extLst>
              <a:ext uri="{FF2B5EF4-FFF2-40B4-BE49-F238E27FC236}">
                <a16:creationId xmlns:a16="http://schemas.microsoft.com/office/drawing/2014/main" id="{78440052-4A10-FE51-0666-640702DA8BA2}"/>
              </a:ext>
            </a:extLst>
          </p:cNvPr>
          <p:cNvSpPr/>
          <p:nvPr/>
        </p:nvSpPr>
        <p:spPr>
          <a:xfrm>
            <a:off x="5817909" y="2449876"/>
            <a:ext cx="556181" cy="553871"/>
          </a:xfrm>
          <a:prstGeom prst="ellipse">
            <a:avLst/>
          </a:prstGeom>
          <a:noFill/>
          <a:ln w="1270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 name="Connecteur droit avec flèche 2">
            <a:extLst>
              <a:ext uri="{FF2B5EF4-FFF2-40B4-BE49-F238E27FC236}">
                <a16:creationId xmlns:a16="http://schemas.microsoft.com/office/drawing/2014/main" id="{92CAC338-9783-CEBD-DBE1-415D2EDBBE8A}"/>
              </a:ext>
            </a:extLst>
          </p:cNvPr>
          <p:cNvCxnSpPr/>
          <p:nvPr/>
        </p:nvCxnSpPr>
        <p:spPr>
          <a:xfrm flipH="1">
            <a:off x="6040731" y="1396634"/>
            <a:ext cx="1615126" cy="1395167"/>
          </a:xfrm>
          <a:prstGeom prst="straightConnector1">
            <a:avLst/>
          </a:prstGeom>
          <a:noFill/>
          <a:ln w="12700" cap="flat" cmpd="sng" algn="ctr">
            <a:solidFill>
              <a:srgbClr val="FFC000"/>
            </a:solidFill>
            <a:prstDash val="solid"/>
            <a:miter lim="800000"/>
            <a:tailEnd type="triangle"/>
          </a:ln>
          <a:effectLst/>
        </p:spPr>
      </p:cxnSp>
      <p:sp>
        <p:nvSpPr>
          <p:cNvPr id="4" name="ZoneTexte 3">
            <a:extLst>
              <a:ext uri="{FF2B5EF4-FFF2-40B4-BE49-F238E27FC236}">
                <a16:creationId xmlns:a16="http://schemas.microsoft.com/office/drawing/2014/main" id="{3071D443-C423-BA3A-73E5-F0B91A066B7A}"/>
              </a:ext>
            </a:extLst>
          </p:cNvPr>
          <p:cNvSpPr txBox="1"/>
          <p:nvPr/>
        </p:nvSpPr>
        <p:spPr>
          <a:xfrm>
            <a:off x="7032395" y="845097"/>
            <a:ext cx="1894789" cy="369332"/>
          </a:xfrm>
          <a:prstGeom prst="rect">
            <a:avLst/>
          </a:prstGeom>
          <a:noFill/>
        </p:spPr>
        <p:txBody>
          <a:bodyPr wrap="square" rtlCol="0">
            <a:spAutoFit/>
          </a:bodyPr>
          <a:lstStyle/>
          <a:p>
            <a:pPr defTabSz="914400">
              <a:defRPr/>
            </a:pPr>
            <a:r>
              <a:rPr lang="fr-FR" dirty="0">
                <a:solidFill>
                  <a:prstClr val="white"/>
                </a:solidFill>
                <a:latin typeface="Calibri" panose="020F0502020204030204"/>
              </a:rPr>
              <a:t>Le trou noir est là</a:t>
            </a:r>
          </a:p>
        </p:txBody>
      </p:sp>
    </p:spTree>
    <p:extLst>
      <p:ext uri="{BB962C8B-B14F-4D97-AF65-F5344CB8AC3E}">
        <p14:creationId xmlns:p14="http://schemas.microsoft.com/office/powerpoint/2010/main" val="218470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9881" y="71442"/>
            <a:ext cx="1038818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L’espace en effondrement d’un trou noir statique</a:t>
            </a:r>
          </a:p>
        </p:txBody>
      </p:sp>
      <p:pic>
        <p:nvPicPr>
          <p:cNvPr id="5" name="Image 4">
            <a:extLst>
              <a:ext uri="{FF2B5EF4-FFF2-40B4-BE49-F238E27FC236}">
                <a16:creationId xmlns:a16="http://schemas.microsoft.com/office/drawing/2014/main" id="{DA73305A-0A8F-42AB-B12B-95CB97891B56}"/>
              </a:ext>
            </a:extLst>
          </p:cNvPr>
          <p:cNvPicPr>
            <a:picLocks noChangeAspect="1"/>
          </p:cNvPicPr>
          <p:nvPr/>
        </p:nvPicPr>
        <p:blipFill>
          <a:blip r:embed="rId3">
            <a:lum/>
            <a:alphaModFix/>
          </a:blip>
          <a:srcRect/>
          <a:stretch>
            <a:fillRect/>
          </a:stretch>
        </p:blipFill>
        <p:spPr>
          <a:xfrm>
            <a:off x="6297521" y="1091093"/>
            <a:ext cx="5040000" cy="4860000"/>
          </a:xfrm>
          <a:prstGeom prst="rect">
            <a:avLst/>
          </a:prstGeom>
          <a:noFill/>
          <a:ln>
            <a:noFill/>
          </a:ln>
        </p:spPr>
      </p:pic>
      <p:sp>
        <p:nvSpPr>
          <p:cNvPr id="3" name="ZoneTexte 2">
            <a:extLst>
              <a:ext uri="{FF2B5EF4-FFF2-40B4-BE49-F238E27FC236}">
                <a16:creationId xmlns:a16="http://schemas.microsoft.com/office/drawing/2014/main" id="{1B93970C-59B8-4B5D-B730-CC2693B1D16A}"/>
              </a:ext>
            </a:extLst>
          </p:cNvPr>
          <p:cNvSpPr txBox="1"/>
          <p:nvPr/>
        </p:nvSpPr>
        <p:spPr>
          <a:xfrm>
            <a:off x="626282" y="1184545"/>
            <a:ext cx="5268198" cy="5078313"/>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Les trous noirs statiques sont des objets assez théoriques, puisque dans l’univers, il n’y a rien de statique. </a:t>
            </a:r>
          </a:p>
          <a:p>
            <a:r>
              <a:rPr lang="fr-FR" sz="3600" dirty="0">
                <a:latin typeface="Times New Roman" panose="02020603050405020304" pitchFamily="18" charset="0"/>
                <a:cs typeface="Times New Roman" panose="02020603050405020304" pitchFamily="18" charset="0"/>
              </a:rPr>
              <a:t>Les objets célestes de ce type,  (planètes, étoiles, galaxies),  sont en général en rotation</a:t>
            </a:r>
          </a:p>
        </p:txBody>
      </p:sp>
    </p:spTree>
    <p:extLst>
      <p:ext uri="{BB962C8B-B14F-4D97-AF65-F5344CB8AC3E}">
        <p14:creationId xmlns:p14="http://schemas.microsoft.com/office/powerpoint/2010/main" val="307125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887EA05-3186-46E4-AF02-17B6E0673427}"/>
              </a:ext>
            </a:extLst>
          </p:cNvPr>
          <p:cNvSpPr txBox="1"/>
          <p:nvPr/>
        </p:nvSpPr>
        <p:spPr>
          <a:xfrm>
            <a:off x="280416" y="75704"/>
            <a:ext cx="10180320" cy="923330"/>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Ombre du trou noir sur fond du ciel</a:t>
            </a:r>
          </a:p>
        </p:txBody>
      </p:sp>
      <p:pic>
        <p:nvPicPr>
          <p:cNvPr id="3" name="Image 2">
            <a:extLst>
              <a:ext uri="{FF2B5EF4-FFF2-40B4-BE49-F238E27FC236}">
                <a16:creationId xmlns:a16="http://schemas.microsoft.com/office/drawing/2014/main" id="{371CE24C-FE42-45B3-A5F7-A5B85F68EC9F}"/>
              </a:ext>
            </a:extLst>
          </p:cNvPr>
          <p:cNvPicPr>
            <a:picLocks noChangeAspect="1"/>
          </p:cNvPicPr>
          <p:nvPr/>
        </p:nvPicPr>
        <p:blipFill>
          <a:blip r:embed="rId2">
            <a:lum/>
            <a:alphaModFix/>
          </a:blip>
          <a:srcRect/>
          <a:stretch>
            <a:fillRect/>
          </a:stretch>
        </p:blipFill>
        <p:spPr>
          <a:xfrm>
            <a:off x="2415360" y="898947"/>
            <a:ext cx="6533568" cy="5081664"/>
          </a:xfrm>
          <a:prstGeom prst="rect">
            <a:avLst/>
          </a:prstGeom>
          <a:noFill/>
          <a:ln>
            <a:noFill/>
          </a:ln>
        </p:spPr>
      </p:pic>
      <p:sp>
        <p:nvSpPr>
          <p:cNvPr id="4" name="ZoneTexte 3">
            <a:extLst>
              <a:ext uri="{FF2B5EF4-FFF2-40B4-BE49-F238E27FC236}">
                <a16:creationId xmlns:a16="http://schemas.microsoft.com/office/drawing/2014/main" id="{B2742C88-5A98-4C91-9CC6-4DFE846FA14D}"/>
              </a:ext>
            </a:extLst>
          </p:cNvPr>
          <p:cNvSpPr txBox="1"/>
          <p:nvPr/>
        </p:nvSpPr>
        <p:spPr>
          <a:xfrm>
            <a:off x="280416" y="6135965"/>
            <a:ext cx="11338560" cy="646331"/>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Image par A. Riazuelo de trou noir statique sur fond du ciel.</a:t>
            </a:r>
          </a:p>
        </p:txBody>
      </p:sp>
    </p:spTree>
    <p:extLst>
      <p:ext uri="{BB962C8B-B14F-4D97-AF65-F5344CB8AC3E}">
        <p14:creationId xmlns:p14="http://schemas.microsoft.com/office/powerpoint/2010/main" val="428951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E6D2C4-3CD3-2848-281D-E199A9BFA922}"/>
              </a:ext>
            </a:extLst>
          </p:cNvPr>
          <p:cNvPicPr>
            <a:picLocks noChangeAspect="1"/>
          </p:cNvPicPr>
          <p:nvPr/>
        </p:nvPicPr>
        <p:blipFill>
          <a:blip r:embed="rId2"/>
          <a:stretch>
            <a:fillRect/>
          </a:stretch>
        </p:blipFill>
        <p:spPr>
          <a:xfrm>
            <a:off x="2764247" y="999533"/>
            <a:ext cx="6663506" cy="4858933"/>
          </a:xfrm>
          <a:prstGeom prst="rect">
            <a:avLst/>
          </a:prstGeom>
        </p:spPr>
      </p:pic>
      <p:sp>
        <p:nvSpPr>
          <p:cNvPr id="3" name="ZoneTexte 2">
            <a:extLst>
              <a:ext uri="{FF2B5EF4-FFF2-40B4-BE49-F238E27FC236}">
                <a16:creationId xmlns:a16="http://schemas.microsoft.com/office/drawing/2014/main" id="{0E6486C5-5214-77FA-3095-F442401DCEC7}"/>
              </a:ext>
            </a:extLst>
          </p:cNvPr>
          <p:cNvSpPr txBox="1"/>
          <p:nvPr/>
        </p:nvSpPr>
        <p:spPr>
          <a:xfrm>
            <a:off x="2657138" y="0"/>
            <a:ext cx="7637930"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Plongée dans un trou noir</a:t>
            </a:r>
          </a:p>
        </p:txBody>
      </p:sp>
      <p:sp>
        <p:nvSpPr>
          <p:cNvPr id="4" name="ZoneTexte 3">
            <a:extLst>
              <a:ext uri="{FF2B5EF4-FFF2-40B4-BE49-F238E27FC236}">
                <a16:creationId xmlns:a16="http://schemas.microsoft.com/office/drawing/2014/main" id="{6E88F6FB-47B5-EBDF-7962-0B8A516BD30C}"/>
              </a:ext>
            </a:extLst>
          </p:cNvPr>
          <p:cNvSpPr txBox="1"/>
          <p:nvPr/>
        </p:nvSpPr>
        <p:spPr>
          <a:xfrm>
            <a:off x="3151991" y="5970494"/>
            <a:ext cx="10187491" cy="769441"/>
          </a:xfrm>
          <a:prstGeom prst="rect">
            <a:avLst/>
          </a:prstGeom>
          <a:noFill/>
        </p:spPr>
        <p:txBody>
          <a:bodyPr wrap="square" rtlCol="0">
            <a:spAutoFit/>
          </a:bodyPr>
          <a:lstStyle/>
          <a:p>
            <a:r>
              <a:rPr lang="fr-FR" sz="4400" dirty="0">
                <a:latin typeface="Times New Roman" panose="02020603050405020304" pitchFamily="18" charset="0"/>
                <a:cs typeface="Times New Roman" panose="02020603050405020304" pitchFamily="18" charset="0"/>
              </a:rPr>
              <a:t>Un voyage sans retour</a:t>
            </a:r>
          </a:p>
        </p:txBody>
      </p:sp>
    </p:spTree>
    <p:extLst>
      <p:ext uri="{BB962C8B-B14F-4D97-AF65-F5344CB8AC3E}">
        <p14:creationId xmlns:p14="http://schemas.microsoft.com/office/powerpoint/2010/main" val="312897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58496" y="1899778"/>
            <a:ext cx="11826240" cy="4363080"/>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Les méthodes utilisées avec succès précédemment ont échoué à décrire un TN «en rotation».</a:t>
            </a:r>
            <a:b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br>
            <a: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t>La première solution pour ce type de </a:t>
            </a:r>
            <a:r>
              <a:rPr lang="fr-FR" sz="3600" dirty="0">
                <a:solidFill>
                  <a:schemeClr val="tx1"/>
                </a:solidFill>
                <a:latin typeface="Times New Roman" pitchFamily="18"/>
                <a:ea typeface="ComicSansMS" pitchFamily="66"/>
                <a:cs typeface="ComicSansMS" pitchFamily="66"/>
              </a:rPr>
              <a:t>t</a:t>
            </a:r>
            <a:r>
              <a:rPr kumimoji="0" lang="fr-FR" sz="3600" b="0" i="0" u="none" strike="noStrike" kern="1200" cap="none" spc="0" normalizeH="0" baseline="0" noProof="0" dirty="0" err="1">
                <a:ln>
                  <a:noFill/>
                </a:ln>
                <a:solidFill>
                  <a:schemeClr val="tx1"/>
                </a:solidFill>
                <a:effectLst/>
                <a:uLnTx/>
                <a:uFillTx/>
                <a:latin typeface="Times New Roman" pitchFamily="18"/>
                <a:ea typeface="ComicSansMS" pitchFamily="66"/>
                <a:cs typeface="ComicSansMS" pitchFamily="66"/>
              </a:rPr>
              <a:t>rou</a:t>
            </a:r>
            <a: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t> noir, plus physique a été laborieuse, car la structure des </a:t>
            </a:r>
            <a:r>
              <a:rPr kumimoji="0" lang="fr-FR" sz="3600" b="0" i="0" u="none" strike="noStrike" kern="1200" cap="none" spc="0" normalizeH="0" baseline="0" noProof="0" dirty="0" err="1">
                <a:ln>
                  <a:noFill/>
                </a:ln>
                <a:solidFill>
                  <a:schemeClr val="tx1"/>
                </a:solidFill>
                <a:effectLst/>
                <a:uLnTx/>
                <a:uFillTx/>
                <a:latin typeface="Times New Roman" pitchFamily="18"/>
                <a:ea typeface="ComicSansMS" pitchFamily="66"/>
                <a:cs typeface="ComicSansMS" pitchFamily="66"/>
              </a:rPr>
              <a:t>TN’s</a:t>
            </a:r>
            <a: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t> n'a été vraiment comprise que dans les années </a:t>
            </a:r>
            <a:r>
              <a:rPr lang="fr-FR" sz="3600" dirty="0">
                <a:solidFill>
                  <a:schemeClr val="tx1"/>
                </a:solidFill>
                <a:latin typeface="Times New Roman" pitchFamily="18"/>
                <a:ea typeface="ComicSansMS" pitchFamily="66"/>
                <a:cs typeface="ComicSansMS" pitchFamily="66"/>
              </a:rPr>
              <a:t>60. </a:t>
            </a:r>
            <a:br>
              <a:rPr lang="fr-FR" sz="3600" dirty="0">
                <a:solidFill>
                  <a:schemeClr val="tx1"/>
                </a:solidFill>
                <a:latin typeface="Times New Roman" pitchFamily="18"/>
                <a:ea typeface="ComicSansMS" pitchFamily="66"/>
                <a:cs typeface="ComicSansMS" pitchFamily="66"/>
              </a:rPr>
            </a:b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Il a fallu attendre l'apparition de nouvelles méthodes plus formelles (Classification de Petrov, topologie). </a:t>
            </a: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1631216"/>
          </a:xfrm>
          <a:prstGeom prst="rect">
            <a:avLst/>
          </a:prstGeom>
          <a:noFill/>
        </p:spPr>
        <p:txBody>
          <a:bodyPr wrap="square" rtlCol="0">
            <a:spAutoFit/>
          </a:bodyPr>
          <a:lstStyle/>
          <a:p>
            <a:pPr lvl="0" defTabSz="9144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40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rPr>
              <a:t>1963: solution trous noirs en  rotation (</a:t>
            </a:r>
            <a:r>
              <a:rPr lang="fr-FR" sz="4000" b="1" dirty="0">
                <a:solidFill>
                  <a:srgbClr val="FFFFFF"/>
                </a:solidFill>
                <a:latin typeface="Times New Roman" pitchFamily="18"/>
                <a:ea typeface="ComicSansMS-Bold" pitchFamily="34"/>
                <a:cs typeface="ComicSansMS-Bold" pitchFamily="34"/>
              </a:rPr>
              <a:t>Kerr)</a:t>
            </a:r>
            <a:endParaRPr kumimoji="0" lang="fr-FR" sz="40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fr-FR" sz="12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2400" b="1" i="1"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rPr>
              <a:t>De son propre aveu, Kerr n'avait pas réalisé l'importance de ses travaux à ce </a:t>
            </a:r>
            <a:r>
              <a:rPr kumimoji="0" lang="fr-FR" sz="2400" b="1" i="1" u="none" strike="noStrike" kern="1200" cap="none" spc="0" normalizeH="0" baseline="0" noProof="0" dirty="0" err="1">
                <a:ln>
                  <a:noFill/>
                </a:ln>
                <a:solidFill>
                  <a:srgbClr val="FFFFFF"/>
                </a:solidFill>
                <a:effectLst/>
                <a:uLnTx/>
                <a:uFillTx/>
                <a:latin typeface="Arial-BoldMT" pitchFamily="34"/>
                <a:ea typeface="Arial-BoldMT" pitchFamily="2"/>
                <a:cs typeface="Arial-BoldMT" pitchFamily="2"/>
              </a:rPr>
              <a:t>moment-la</a:t>
            </a:r>
            <a:r>
              <a:rPr kumimoji="0" lang="fr-FR" sz="2400" b="1" i="1"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rPr>
              <a:t>, comme en témoigne l'article qu'il publie.</a:t>
            </a:r>
          </a:p>
        </p:txBody>
      </p:sp>
      <p:pic>
        <p:nvPicPr>
          <p:cNvPr id="5" name="Image 4">
            <a:extLst>
              <a:ext uri="{FF2B5EF4-FFF2-40B4-BE49-F238E27FC236}">
                <a16:creationId xmlns:a16="http://schemas.microsoft.com/office/drawing/2014/main" id="{5BA637B2-4562-4B02-BF7B-123F39E78D45}"/>
              </a:ext>
            </a:extLst>
          </p:cNvPr>
          <p:cNvPicPr>
            <a:picLocks noChangeAspect="1"/>
          </p:cNvPicPr>
          <p:nvPr/>
        </p:nvPicPr>
        <p:blipFill>
          <a:blip r:embed="rId3">
            <a:lum/>
            <a:alphaModFix/>
          </a:blip>
          <a:srcRect/>
          <a:stretch>
            <a:fillRect/>
          </a:stretch>
        </p:blipFill>
        <p:spPr>
          <a:xfrm>
            <a:off x="10455934" y="53422"/>
            <a:ext cx="1224000" cy="1440000"/>
          </a:xfrm>
          <a:prstGeom prst="rect">
            <a:avLst/>
          </a:prstGeom>
          <a:noFill/>
          <a:ln>
            <a:noFill/>
          </a:ln>
        </p:spPr>
      </p:pic>
    </p:spTree>
    <p:extLst>
      <p:ext uri="{BB962C8B-B14F-4D97-AF65-F5344CB8AC3E}">
        <p14:creationId xmlns:p14="http://schemas.microsoft.com/office/powerpoint/2010/main" val="391085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90144" y="1158142"/>
            <a:ext cx="11667744" cy="4852514"/>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br>
              <a:rPr lang="fr-FR" sz="32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La solution rigoureuse trouvée est celle d’un espace-temps infini (seul) avec une singularité en anneau au centre. </a:t>
            </a: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Comment définir une rotation (par rapport à quoi) dans ce contexte? </a:t>
            </a: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C’est dans la structure de la solution (les géodésiques de cet espace-temps) que la réponse se trouve : par exemple les géodésiques radiales , </a:t>
            </a:r>
            <a:r>
              <a:rPr lang="fr-FR" sz="3600" b="1" dirty="0">
                <a:solidFill>
                  <a:schemeClr val="tx1"/>
                </a:solidFill>
                <a:latin typeface="Times New Roman" pitchFamily="18"/>
                <a:ea typeface="ComicSansMS" pitchFamily="66"/>
                <a:cs typeface="ComicSansMS" pitchFamily="66"/>
              </a:rPr>
              <a:t>non axiales</a:t>
            </a:r>
            <a:r>
              <a:rPr lang="fr-FR" sz="3600" dirty="0">
                <a:solidFill>
                  <a:schemeClr val="tx1"/>
                </a:solidFill>
                <a:latin typeface="Times New Roman" pitchFamily="18"/>
                <a:ea typeface="ComicSansMS" pitchFamily="66"/>
                <a:cs typeface="ComicSansMS" pitchFamily="66"/>
              </a:rPr>
              <a:t>, sont déviées comme par une rotation.</a:t>
            </a: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fr-FR" sz="4400" b="1" dirty="0">
                <a:solidFill>
                  <a:srgbClr val="FFFFFF"/>
                </a:solidFill>
                <a:latin typeface="Times New Roman" pitchFamily="18"/>
                <a:ea typeface="Arial-BoldMT" pitchFamily="2"/>
                <a:cs typeface="Arial-BoldMT" pitchFamily="2"/>
              </a:rPr>
              <a:t>Vous avez dit rotation?</a:t>
            </a:r>
            <a:endParaRPr kumimoji="0" lang="fr-FR" sz="44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p:txBody>
      </p:sp>
    </p:spTree>
    <p:extLst>
      <p:ext uri="{BB962C8B-B14F-4D97-AF65-F5344CB8AC3E}">
        <p14:creationId xmlns:p14="http://schemas.microsoft.com/office/powerpoint/2010/main" val="370318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07264" y="1158142"/>
            <a:ext cx="11984736" cy="4852514"/>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br>
              <a:rPr lang="fr-FR" sz="3200" dirty="0">
                <a:solidFill>
                  <a:schemeClr val="tx1"/>
                </a:solidFill>
                <a:latin typeface="Times New Roman" pitchFamily="18"/>
                <a:ea typeface="ComicSansMS" pitchFamily="66"/>
                <a:cs typeface="ComicSansMS" pitchFamily="66"/>
              </a:rPr>
            </a:b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Quand une étoile en rotation s’effondre en trou noir, elle </a:t>
            </a:r>
            <a:r>
              <a:rPr lang="fr-FR" sz="3600" b="1" u="sng" dirty="0">
                <a:solidFill>
                  <a:schemeClr val="tx1"/>
                </a:solidFill>
                <a:latin typeface="Times New Roman" pitchFamily="18"/>
                <a:ea typeface="ComicSansMS" pitchFamily="66"/>
                <a:cs typeface="ComicSansMS" pitchFamily="66"/>
              </a:rPr>
              <a:t>conserve</a:t>
            </a:r>
            <a:r>
              <a:rPr lang="fr-FR" sz="3600" dirty="0">
                <a:solidFill>
                  <a:schemeClr val="tx1"/>
                </a:solidFill>
                <a:latin typeface="Times New Roman" pitchFamily="18"/>
                <a:ea typeface="ComicSansMS" pitchFamily="66"/>
                <a:cs typeface="ComicSansMS" pitchFamily="66"/>
              </a:rPr>
              <a:t> (en grande partie) son moment cinétique angulaire. </a:t>
            </a: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Cette rotation a un caractère inertiel physique. Mais comme ce trou noir n’est pas, à lui seul, l’univers, la solution de Kerr ne peut être qu’approximative. </a:t>
            </a: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Il faut réaliser </a:t>
            </a:r>
            <a:r>
              <a:rPr lang="fr-FR" sz="3600" b="1" dirty="0">
                <a:solidFill>
                  <a:schemeClr val="tx1"/>
                </a:solidFill>
                <a:latin typeface="Times New Roman" pitchFamily="18"/>
                <a:ea typeface="ComicSansMS" pitchFamily="66"/>
                <a:cs typeface="ComicSansMS" pitchFamily="66"/>
              </a:rPr>
              <a:t>un couplage </a:t>
            </a:r>
            <a:r>
              <a:rPr lang="fr-FR" sz="3600" dirty="0">
                <a:solidFill>
                  <a:schemeClr val="tx1"/>
                </a:solidFill>
                <a:latin typeface="Times New Roman" pitchFamily="18"/>
                <a:ea typeface="ComicSansMS" pitchFamily="66"/>
                <a:cs typeface="ComicSansMS" pitchFamily="66"/>
              </a:rPr>
              <a:t>avec un espace-temps « extérieur » ce qui donne une solution différente. Souvent, ce couplage étant faible, la solution de Kerr va donner des résultats approchés, convenables pour la situation physique!</a:t>
            </a: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fr-FR" sz="4400" b="1" dirty="0">
                <a:solidFill>
                  <a:srgbClr val="FFFFFF"/>
                </a:solidFill>
                <a:latin typeface="Times New Roman" pitchFamily="18"/>
                <a:ea typeface="Arial-BoldMT" pitchFamily="2"/>
                <a:cs typeface="Arial-BoldMT" pitchFamily="2"/>
              </a:rPr>
              <a:t>Vous avez dit rotation?</a:t>
            </a:r>
            <a:endParaRPr kumimoji="0" lang="fr-FR" sz="44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p:txBody>
      </p:sp>
    </p:spTree>
    <p:extLst>
      <p:ext uri="{BB962C8B-B14F-4D97-AF65-F5344CB8AC3E}">
        <p14:creationId xmlns:p14="http://schemas.microsoft.com/office/powerpoint/2010/main" val="15402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5" y="1218668"/>
            <a:ext cx="11722308"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pic>
        <p:nvPicPr>
          <p:cNvPr id="5" name="Image 4">
            <a:extLst>
              <a:ext uri="{FF2B5EF4-FFF2-40B4-BE49-F238E27FC236}">
                <a16:creationId xmlns:a16="http://schemas.microsoft.com/office/drawing/2014/main" id="{62971344-74E0-4F6F-9FC1-709DCCF70C02}"/>
              </a:ext>
            </a:extLst>
          </p:cNvPr>
          <p:cNvPicPr>
            <a:picLocks noChangeAspect="1"/>
          </p:cNvPicPr>
          <p:nvPr/>
        </p:nvPicPr>
        <p:blipFill>
          <a:blip r:embed="rId3">
            <a:lum/>
            <a:alphaModFix/>
          </a:blip>
          <a:srcRect/>
          <a:stretch>
            <a:fillRect/>
          </a:stretch>
        </p:blipFill>
        <p:spPr>
          <a:xfrm>
            <a:off x="5693663" y="1388329"/>
            <a:ext cx="6263490" cy="4714450"/>
          </a:xfrm>
          <a:prstGeom prst="rect">
            <a:avLst/>
          </a:prstGeom>
          <a:noFill/>
          <a:ln>
            <a:noFill/>
          </a:ln>
        </p:spPr>
      </p:pic>
      <p:sp>
        <p:nvSpPr>
          <p:cNvPr id="3" name="ZoneTexte 2">
            <a:extLst>
              <a:ext uri="{FF2B5EF4-FFF2-40B4-BE49-F238E27FC236}">
                <a16:creationId xmlns:a16="http://schemas.microsoft.com/office/drawing/2014/main" id="{8CB81C95-4E1D-4C90-8168-1A9F710FFF5B}"/>
              </a:ext>
            </a:extLst>
          </p:cNvPr>
          <p:cNvSpPr txBox="1"/>
          <p:nvPr/>
        </p:nvSpPr>
        <p:spPr>
          <a:xfrm>
            <a:off x="0" y="1063282"/>
            <a:ext cx="5693663" cy="4832092"/>
          </a:xfrm>
          <a:prstGeom prst="rect">
            <a:avLst/>
          </a:prstGeom>
          <a:noFill/>
        </p:spPr>
        <p:txBody>
          <a:bodyPr wrap="square" rtlCol="0">
            <a:spAutoFit/>
          </a:bodyPr>
          <a:lstStyle/>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2200" b="0" i="0" u="none" strike="noStrike" kern="0" cap="none" spc="0" normalizeH="0" baseline="0" noProof="0" dirty="0">
                <a:ln>
                  <a:noFill/>
                </a:ln>
                <a:solidFill>
                  <a:prstClr val="white"/>
                </a:solidFill>
                <a:effectLst>
                  <a:outerShdw dist="17961" dir="2700000">
                    <a:scrgbClr r="0" g="0" b="0"/>
                  </a:outerShdw>
                </a:effectLst>
                <a:uLnTx/>
                <a:uFillTx/>
                <a:latin typeface="Comic Sans MS" pitchFamily="66"/>
                <a:ea typeface="MS Gothic" pitchFamily="2"/>
                <a:cs typeface="+mn-cs"/>
              </a:rPr>
              <a:t> </a:t>
            </a: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Le TN de Kerr est un TN non chargé en «rotation », celui de Kerr Newman a, en plus, une charge électrique. </a:t>
            </a:r>
          </a:p>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endPar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endParaRPr>
          </a:p>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Considérons le TN de Kerr .</a:t>
            </a:r>
          </a:p>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endPar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endParaRPr>
          </a:p>
          <a:p>
            <a:pPr marL="0" marR="0" lvl="0" indent="0" algn="l" defTabSz="914400" rtl="0" eaLnBrk="1" fontAlgn="auto" latinLnBrk="0" hangingPunct="1">
              <a:lnSpc>
                <a:spcPct val="80000"/>
              </a:lnSpc>
              <a:spcBef>
                <a:spcPts val="598"/>
              </a:spcBef>
              <a:spcAft>
                <a:spcPts val="0"/>
              </a:spcAft>
              <a:buClr>
                <a:srgbClr val="FFFFCC"/>
              </a:buClr>
              <a:buSzPct val="75000"/>
              <a:buFont typeface="Wingdings" pitchFamily="2"/>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Dans le cas général, il a deux horizons (externe et interne).</a:t>
            </a:r>
          </a:p>
        </p:txBody>
      </p:sp>
    </p:spTree>
    <p:extLst>
      <p:ext uri="{BB962C8B-B14F-4D97-AF65-F5344CB8AC3E}">
        <p14:creationId xmlns:p14="http://schemas.microsoft.com/office/powerpoint/2010/main" val="7941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70405" y="846315"/>
            <a:ext cx="11722308" cy="4658669"/>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pic>
        <p:nvPicPr>
          <p:cNvPr id="5" name="Image 4">
            <a:extLst>
              <a:ext uri="{FF2B5EF4-FFF2-40B4-BE49-F238E27FC236}">
                <a16:creationId xmlns:a16="http://schemas.microsoft.com/office/drawing/2014/main" id="{62971344-74E0-4F6F-9FC1-709DCCF70C02}"/>
              </a:ext>
            </a:extLst>
          </p:cNvPr>
          <p:cNvPicPr>
            <a:picLocks noChangeAspect="1"/>
          </p:cNvPicPr>
          <p:nvPr/>
        </p:nvPicPr>
        <p:blipFill>
          <a:blip r:embed="rId3">
            <a:lum/>
            <a:alphaModFix/>
          </a:blip>
          <a:srcRect/>
          <a:stretch>
            <a:fillRect/>
          </a:stretch>
        </p:blipFill>
        <p:spPr>
          <a:xfrm>
            <a:off x="6699353" y="1730489"/>
            <a:ext cx="5257800" cy="3957480"/>
          </a:xfrm>
          <a:prstGeom prst="rect">
            <a:avLst/>
          </a:prstGeom>
          <a:noFill/>
          <a:ln>
            <a:noFill/>
          </a:ln>
        </p:spPr>
      </p:pic>
      <p:sp>
        <p:nvSpPr>
          <p:cNvPr id="3" name="ZoneTexte 2">
            <a:extLst>
              <a:ext uri="{FF2B5EF4-FFF2-40B4-BE49-F238E27FC236}">
                <a16:creationId xmlns:a16="http://schemas.microsoft.com/office/drawing/2014/main" id="{8CB81C95-4E1D-4C90-8168-1A9F710FFF5B}"/>
              </a:ext>
            </a:extLst>
          </p:cNvPr>
          <p:cNvSpPr txBox="1"/>
          <p:nvPr/>
        </p:nvSpPr>
        <p:spPr>
          <a:xfrm>
            <a:off x="234845" y="1480010"/>
            <a:ext cx="6464508" cy="4235006"/>
          </a:xfrm>
          <a:prstGeom prst="rect">
            <a:avLst/>
          </a:prstGeom>
          <a:noFill/>
        </p:spPr>
        <p:txBody>
          <a:bodyPr wrap="square" rtlCol="0">
            <a:spAutoFit/>
          </a:bodyPr>
          <a:lstStyle/>
          <a:p>
            <a:pPr marL="0" marR="0" lvl="0" indent="0" algn="l" defTabSz="914400" rtl="0" eaLnBrk="1" fontAlgn="auto" latinLnBrk="0" hangingPunct="1">
              <a:lnSpc>
                <a:spcPct val="80000"/>
              </a:lnSpc>
              <a:spcBef>
                <a:spcPts val="598"/>
              </a:spcBef>
              <a:spcAft>
                <a:spcPts val="0"/>
              </a:spcAft>
              <a:buClr>
                <a:srgbClr val="FFFFCC"/>
              </a:buClr>
              <a:buSzPct val="75000"/>
              <a:buFontTx/>
              <a:buNone/>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La singularité centrale est déformée en anneau. Cet anneau exerce une répulsion à courte portée telle, qu’il est impossible de le percuter.</a:t>
            </a:r>
          </a:p>
          <a:p>
            <a:pPr marL="0" marR="0" lvl="0" indent="0" algn="l" defTabSz="914400" rtl="0" eaLnBrk="1" fontAlgn="auto" latinLnBrk="0" hangingPunct="1">
              <a:lnSpc>
                <a:spcPct val="80000"/>
              </a:lnSpc>
              <a:spcBef>
                <a:spcPts val="598"/>
              </a:spcBef>
              <a:spcAft>
                <a:spcPts val="0"/>
              </a:spcAft>
              <a:buClr>
                <a:srgbClr val="FFFFCC"/>
              </a:buClr>
              <a:buSzPct val="75000"/>
              <a:buFontTx/>
              <a:buNone/>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endPar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endParaRPr>
          </a:p>
          <a:p>
            <a:pPr marL="0" marR="0" lvl="0" indent="0" algn="l" defTabSz="914400" rtl="0" eaLnBrk="1" fontAlgn="auto" latinLnBrk="0" hangingPunct="1">
              <a:lnSpc>
                <a:spcPct val="80000"/>
              </a:lnSpc>
              <a:spcBef>
                <a:spcPts val="598"/>
              </a:spcBef>
              <a:spcAft>
                <a:spcPts val="0"/>
              </a:spcAft>
              <a:buClr>
                <a:srgbClr val="FFFFCC"/>
              </a:buClr>
              <a:buSzPct val="75000"/>
              <a:buFontTx/>
              <a:buNone/>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On peut  passer au milieu et le traverser mais pour cela il faut disposer d’une énergie énorme.</a:t>
            </a:r>
            <a:r>
              <a:rPr kumimoji="0" lang="fr-FR" sz="32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 </a:t>
            </a:r>
            <a:endParaRPr kumimoji="0" lang="fr-FR"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5281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71045" y="1290381"/>
            <a:ext cx="11920954"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
        <p:nvSpPr>
          <p:cNvPr id="3" name="ZoneTexte 2">
            <a:extLst>
              <a:ext uri="{FF2B5EF4-FFF2-40B4-BE49-F238E27FC236}">
                <a16:creationId xmlns:a16="http://schemas.microsoft.com/office/drawing/2014/main" id="{8CB81C95-4E1D-4C90-8168-1A9F710FFF5B}"/>
              </a:ext>
            </a:extLst>
          </p:cNvPr>
          <p:cNvSpPr txBox="1"/>
          <p:nvPr/>
        </p:nvSpPr>
        <p:spPr>
          <a:xfrm>
            <a:off x="271045" y="2588820"/>
            <a:ext cx="3849095" cy="3194721"/>
          </a:xfrm>
          <a:prstGeom prst="rect">
            <a:avLst/>
          </a:prstGeom>
          <a:noFill/>
        </p:spPr>
        <p:txBody>
          <a:bodyPr wrap="square" rtlCol="0">
            <a:spAutoFit/>
          </a:bodyPr>
          <a:lstStyle/>
          <a:p>
            <a:pPr marL="0" marR="0" lvl="0" indent="0" algn="l" defTabSz="914400" rtl="0" eaLnBrk="1" fontAlgn="auto" latinLnBrk="0" hangingPunct="1">
              <a:lnSpc>
                <a:spcPct val="80000"/>
              </a:lnSpc>
              <a:spcBef>
                <a:spcPts val="598"/>
              </a:spcBef>
              <a:spcAft>
                <a:spcPts val="0"/>
              </a:spcAft>
              <a:buClr>
                <a:srgbClr val="FFFFCC"/>
              </a:buClr>
              <a:buSzPct val="75000"/>
              <a:buFontTx/>
              <a:buNone/>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Alors on débouche sur un anti- univers (où tout est inversé) sans horizon, mais avec des boucles temporelles  près de l’anneau</a:t>
            </a:r>
            <a:r>
              <a:rPr kumimoji="0" lang="fr-FR" sz="32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a:t>
            </a:r>
            <a:endParaRPr kumimoji="0" lang="fr-FR"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Image 3">
            <a:extLst>
              <a:ext uri="{FF2B5EF4-FFF2-40B4-BE49-F238E27FC236}">
                <a16:creationId xmlns:a16="http://schemas.microsoft.com/office/drawing/2014/main" id="{3B5C840D-368D-4488-9528-EA05864B71C4}"/>
              </a:ext>
            </a:extLst>
          </p:cNvPr>
          <p:cNvPicPr>
            <a:picLocks noChangeAspect="1"/>
          </p:cNvPicPr>
          <p:nvPr/>
        </p:nvPicPr>
        <p:blipFill>
          <a:blip r:embed="rId3"/>
          <a:stretch>
            <a:fillRect/>
          </a:stretch>
        </p:blipFill>
        <p:spPr>
          <a:xfrm>
            <a:off x="4258585" y="1365504"/>
            <a:ext cx="7857063" cy="4489750"/>
          </a:xfrm>
          <a:prstGeom prst="rect">
            <a:avLst/>
          </a:prstGeom>
        </p:spPr>
      </p:pic>
    </p:spTree>
    <p:extLst>
      <p:ext uri="{BB962C8B-B14F-4D97-AF65-F5344CB8AC3E}">
        <p14:creationId xmlns:p14="http://schemas.microsoft.com/office/powerpoint/2010/main" val="141479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46303" y="1013909"/>
            <a:ext cx="6859394" cy="5616209"/>
          </a:xfrm>
          <a:solidFill>
            <a:schemeClr val="accent1">
              <a:alpha val="46000"/>
            </a:schemeClr>
          </a:solidFill>
        </p:spPr>
        <p:txBody>
          <a:bodyPr>
            <a:noAutofit/>
          </a:bodyPr>
          <a:lstStyle/>
          <a:p>
            <a:pPr marL="0" marR="0" lvl="0" indent="0" defTabSz="914400" rtl="0" eaLnBrk="1" fontAlgn="auto" latinLnBrk="0" hangingPunct="1">
              <a:lnSpc>
                <a:spcPct val="80000"/>
              </a:lnSpc>
              <a:spcBef>
                <a:spcPts val="59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La rotation » produit </a:t>
            </a:r>
            <a:r>
              <a:rPr lang="fr-FR" sz="3600" dirty="0">
                <a:solidFill>
                  <a:srgbClr val="FFFF00"/>
                </a:solidFill>
                <a:effectLst>
                  <a:outerShdw dist="17961" dir="2700000">
                    <a:scrgbClr r="0" g="0" b="0"/>
                  </a:outerShdw>
                </a:effectLst>
                <a:latin typeface="Times New Roman" pitchFamily="18"/>
                <a:ea typeface="Lucida Sans Unicode" pitchFamily="2"/>
                <a:cs typeface="Lucida Sans Unicode" pitchFamily="2"/>
              </a:rPr>
              <a:t>un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effet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d’entraînement de l’espace, la limite</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 statique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 ne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coïncide plus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 avec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l’horizon. </a:t>
            </a:r>
            <a:b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Lucida Sans Unicode" pitchFamily="2"/>
                <a:cs typeface="Lucida Sans Unicode" pitchFamily="2"/>
              </a:rPr>
              <a:t>Une n</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ouvelle zone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a:t>
            </a:r>
            <a:r>
              <a:rPr kumimoji="0" lang="fr-FR" sz="3600" b="0" i="0" u="none" strike="noStrike" kern="1200" cap="none" spc="0" normalizeH="0" baseline="0" noProof="0" dirty="0" err="1">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à l’extérieur de l’horizon externe où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l’espace est entraîné</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inexorablement par la « rotation ».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Extraction d’énergie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de «rotation» du TN,(maximum 29%, cas TN extrémal, 50% si chargé).</a:t>
            </a: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 2023 par Jacques Fric </a:t>
            </a:r>
          </a:p>
        </p:txBody>
      </p:sp>
      <p:pic>
        <p:nvPicPr>
          <p:cNvPr id="5" name="Image 4">
            <a:extLst>
              <a:ext uri="{FF2B5EF4-FFF2-40B4-BE49-F238E27FC236}">
                <a16:creationId xmlns:a16="http://schemas.microsoft.com/office/drawing/2014/main" id="{D22DDF2C-8486-45A7-8D1D-6BDE04A431FC}"/>
              </a:ext>
            </a:extLst>
          </p:cNvPr>
          <p:cNvPicPr>
            <a:picLocks noChangeAspect="1"/>
          </p:cNvPicPr>
          <p:nvPr/>
        </p:nvPicPr>
        <p:blipFill>
          <a:blip r:embed="rId3">
            <a:lum/>
            <a:alphaModFix/>
          </a:blip>
          <a:srcRect/>
          <a:stretch>
            <a:fillRect/>
          </a:stretch>
        </p:blipFill>
        <p:spPr>
          <a:xfrm>
            <a:off x="7005697" y="1928564"/>
            <a:ext cx="5040000" cy="3419640"/>
          </a:xfrm>
          <a:prstGeom prst="rect">
            <a:avLst/>
          </a:prstGeom>
          <a:noFill/>
          <a:ln>
            <a:noFill/>
          </a:ln>
        </p:spPr>
      </p:pic>
      <p:sp>
        <p:nvSpPr>
          <p:cNvPr id="4" name="ZoneTexte 3">
            <a:extLst>
              <a:ext uri="{FF2B5EF4-FFF2-40B4-BE49-F238E27FC236}">
                <a16:creationId xmlns:a16="http://schemas.microsoft.com/office/drawing/2014/main" id="{64471ADA-B625-49A0-A20D-1D9A8938D7BD}"/>
              </a:ext>
            </a:extLst>
          </p:cNvPr>
          <p:cNvSpPr txBox="1"/>
          <p:nvPr/>
        </p:nvSpPr>
        <p:spPr>
          <a:xfrm>
            <a:off x="10043410" y="64457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ZoneTexte 7">
            <a:extLst>
              <a:ext uri="{FF2B5EF4-FFF2-40B4-BE49-F238E27FC236}">
                <a16:creationId xmlns:a16="http://schemas.microsoft.com/office/drawing/2014/main" id="{5AA6AE2A-5A11-48EA-9E40-72BEE9E70C1B}"/>
              </a:ext>
            </a:extLst>
          </p:cNvPr>
          <p:cNvSpPr txBox="1"/>
          <p:nvPr/>
        </p:nvSpPr>
        <p:spPr>
          <a:xfrm>
            <a:off x="11317574" y="113925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ZoneTexte 11">
            <a:extLst>
              <a:ext uri="{FF2B5EF4-FFF2-40B4-BE49-F238E27FC236}">
                <a16:creationId xmlns:a16="http://schemas.microsoft.com/office/drawing/2014/main" id="{06B68FBE-A3CF-4754-876E-7A84A46D2425}"/>
              </a:ext>
            </a:extLst>
          </p:cNvPr>
          <p:cNvSpPr txBox="1"/>
          <p:nvPr/>
        </p:nvSpPr>
        <p:spPr>
          <a:xfrm>
            <a:off x="1159091" y="19089"/>
            <a:ext cx="90690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Tree>
    <p:extLst>
      <p:ext uri="{BB962C8B-B14F-4D97-AF65-F5344CB8AC3E}">
        <p14:creationId xmlns:p14="http://schemas.microsoft.com/office/powerpoint/2010/main" val="177818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63296" y="978733"/>
            <a:ext cx="7997952" cy="3133127"/>
          </a:xfrm>
          <a:solidFill>
            <a:schemeClr val="accent1">
              <a:alpha val="46000"/>
            </a:schemeClr>
          </a:solidFill>
        </p:spPr>
        <p:txBody>
          <a:bodyPr>
            <a:normAutofit fontScale="90000"/>
          </a:bodyPr>
          <a:lstStyle/>
          <a:p>
            <a:pPr lvl="0"/>
            <a:r>
              <a:rPr lang="fr-FR" sz="4000" dirty="0">
                <a:solidFill>
                  <a:schemeClr val="tx1"/>
                </a:solidFill>
                <a:latin typeface="Times New Roman" pitchFamily="18"/>
              </a:rPr>
              <a:t>En relativité restreinte (1905), l'espace et le temps ne sont plus des structures fixes indépendantes, mais comme l’avait souligné Minkowski , des ombres de l'espace-temps.</a:t>
            </a:r>
            <a:r>
              <a:rPr lang="fr-FR" sz="2800" dirty="0">
                <a:solidFill>
                  <a:schemeClr val="tx1"/>
                </a:solidFill>
                <a:latin typeface="Times New Roman" pitchFamily="18"/>
              </a:rPr>
              <a: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63979" y="0"/>
            <a:ext cx="9548735" cy="830997"/>
          </a:xfrm>
          <a:prstGeom prst="rect">
            <a:avLst/>
          </a:prstGeom>
          <a:noFill/>
        </p:spPr>
        <p:txBody>
          <a:bodyPr wrap="square" rtlCol="0">
            <a:spAutoFit/>
          </a:bodyPr>
          <a:lstStyle/>
          <a:p>
            <a:pPr algn="ctr"/>
            <a:r>
              <a:rPr lang="fr-FR" sz="4800" dirty="0">
                <a:latin typeface="Times New Roman" panose="02020603050405020304" pitchFamily="18" charset="0"/>
                <a:cs typeface="Times New Roman" panose="02020603050405020304" pitchFamily="18" charset="0"/>
              </a:rPr>
              <a:t>La relativité générale</a:t>
            </a:r>
          </a:p>
        </p:txBody>
      </p:sp>
      <p:pic>
        <p:nvPicPr>
          <p:cNvPr id="5" name="Image 4" descr="Une image contenant homme, photo, personne, posant&#10;&#10;Description générée automatiquement">
            <a:extLst>
              <a:ext uri="{FF2B5EF4-FFF2-40B4-BE49-F238E27FC236}">
                <a16:creationId xmlns:a16="http://schemas.microsoft.com/office/drawing/2014/main" id="{8108F11C-1076-4E44-9C1E-A43F26A66E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37" t="8102" r="17260" b="21358"/>
          <a:stretch/>
        </p:blipFill>
        <p:spPr>
          <a:xfrm>
            <a:off x="8924544" y="2545297"/>
            <a:ext cx="2314743" cy="2953295"/>
          </a:xfrm>
          <a:prstGeom prst="rect">
            <a:avLst/>
          </a:prstGeom>
        </p:spPr>
      </p:pic>
      <p:sp>
        <p:nvSpPr>
          <p:cNvPr id="8" name="Phylactère : pensées 7">
            <a:extLst>
              <a:ext uri="{FF2B5EF4-FFF2-40B4-BE49-F238E27FC236}">
                <a16:creationId xmlns:a16="http://schemas.microsoft.com/office/drawing/2014/main" id="{AE458FBE-7569-4EBE-A3EA-FDE64B725B91}"/>
              </a:ext>
            </a:extLst>
          </p:cNvPr>
          <p:cNvSpPr/>
          <p:nvPr/>
        </p:nvSpPr>
        <p:spPr>
          <a:xfrm>
            <a:off x="9539579" y="1251660"/>
            <a:ext cx="1699708" cy="1167234"/>
          </a:xfrm>
          <a:prstGeom prst="cloudCallout">
            <a:avLst/>
          </a:prstGeom>
          <a:solidFill>
            <a:sysClr val="window" lastClr="FFFFFF"/>
          </a:solidFill>
          <a:ln w="19050" cap="rnd" cmpd="sng" algn="ctr">
            <a:solidFill>
              <a:srgbClr val="B015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Zeit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und</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Raum</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Kaputt</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a:t>
            </a:r>
          </a:p>
        </p:txBody>
      </p:sp>
      <p:sp>
        <p:nvSpPr>
          <p:cNvPr id="3" name="ZoneTexte 2">
            <a:extLst>
              <a:ext uri="{FF2B5EF4-FFF2-40B4-BE49-F238E27FC236}">
                <a16:creationId xmlns:a16="http://schemas.microsoft.com/office/drawing/2014/main" id="{02A0C5BE-56B1-4FA6-8A71-A64E1FF5CF1D}"/>
              </a:ext>
            </a:extLst>
          </p:cNvPr>
          <p:cNvSpPr txBox="1"/>
          <p:nvPr/>
        </p:nvSpPr>
        <p:spPr>
          <a:xfrm>
            <a:off x="9107424" y="4975372"/>
            <a:ext cx="226597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Minkowski</a:t>
            </a:r>
          </a:p>
        </p:txBody>
      </p:sp>
      <p:sp>
        <p:nvSpPr>
          <p:cNvPr id="9" name="ZoneTexte 8">
            <a:extLst>
              <a:ext uri="{FF2B5EF4-FFF2-40B4-BE49-F238E27FC236}">
                <a16:creationId xmlns:a16="http://schemas.microsoft.com/office/drawing/2014/main" id="{447C1DF5-BAB4-4FA0-873A-71F1B4D58BE3}"/>
              </a:ext>
            </a:extLst>
          </p:cNvPr>
          <p:cNvSpPr txBox="1"/>
          <p:nvPr/>
        </p:nvSpPr>
        <p:spPr>
          <a:xfrm>
            <a:off x="463296" y="4498848"/>
            <a:ext cx="7693152" cy="1200329"/>
          </a:xfrm>
          <a:prstGeom prst="rect">
            <a:avLst/>
          </a:prstGeom>
          <a:noFill/>
        </p:spPr>
        <p:txBody>
          <a:bodyPr wrap="square" rtlCol="0">
            <a:spAutoFit/>
          </a:bodyPr>
          <a:lstStyle/>
          <a:p>
            <a:r>
              <a:rPr kumimoji="0" lang="fr-FR" sz="3600" b="0" i="0" u="none" strike="noStrike" kern="1200" cap="none" spc="0" normalizeH="0" baseline="0" noProof="0" dirty="0">
                <a:ln>
                  <a:noFill/>
                </a:ln>
                <a:solidFill>
                  <a:prstClr val="white"/>
                </a:solidFill>
                <a:effectLst/>
                <a:uLnTx/>
                <a:uFillTx/>
                <a:latin typeface="Times New Roman" pitchFamily="18"/>
                <a:ea typeface="+mj-ea"/>
                <a:cs typeface="+mj-cs"/>
              </a:rPr>
              <a:t>Einstein généralise la relativité restreinte à la gravitation en 1915.</a:t>
            </a:r>
            <a:endParaRPr lang="fr-FR" dirty="0"/>
          </a:p>
        </p:txBody>
      </p:sp>
    </p:spTree>
    <p:extLst>
      <p:ext uri="{BB962C8B-B14F-4D97-AF65-F5344CB8AC3E}">
        <p14:creationId xmlns:p14="http://schemas.microsoft.com/office/powerpoint/2010/main" val="33935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90144" y="1402954"/>
            <a:ext cx="6107433" cy="4580362"/>
          </a:xfrm>
          <a:solidFill>
            <a:schemeClr val="accent1">
              <a:alpha val="46000"/>
            </a:schemeClr>
          </a:solidFill>
        </p:spPr>
        <p:txBody>
          <a:bodyPr>
            <a:noAutofit/>
          </a:bodyPr>
          <a:lstStyle/>
          <a:p>
            <a:pPr marL="0" marR="0" lvl="0" indent="0" defTabSz="914400" rtl="0" eaLnBrk="1" fontAlgn="auto" latinLnBrk="0" hangingPunct="1">
              <a:lnSpc>
                <a:spcPct val="80000"/>
              </a:lnSpc>
              <a:spcBef>
                <a:spcPts val="59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masse du TN se  décompose en une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masse irréductible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et une « masse » dont l’énergie peut être extraite via  l’</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M</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ouvement</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inexorable en rotation dans l’</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mais</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peut y entrer et en ressortir, ce qui fait tout son intérêt.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 2023 par Jacques Fric </a:t>
            </a:r>
          </a:p>
        </p:txBody>
      </p:sp>
      <p:pic>
        <p:nvPicPr>
          <p:cNvPr id="5" name="Image 4">
            <a:extLst>
              <a:ext uri="{FF2B5EF4-FFF2-40B4-BE49-F238E27FC236}">
                <a16:creationId xmlns:a16="http://schemas.microsoft.com/office/drawing/2014/main" id="{D22DDF2C-8486-45A7-8D1D-6BDE04A431FC}"/>
              </a:ext>
            </a:extLst>
          </p:cNvPr>
          <p:cNvPicPr>
            <a:picLocks noChangeAspect="1"/>
          </p:cNvPicPr>
          <p:nvPr/>
        </p:nvPicPr>
        <p:blipFill>
          <a:blip r:embed="rId3">
            <a:lum/>
            <a:alphaModFix/>
          </a:blip>
          <a:srcRect/>
          <a:stretch>
            <a:fillRect/>
          </a:stretch>
        </p:blipFill>
        <p:spPr>
          <a:xfrm>
            <a:off x="6497577" y="1682496"/>
            <a:ext cx="5596071" cy="3796934"/>
          </a:xfrm>
          <a:prstGeom prst="rect">
            <a:avLst/>
          </a:prstGeom>
          <a:noFill/>
          <a:ln>
            <a:noFill/>
          </a:ln>
        </p:spPr>
      </p:pic>
      <p:sp>
        <p:nvSpPr>
          <p:cNvPr id="4" name="ZoneTexte 3">
            <a:extLst>
              <a:ext uri="{FF2B5EF4-FFF2-40B4-BE49-F238E27FC236}">
                <a16:creationId xmlns:a16="http://schemas.microsoft.com/office/drawing/2014/main" id="{64471ADA-B625-49A0-A20D-1D9A8938D7BD}"/>
              </a:ext>
            </a:extLst>
          </p:cNvPr>
          <p:cNvSpPr txBox="1"/>
          <p:nvPr/>
        </p:nvSpPr>
        <p:spPr>
          <a:xfrm>
            <a:off x="10043410" y="64457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ZoneTexte 7">
            <a:extLst>
              <a:ext uri="{FF2B5EF4-FFF2-40B4-BE49-F238E27FC236}">
                <a16:creationId xmlns:a16="http://schemas.microsoft.com/office/drawing/2014/main" id="{5AA6AE2A-5A11-48EA-9E40-72BEE9E70C1B}"/>
              </a:ext>
            </a:extLst>
          </p:cNvPr>
          <p:cNvSpPr txBox="1"/>
          <p:nvPr/>
        </p:nvSpPr>
        <p:spPr>
          <a:xfrm>
            <a:off x="11317574" y="113925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ZoneTexte 11">
            <a:extLst>
              <a:ext uri="{FF2B5EF4-FFF2-40B4-BE49-F238E27FC236}">
                <a16:creationId xmlns:a16="http://schemas.microsoft.com/office/drawing/2014/main" id="{06B68FBE-A3CF-4754-876E-7A84A46D2425}"/>
              </a:ext>
            </a:extLst>
          </p:cNvPr>
          <p:cNvSpPr txBox="1"/>
          <p:nvPr/>
        </p:nvSpPr>
        <p:spPr>
          <a:xfrm>
            <a:off x="1159091" y="227882"/>
            <a:ext cx="90690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Tree>
    <p:extLst>
      <p:ext uri="{BB962C8B-B14F-4D97-AF65-F5344CB8AC3E}">
        <p14:creationId xmlns:p14="http://schemas.microsoft.com/office/powerpoint/2010/main" val="107147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703936" y="1193269"/>
            <a:ext cx="10784126" cy="4852514"/>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br>
              <a:rPr lang="fr-FR" sz="3200" dirty="0">
                <a:solidFill>
                  <a:schemeClr val="tx1"/>
                </a:solidFill>
                <a:latin typeface="Times New Roman" pitchFamily="18"/>
                <a:ea typeface="ComicSansMS" pitchFamily="66"/>
                <a:cs typeface="ComicSansMS" pitchFamily="66"/>
              </a:rPr>
            </a:b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44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rPr>
              <a:t>Représentation  d’un trou noir de Kerr.</a:t>
            </a:r>
          </a:p>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fr-FR" sz="12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p:txBody>
      </p:sp>
      <p:pic>
        <p:nvPicPr>
          <p:cNvPr id="3" name="Image6">
            <a:extLst>
              <a:ext uri="{FF2B5EF4-FFF2-40B4-BE49-F238E27FC236}">
                <a16:creationId xmlns:a16="http://schemas.microsoft.com/office/drawing/2014/main" id="{0FAC17FF-751A-53A2-3573-EC1A44623ECD}"/>
              </a:ext>
            </a:extLst>
          </p:cNvPr>
          <p:cNvPicPr/>
          <p:nvPr/>
        </p:nvPicPr>
        <p:blipFill rotWithShape="1">
          <a:blip r:embed="rId3">
            <a:lum/>
            <a:alphaModFix/>
          </a:blip>
          <a:srcRect l="3715" t="4035" r="11857" b="2170"/>
          <a:stretch/>
        </p:blipFill>
        <p:spPr>
          <a:xfrm>
            <a:off x="2479254" y="1184541"/>
            <a:ext cx="6528705" cy="4742786"/>
          </a:xfrm>
          <a:prstGeom prst="rect">
            <a:avLst/>
          </a:prstGeom>
          <a:solidFill>
            <a:srgbClr val="FFFFFF"/>
          </a:solidFill>
          <a:ln>
            <a:noFill/>
            <a:prstDash/>
          </a:ln>
        </p:spPr>
      </p:pic>
      <p:cxnSp>
        <p:nvCxnSpPr>
          <p:cNvPr id="11" name="Connecteur droit avec flèche 10">
            <a:extLst>
              <a:ext uri="{FF2B5EF4-FFF2-40B4-BE49-F238E27FC236}">
                <a16:creationId xmlns:a16="http://schemas.microsoft.com/office/drawing/2014/main" id="{050AC08E-AF54-CD20-861F-F780C1E3CCFC}"/>
              </a:ext>
            </a:extLst>
          </p:cNvPr>
          <p:cNvCxnSpPr>
            <a:cxnSpLocks/>
          </p:cNvCxnSpPr>
          <p:nvPr/>
        </p:nvCxnSpPr>
        <p:spPr>
          <a:xfrm flipH="1">
            <a:off x="6991660" y="1537994"/>
            <a:ext cx="54166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ZoneTexte 11">
            <a:extLst>
              <a:ext uri="{FF2B5EF4-FFF2-40B4-BE49-F238E27FC236}">
                <a16:creationId xmlns:a16="http://schemas.microsoft.com/office/drawing/2014/main" id="{A031F2B4-5EDA-5A7C-B054-AC2632FE5337}"/>
              </a:ext>
            </a:extLst>
          </p:cNvPr>
          <p:cNvSpPr txBox="1"/>
          <p:nvPr/>
        </p:nvSpPr>
        <p:spPr>
          <a:xfrm>
            <a:off x="7654947" y="1316733"/>
            <a:ext cx="1231392" cy="369332"/>
          </a:xfrm>
          <a:prstGeom prst="rect">
            <a:avLst/>
          </a:prstGeom>
          <a:noFill/>
        </p:spPr>
        <p:txBody>
          <a:bodyPr wrap="square" rtlCol="0">
            <a:spAutoFit/>
          </a:bodyPr>
          <a:lstStyle/>
          <a:p>
            <a:r>
              <a:rPr lang="el-GR" b="1" dirty="0">
                <a:solidFill>
                  <a:schemeClr val="bg1"/>
                </a:solidFill>
                <a:latin typeface="Times New Roman" panose="02020603050405020304" pitchFamily="18" charset="0"/>
                <a:cs typeface="Times New Roman" panose="02020603050405020304" pitchFamily="18" charset="0"/>
              </a:rPr>
              <a:t>Θ</a:t>
            </a:r>
            <a:r>
              <a:rPr lang="fr-FR" b="1" dirty="0">
                <a:solidFill>
                  <a:schemeClr val="bg1"/>
                </a:solidFill>
                <a:latin typeface="Times New Roman" panose="02020603050405020304" pitchFamily="18" charset="0"/>
                <a:cs typeface="Times New Roman" panose="02020603050405020304" pitchFamily="18" charset="0"/>
              </a:rPr>
              <a:t> =</a:t>
            </a:r>
            <a:r>
              <a:rPr lang="fr-FR" b="1" dirty="0" err="1">
                <a:solidFill>
                  <a:schemeClr val="bg1"/>
                </a:solidFill>
                <a:latin typeface="Times New Roman" panose="02020603050405020304" pitchFamily="18" charset="0"/>
                <a:cs typeface="Times New Roman" panose="02020603050405020304" pitchFamily="18" charset="0"/>
              </a:rPr>
              <a:t>const</a:t>
            </a:r>
            <a:endParaRPr lang="fr-FR" b="1" dirty="0">
              <a:solidFill>
                <a:schemeClr val="bg1"/>
              </a:solidFill>
              <a:latin typeface="Times New Roman" panose="02020603050405020304" pitchFamily="18" charset="0"/>
              <a:cs typeface="Times New Roman" panose="02020603050405020304" pitchFamily="18" charset="0"/>
            </a:endParaRPr>
          </a:p>
        </p:txBody>
      </p:sp>
      <p:cxnSp>
        <p:nvCxnSpPr>
          <p:cNvPr id="14" name="Connecteur droit avec flèche 13">
            <a:extLst>
              <a:ext uri="{FF2B5EF4-FFF2-40B4-BE49-F238E27FC236}">
                <a16:creationId xmlns:a16="http://schemas.microsoft.com/office/drawing/2014/main" id="{27573555-4CB8-34E8-701C-480DC661A723}"/>
              </a:ext>
            </a:extLst>
          </p:cNvPr>
          <p:cNvCxnSpPr>
            <a:cxnSpLocks/>
          </p:cNvCxnSpPr>
          <p:nvPr/>
        </p:nvCxnSpPr>
        <p:spPr>
          <a:xfrm>
            <a:off x="2891105" y="2055304"/>
            <a:ext cx="414528" cy="8046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ZoneTexte 15">
            <a:extLst>
              <a:ext uri="{FF2B5EF4-FFF2-40B4-BE49-F238E27FC236}">
                <a16:creationId xmlns:a16="http://schemas.microsoft.com/office/drawing/2014/main" id="{B02C49E9-8266-694D-1588-3D73492822B8}"/>
              </a:ext>
            </a:extLst>
          </p:cNvPr>
          <p:cNvSpPr txBox="1"/>
          <p:nvPr/>
        </p:nvSpPr>
        <p:spPr>
          <a:xfrm>
            <a:off x="2567275" y="1654142"/>
            <a:ext cx="1231391"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r = </a:t>
            </a:r>
            <a:r>
              <a:rPr lang="fr-FR" b="1" dirty="0" err="1">
                <a:solidFill>
                  <a:schemeClr val="bg1"/>
                </a:solidFill>
                <a:latin typeface="Times New Roman" panose="02020603050405020304" pitchFamily="18" charset="0"/>
                <a:cs typeface="Times New Roman" panose="02020603050405020304" pitchFamily="18" charset="0"/>
              </a:rPr>
              <a:t>const</a:t>
            </a:r>
            <a:endParaRPr lang="fr-FR" b="1" dirty="0">
              <a:solidFill>
                <a:schemeClr val="bg1"/>
              </a:solidFill>
              <a:latin typeface="Times New Roman" panose="02020603050405020304" pitchFamily="18" charset="0"/>
              <a:cs typeface="Times New Roman" panose="02020603050405020304" pitchFamily="18" charset="0"/>
            </a:endParaRPr>
          </a:p>
        </p:txBody>
      </p:sp>
      <p:sp>
        <p:nvSpPr>
          <p:cNvPr id="5" name="Flèche : courbe vers le haut 4">
            <a:extLst>
              <a:ext uri="{FF2B5EF4-FFF2-40B4-BE49-F238E27FC236}">
                <a16:creationId xmlns:a16="http://schemas.microsoft.com/office/drawing/2014/main" id="{9BBEAD26-2522-2784-2896-2E4955FF048D}"/>
              </a:ext>
            </a:extLst>
          </p:cNvPr>
          <p:cNvSpPr/>
          <p:nvPr/>
        </p:nvSpPr>
        <p:spPr>
          <a:xfrm>
            <a:off x="5182248" y="1281423"/>
            <a:ext cx="45719" cy="457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Flèche : courbe vers le haut 7">
            <a:extLst>
              <a:ext uri="{FF2B5EF4-FFF2-40B4-BE49-F238E27FC236}">
                <a16:creationId xmlns:a16="http://schemas.microsoft.com/office/drawing/2014/main" id="{5966DCCC-932F-7F3C-C029-7F5C8501AF7A}"/>
              </a:ext>
            </a:extLst>
          </p:cNvPr>
          <p:cNvSpPr/>
          <p:nvPr/>
        </p:nvSpPr>
        <p:spPr>
          <a:xfrm>
            <a:off x="5147795" y="1306990"/>
            <a:ext cx="1072896" cy="21406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ZoneTexte 8">
            <a:extLst>
              <a:ext uri="{FF2B5EF4-FFF2-40B4-BE49-F238E27FC236}">
                <a16:creationId xmlns:a16="http://schemas.microsoft.com/office/drawing/2014/main" id="{B270649C-ED28-C47E-24AF-DE74608B17D5}"/>
              </a:ext>
            </a:extLst>
          </p:cNvPr>
          <p:cNvSpPr txBox="1"/>
          <p:nvPr/>
        </p:nvSpPr>
        <p:spPr>
          <a:xfrm>
            <a:off x="5444803" y="990632"/>
            <a:ext cx="414528" cy="461665"/>
          </a:xfrm>
          <a:prstGeom prst="rect">
            <a:avLst/>
          </a:prstGeom>
          <a:noFill/>
        </p:spPr>
        <p:txBody>
          <a:bodyPr wrap="square" rtlCol="0">
            <a:spAutoFit/>
          </a:bodyPr>
          <a:lstStyle/>
          <a:p>
            <a:r>
              <a:rPr lang="el-GR" sz="2400" dirty="0">
                <a:solidFill>
                  <a:schemeClr val="bg1"/>
                </a:solidFill>
                <a:latin typeface="Times New Roman" panose="02020603050405020304" pitchFamily="18" charset="0"/>
                <a:cs typeface="Times New Roman" panose="02020603050405020304" pitchFamily="18" charset="0"/>
              </a:rPr>
              <a:t>φ</a:t>
            </a:r>
            <a:endParaRPr lang="fr-FR" sz="2400" dirty="0">
              <a:solidFill>
                <a:schemeClr val="bg1"/>
              </a:solidFill>
              <a:latin typeface="Times New Roman" panose="02020603050405020304" pitchFamily="18" charset="0"/>
              <a:cs typeface="Times New Roman" panose="02020603050405020304" pitchFamily="18" charset="0"/>
            </a:endParaRPr>
          </a:p>
        </p:txBody>
      </p:sp>
      <p:cxnSp>
        <p:nvCxnSpPr>
          <p:cNvPr id="29" name="Connecteur droit 28">
            <a:extLst>
              <a:ext uri="{FF2B5EF4-FFF2-40B4-BE49-F238E27FC236}">
                <a16:creationId xmlns:a16="http://schemas.microsoft.com/office/drawing/2014/main" id="{CE5C1BD4-2928-1B37-2D7B-25DB9818A889}"/>
              </a:ext>
            </a:extLst>
          </p:cNvPr>
          <p:cNvCxnSpPr>
            <a:cxnSpLocks/>
          </p:cNvCxnSpPr>
          <p:nvPr/>
        </p:nvCxnSpPr>
        <p:spPr>
          <a:xfrm>
            <a:off x="5579323" y="1414020"/>
            <a:ext cx="104920" cy="4370943"/>
          </a:xfrm>
          <a:prstGeom prst="line">
            <a:avLst/>
          </a:prstGeom>
        </p:spPr>
        <p:style>
          <a:lnRef idx="3">
            <a:schemeClr val="dk1"/>
          </a:lnRef>
          <a:fillRef idx="0">
            <a:schemeClr val="dk1"/>
          </a:fillRef>
          <a:effectRef idx="2">
            <a:schemeClr val="dk1"/>
          </a:effectRef>
          <a:fontRef idx="minor">
            <a:schemeClr val="tx1"/>
          </a:fontRef>
        </p:style>
      </p:cxnSp>
      <p:sp>
        <p:nvSpPr>
          <p:cNvPr id="32" name="ZoneTexte 31">
            <a:extLst>
              <a:ext uri="{FF2B5EF4-FFF2-40B4-BE49-F238E27FC236}">
                <a16:creationId xmlns:a16="http://schemas.microsoft.com/office/drawing/2014/main" id="{69F58939-75DA-9C83-2450-45D38F4FEFEC}"/>
              </a:ext>
            </a:extLst>
          </p:cNvPr>
          <p:cNvSpPr txBox="1"/>
          <p:nvPr/>
        </p:nvSpPr>
        <p:spPr>
          <a:xfrm>
            <a:off x="4912283" y="5637394"/>
            <a:ext cx="1662646" cy="369332"/>
          </a:xfrm>
          <a:prstGeom prst="rect">
            <a:avLst/>
          </a:prstGeom>
          <a:noFill/>
        </p:spPr>
        <p:txBody>
          <a:bodyPr wrap="square" rtlCol="0">
            <a:spAutoFit/>
          </a:bodyPr>
          <a:lstStyle/>
          <a:p>
            <a:r>
              <a:rPr lang="fr-FR" dirty="0">
                <a:solidFill>
                  <a:schemeClr val="bg1"/>
                </a:solidFill>
                <a:latin typeface="Times New Roman" panose="02020603050405020304" pitchFamily="18" charset="0"/>
                <a:cs typeface="Times New Roman" panose="02020603050405020304" pitchFamily="18" charset="0"/>
              </a:rPr>
              <a:t>Axe rotation</a:t>
            </a:r>
          </a:p>
        </p:txBody>
      </p:sp>
    </p:spTree>
    <p:extLst>
      <p:ext uri="{BB962C8B-B14F-4D97-AF65-F5344CB8AC3E}">
        <p14:creationId xmlns:p14="http://schemas.microsoft.com/office/powerpoint/2010/main" val="1792069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e la date 1">
            <a:extLst>
              <a:ext uri="{FF2B5EF4-FFF2-40B4-BE49-F238E27FC236}">
                <a16:creationId xmlns:a16="http://schemas.microsoft.com/office/drawing/2014/main" id="{FF253014-7062-C7E4-FEA6-C5B30DB327DA}"/>
              </a:ext>
            </a:extLst>
          </p:cNvPr>
          <p:cNvSpPr>
            <a:spLocks noGrp="1"/>
          </p:cNvSpPr>
          <p:nvPr>
            <p:ph type="dt" sz="half" idx="10"/>
          </p:nvPr>
        </p:nvSpPr>
        <p:spPr/>
        <p:txBody>
          <a:bodyPr/>
          <a:lstStyle/>
          <a:p>
            <a:pPr lvl="0"/>
            <a:r>
              <a:rPr lang="fr-FR"/>
              <a:t>03/2003 Les trous Noirs par J. Fric</a:t>
            </a:r>
          </a:p>
        </p:txBody>
      </p:sp>
      <p:sp>
        <p:nvSpPr>
          <p:cNvPr id="2" name="Titre 1">
            <a:extLst>
              <a:ext uri="{FF2B5EF4-FFF2-40B4-BE49-F238E27FC236}">
                <a16:creationId xmlns:a16="http://schemas.microsoft.com/office/drawing/2014/main" id="{C70D78B2-FB8F-04B9-F61D-36D02D0083E0}"/>
              </a:ext>
            </a:extLst>
          </p:cNvPr>
          <p:cNvSpPr txBox="1">
            <a:spLocks noGrp="1"/>
          </p:cNvSpPr>
          <p:nvPr>
            <p:ph type="title" idx="4294967295"/>
          </p:nvPr>
        </p:nvSpPr>
        <p:spPr>
          <a:xfrm>
            <a:off x="0" y="57174"/>
            <a:ext cx="10668000" cy="646331"/>
          </a:xfrm>
        </p:spPr>
        <p:txBody>
          <a:bodyPr wrap="square">
            <a:spAutoFit/>
          </a:bodyPr>
          <a:lstStyle/>
          <a:p>
            <a:pPr lvl="0" algn="l"/>
            <a:r>
              <a:rPr lang="fr-FR" dirty="0">
                <a:solidFill>
                  <a:srgbClr val="FFFFFF"/>
                </a:solidFill>
                <a:latin typeface="Times New Roman" panose="02020603050405020304" pitchFamily="18" charset="0"/>
                <a:cs typeface="Times New Roman" panose="02020603050405020304" pitchFamily="18" charset="0"/>
              </a:rPr>
              <a:t>Si le Soleil était un Trou noir  (hypothèse d’école</a:t>
            </a:r>
            <a:r>
              <a:rPr lang="fr-FR" dirty="0">
                <a:solidFill>
                  <a:schemeClr val="tx1"/>
                </a:solidFill>
                <a:latin typeface="Times New Roman" panose="02020603050405020304" pitchFamily="18" charset="0"/>
                <a:cs typeface="Times New Roman" panose="02020603050405020304" pitchFamily="18" charset="0"/>
              </a:rPr>
              <a:t>)</a:t>
            </a:r>
            <a:endParaRPr lang="fr-FR" dirty="0">
              <a:solidFill>
                <a:schemeClr val="tx1"/>
              </a:solidFill>
            </a:endParaRPr>
          </a:p>
        </p:txBody>
      </p:sp>
      <p:sp>
        <p:nvSpPr>
          <p:cNvPr id="3" name="Espace réservé du texte 2">
            <a:extLst>
              <a:ext uri="{FF2B5EF4-FFF2-40B4-BE49-F238E27FC236}">
                <a16:creationId xmlns:a16="http://schemas.microsoft.com/office/drawing/2014/main" id="{4482F8C3-103C-E5F7-8504-75E6962497CF}"/>
              </a:ext>
            </a:extLst>
          </p:cNvPr>
          <p:cNvSpPr txBox="1">
            <a:spLocks noGrp="1"/>
          </p:cNvSpPr>
          <p:nvPr>
            <p:ph type="body" idx="4294967295"/>
          </p:nvPr>
        </p:nvSpPr>
        <p:spPr>
          <a:xfrm>
            <a:off x="-141737" y="1701306"/>
            <a:ext cx="11785439" cy="4493538"/>
          </a:xfrm>
        </p:spPr>
        <p:txBody>
          <a:bodyPr wrap="square">
            <a:spAutoFit/>
          </a:bodyPr>
          <a:lstStyle/>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a:latin typeface="Times New Roman" panose="02020603050405020304" pitchFamily="18" charset="0"/>
                <a:cs typeface="Times New Roman" panose="02020603050405020304" pitchFamily="18" charset="0"/>
              </a:rPr>
              <a:t>Avec sa masse (2.10</a:t>
            </a:r>
            <a:r>
              <a:rPr lang="fr-FR" sz="3200" baseline="30000" dirty="0">
                <a:latin typeface="Times New Roman" panose="02020603050405020304" pitchFamily="18" charset="0"/>
                <a:cs typeface="Times New Roman" panose="02020603050405020304" pitchFamily="18" charset="0"/>
              </a:rPr>
              <a:t>30</a:t>
            </a:r>
            <a:r>
              <a:rPr lang="fr-FR" sz="3200" dirty="0">
                <a:latin typeface="Times New Roman" panose="02020603050405020304" pitchFamily="18" charset="0"/>
                <a:cs typeface="Times New Roman" panose="02020603050405020304" pitchFamily="18" charset="0"/>
              </a:rPr>
              <a:t>kg) et son moment cinétique (1,88.10</a:t>
            </a:r>
            <a:r>
              <a:rPr lang="fr-FR" sz="3200" baseline="30000" dirty="0">
                <a:latin typeface="Times New Roman" panose="02020603050405020304" pitchFamily="18" charset="0"/>
                <a:cs typeface="Times New Roman" panose="02020603050405020304" pitchFamily="18" charset="0"/>
              </a:rPr>
              <a:t>41</a:t>
            </a:r>
            <a:r>
              <a:rPr lang="fr-FR" sz="3200" dirty="0">
                <a:latin typeface="Times New Roman" panose="02020603050405020304" pitchFamily="18" charset="0"/>
                <a:cs typeface="Times New Roman" panose="02020603050405020304" pitchFamily="18" charset="0"/>
              </a:rPr>
              <a:t>kgM²/s), il serait un TN de Kerr dont:</a:t>
            </a: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a:solidFill>
                  <a:srgbClr val="FFFF00"/>
                </a:solidFill>
                <a:latin typeface="Times New Roman" panose="02020603050405020304" pitchFamily="18" charset="0"/>
                <a:cs typeface="Times New Roman" panose="02020603050405020304" pitchFamily="18" charset="0"/>
              </a:rPr>
              <a:t> </a:t>
            </a: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a:solidFill>
                  <a:schemeClr val="tx1"/>
                </a:solidFill>
                <a:latin typeface="Times New Roman" panose="02020603050405020304" pitchFamily="18" charset="0"/>
                <a:cs typeface="Times New Roman" panose="02020603050405020304" pitchFamily="18" charset="0"/>
              </a:rPr>
              <a:t>Le rayon </a:t>
            </a:r>
            <a:r>
              <a:rPr lang="fr-FR" sz="3200" dirty="0" err="1">
                <a:solidFill>
                  <a:schemeClr val="tx1"/>
                </a:solidFill>
                <a:latin typeface="Times New Roman" panose="02020603050405020304" pitchFamily="18" charset="0"/>
                <a:cs typeface="Times New Roman" panose="02020603050405020304" pitchFamily="18" charset="0"/>
              </a:rPr>
              <a:t>r</a:t>
            </a:r>
            <a:r>
              <a:rPr lang="fr-FR" sz="3200" baseline="-25000" dirty="0" err="1">
                <a:solidFill>
                  <a:schemeClr val="tx1"/>
                </a:solidFill>
                <a:latin typeface="Times New Roman" panose="02020603050405020304" pitchFamily="18" charset="0"/>
                <a:cs typeface="Times New Roman" panose="02020603050405020304" pitchFamily="18" charset="0"/>
              </a:rPr>
              <a:t>s</a:t>
            </a:r>
            <a:r>
              <a:rPr lang="fr-FR" sz="3200" dirty="0">
                <a:solidFill>
                  <a:schemeClr val="tx1"/>
                </a:solidFill>
                <a:latin typeface="Times New Roman" panose="02020603050405020304" pitchFamily="18" charset="0"/>
                <a:cs typeface="Times New Roman" panose="02020603050405020304" pitchFamily="18" charset="0"/>
              </a:rPr>
              <a:t>  serait environ de 2,9 km.</a:t>
            </a: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a:solidFill>
                  <a:schemeClr val="tx1"/>
                </a:solidFill>
                <a:latin typeface="Times New Roman" panose="02020603050405020304" pitchFamily="18" charset="0"/>
                <a:cs typeface="Times New Roman" panose="02020603050405020304" pitchFamily="18" charset="0"/>
              </a:rPr>
              <a:t> </a:t>
            </a: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a:solidFill>
                  <a:srgbClr val="FFFF00"/>
                </a:solidFill>
                <a:latin typeface="Times New Roman" panose="02020603050405020304" pitchFamily="18" charset="0"/>
                <a:cs typeface="Times New Roman" panose="02020603050405020304" pitchFamily="18" charset="0"/>
              </a:rPr>
              <a:t>Le rayon  a =J/Mc de la singularité centrale en anneau ~ 310 m  </a:t>
            </a: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endParaRPr lang="fr-FR" sz="3200" dirty="0">
              <a:solidFill>
                <a:srgbClr val="FFFF00"/>
              </a:solidFill>
              <a:latin typeface="Times New Roman" panose="02020603050405020304" pitchFamily="18" charset="0"/>
              <a:cs typeface="Times New Roman" panose="02020603050405020304" pitchFamily="18" charset="0"/>
            </a:endParaRPr>
          </a:p>
          <a:p>
            <a:pPr indent="-334800">
              <a:spcBef>
                <a:spcPts val="598"/>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200" dirty="0" err="1">
                <a:solidFill>
                  <a:srgbClr val="FFFF00"/>
                </a:solidFill>
                <a:latin typeface="Times New Roman" panose="02020603050405020304" pitchFamily="18" charset="0"/>
                <a:cs typeface="Times New Roman" panose="02020603050405020304" pitchFamily="18" charset="0"/>
              </a:rPr>
              <a:t>Accéleration</a:t>
            </a:r>
            <a:r>
              <a:rPr lang="fr-FR" sz="3200" dirty="0">
                <a:solidFill>
                  <a:srgbClr val="FFFF00"/>
                </a:solidFill>
                <a:latin typeface="Times New Roman" panose="02020603050405020304" pitchFamily="18" charset="0"/>
                <a:cs typeface="Times New Roman" panose="02020603050405020304" pitchFamily="18" charset="0"/>
              </a:rPr>
              <a:t>  répulsive axiale (r = 0):  </a:t>
            </a:r>
            <a:r>
              <a:rPr lang="fr-FR" sz="3200" dirty="0">
                <a:latin typeface="Times New Roman" panose="02020603050405020304" pitchFamily="18" charset="0"/>
                <a:cs typeface="Times New Roman" panose="02020603050405020304" pitchFamily="18" charset="0"/>
              </a:rPr>
              <a:t>≈10</a:t>
            </a:r>
            <a:r>
              <a:rPr lang="fr-FR" sz="3200" baseline="30000" dirty="0">
                <a:latin typeface="Times New Roman" panose="02020603050405020304" pitchFamily="18" charset="0"/>
                <a:cs typeface="Times New Roman" panose="02020603050405020304" pitchFamily="18" charset="0"/>
              </a:rPr>
              <a:t>15</a:t>
            </a:r>
            <a:r>
              <a:rPr lang="fr-FR" sz="3200" dirty="0">
                <a:latin typeface="Times New Roman" panose="02020603050405020304" pitchFamily="18" charset="0"/>
                <a:cs typeface="Times New Roman" panose="02020603050405020304" pitchFamily="18" charset="0"/>
              </a:rPr>
              <a:t> m/s</a:t>
            </a:r>
            <a:r>
              <a:rPr lang="fr-FR" sz="3200" baseline="30000" dirty="0">
                <a:latin typeface="Times New Roman" panose="02020603050405020304" pitchFamily="18" charset="0"/>
                <a:cs typeface="Times New Roman" panose="02020603050405020304" pitchFamily="18" charset="0"/>
              </a:rPr>
              <a:t>2 </a:t>
            </a:r>
            <a:r>
              <a:rPr lang="fr-FR" sz="3200" dirty="0">
                <a:latin typeface="Times New Roman" panose="02020603050405020304" pitchFamily="18" charset="0"/>
                <a:cs typeface="Times New Roman" panose="02020603050405020304" pitchFamily="18" charset="0"/>
              </a:rPr>
              <a:t> = 10</a:t>
            </a:r>
            <a:r>
              <a:rPr lang="fr-FR" sz="3200" baseline="30000" dirty="0">
                <a:latin typeface="Times New Roman" panose="02020603050405020304" pitchFamily="18" charset="0"/>
                <a:cs typeface="Times New Roman" panose="02020603050405020304" pitchFamily="18" charset="0"/>
              </a:rPr>
              <a:t>14 </a:t>
            </a:r>
            <a:r>
              <a:rPr lang="fr-FR" sz="3200" dirty="0">
                <a:latin typeface="Times New Roman" panose="02020603050405020304" pitchFamily="18" charset="0"/>
                <a:cs typeface="Times New Roman" panose="02020603050405020304" pitchFamily="18" charset="0"/>
              </a:rPr>
              <a:t>g</a:t>
            </a:r>
            <a:endParaRPr lang="fr-FR" sz="3200" dirty="0">
              <a:latin typeface="Comic Sans MS" pitchFamily="66"/>
            </a:endParaRPr>
          </a:p>
        </p:txBody>
      </p:sp>
      <p:pic>
        <p:nvPicPr>
          <p:cNvPr id="4" name="Image 3">
            <a:extLst>
              <a:ext uri="{FF2B5EF4-FFF2-40B4-BE49-F238E27FC236}">
                <a16:creationId xmlns:a16="http://schemas.microsoft.com/office/drawing/2014/main" id="{E0DF27FE-F2C9-DC12-13B7-F3450E64AD2D}"/>
              </a:ext>
            </a:extLst>
          </p:cNvPr>
          <p:cNvPicPr>
            <a:picLocks noChangeAspect="1"/>
          </p:cNvPicPr>
          <p:nvPr/>
        </p:nvPicPr>
        <p:blipFill>
          <a:blip r:embed="rId3">
            <a:lum/>
            <a:alphaModFix/>
          </a:blip>
          <a:srcRect/>
          <a:stretch>
            <a:fillRect/>
          </a:stretch>
        </p:blipFill>
        <p:spPr>
          <a:xfrm>
            <a:off x="9607296" y="0"/>
            <a:ext cx="2036407" cy="1988343"/>
          </a:xfrm>
          <a:prstGeom prst="rect">
            <a:avLst/>
          </a:prstGeom>
          <a:noFill/>
          <a:ln>
            <a:noFill/>
          </a:ln>
        </p:spPr>
      </p:pic>
      <p:sp>
        <p:nvSpPr>
          <p:cNvPr id="8" name="Connecteur droit 7">
            <a:extLst>
              <a:ext uri="{FF2B5EF4-FFF2-40B4-BE49-F238E27FC236}">
                <a16:creationId xmlns:a16="http://schemas.microsoft.com/office/drawing/2014/main" id="{2824F5C5-3E31-D3E0-F847-CE55B3BBA5C7}"/>
              </a:ext>
            </a:extLst>
          </p:cNvPr>
          <p:cNvSpPr/>
          <p:nvPr/>
        </p:nvSpPr>
        <p:spPr>
          <a:xfrm flipH="1" flipV="1">
            <a:off x="9626453" y="4436150"/>
            <a:ext cx="422279" cy="803159"/>
          </a:xfrm>
          <a:prstGeom prst="line">
            <a:avLst/>
          </a:prstGeom>
          <a:noFill/>
          <a:ln w="9360">
            <a:solidFill>
              <a:srgbClr val="A50021"/>
            </a:solidFill>
            <a:prstDash val="solid"/>
            <a:miter/>
            <a:tailEnd type="arrow"/>
          </a:ln>
        </p:spPr>
        <p:txBody>
          <a:bodyPr vert="horz" wrap="square" lIns="90000" tIns="46800" rIns="90000" bIns="46800" anchor="t" anchorCtr="0" compatLnSpc="1">
            <a:no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a:solidFill>
                <a:srgbClr val="FFFFFF"/>
              </a:solidFill>
              <a:latin typeface="Arial" pitchFamily="34"/>
              <a:ea typeface="MS Gothic" pitchFamily="2"/>
              <a:cs typeface="MS Gothic"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21920" y="1063917"/>
            <a:ext cx="8351387" cy="4944985"/>
          </a:xfrm>
          <a:solidFill>
            <a:schemeClr val="accent1">
              <a:alpha val="46000"/>
            </a:schemeClr>
          </a:solidFill>
        </p:spPr>
        <p:txBody>
          <a:bodyPr>
            <a:noAutofit/>
          </a:bodyPr>
          <a:lstStyle/>
          <a:p>
            <a:pPr marR="0" algn="l" rtl="0"/>
            <a:r>
              <a:rPr lang="fr-FR" sz="3600" b="0" i="0" u="none" strike="noStrike" dirty="0">
                <a:solidFill>
                  <a:srgbClr val="FFFFFF"/>
                </a:solidFill>
                <a:latin typeface="Times New Roman" panose="02020603050405020304" pitchFamily="18" charset="0"/>
              </a:rPr>
              <a:t>Traversons l'horizon extérieur et l'horizon intérieur où, au passage on a un </a:t>
            </a:r>
            <a:r>
              <a:rPr lang="fr-FR" sz="3600" i="0" u="sng" strike="noStrike" dirty="0">
                <a:solidFill>
                  <a:srgbClr val="FFFFFF"/>
                </a:solidFill>
                <a:latin typeface="Times New Roman" panose="02020603050405020304" pitchFamily="18" charset="0"/>
              </a:rPr>
              <a:t>décalage infini vers le bleu (on voit tout le passé de l'univers en accéléré</a:t>
            </a:r>
            <a:r>
              <a:rPr lang="fr-FR" sz="3600" i="0" u="none" strike="noStrike" dirty="0">
                <a:solidFill>
                  <a:srgbClr val="FFFFFF"/>
                </a:solidFill>
                <a:latin typeface="Times New Roman" panose="02020603050405020304" pitchFamily="18" charset="0"/>
              </a:rPr>
              <a:t>): On quitte l’univers! </a:t>
            </a:r>
            <a:br>
              <a:rPr lang="fr-FR" sz="3600" b="0" i="0" u="none" strike="noStrike" dirty="0">
                <a:solidFill>
                  <a:srgbClr val="FFFFFF"/>
                </a:solidFill>
                <a:latin typeface="Times New Roman" panose="02020603050405020304" pitchFamily="18" charset="0"/>
              </a:rPr>
            </a:br>
            <a:br>
              <a:rPr lang="fr-FR" sz="3600" b="0" i="0" u="none" strike="noStrike" dirty="0">
                <a:solidFill>
                  <a:srgbClr val="FFFFFF"/>
                </a:solidFill>
                <a:latin typeface="Times New Roman" panose="02020603050405020304" pitchFamily="18" charset="0"/>
              </a:rPr>
            </a:br>
            <a:r>
              <a:rPr lang="fr-FR" sz="3600" dirty="0">
                <a:solidFill>
                  <a:srgbClr val="FFFFFF"/>
                </a:solidFill>
                <a:latin typeface="Times New Roman" panose="02020603050405020304" pitchFamily="18" charset="0"/>
              </a:rPr>
              <a:t>S</a:t>
            </a:r>
            <a:r>
              <a:rPr lang="fr-FR" sz="3600" b="0" i="0" u="none" strike="noStrike" dirty="0">
                <a:solidFill>
                  <a:srgbClr val="FFFFFF"/>
                </a:solidFill>
                <a:latin typeface="Times New Roman" panose="02020603050405020304" pitchFamily="18" charset="0"/>
              </a:rPr>
              <a:t>ous l'horizon intérieur la singularité devient répulsive et on peut  retraverser l'horizon intérieur dans l'autre sens et déboucher vers un autre univers etc.</a:t>
            </a:r>
            <a:endParaRPr lang="fr-FR" sz="3600" b="0" i="0" u="none" strike="noStrike" dirty="0">
              <a:solidFill>
                <a:srgbClr val="FFFFFF"/>
              </a:solidFill>
              <a:latin typeface="MS Gothic" panose="020B0609070205080204" pitchFamily="49" charset="-128"/>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163631"/>
            <a:ext cx="105081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dirty="0">
                <a:solidFill>
                  <a:prstClr val="white"/>
                </a:solidFill>
                <a:latin typeface="Times New Roman" panose="02020603050405020304" pitchFamily="18" charset="0"/>
                <a:cs typeface="Times New Roman" panose="02020603050405020304" pitchFamily="18" charset="0"/>
              </a:rPr>
              <a:t>TN de Kerr: U</a:t>
            </a: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 sas vers d’autres univers?</a:t>
            </a:r>
          </a:p>
        </p:txBody>
      </p:sp>
      <p:pic>
        <p:nvPicPr>
          <p:cNvPr id="8" name="slide0016_image151">
            <a:extLst>
              <a:ext uri="{FF2B5EF4-FFF2-40B4-BE49-F238E27FC236}">
                <a16:creationId xmlns:a16="http://schemas.microsoft.com/office/drawing/2014/main" id="{B9F21B2F-D147-4598-B638-E5808029D5AC}"/>
              </a:ext>
            </a:extLst>
          </p:cNvPr>
          <p:cNvPicPr>
            <a:picLocks noChangeAspect="1"/>
          </p:cNvPicPr>
          <p:nvPr/>
        </p:nvPicPr>
        <p:blipFill>
          <a:blip r:embed="rId3">
            <a:lum/>
            <a:alphaModFix/>
          </a:blip>
          <a:srcRect/>
          <a:stretch>
            <a:fillRect/>
          </a:stretch>
        </p:blipFill>
        <p:spPr>
          <a:xfrm>
            <a:off x="8473307" y="1228406"/>
            <a:ext cx="3709593" cy="5034452"/>
          </a:xfrm>
          <a:prstGeom prst="rect">
            <a:avLst/>
          </a:prstGeom>
          <a:noFill/>
          <a:ln>
            <a:noFill/>
          </a:ln>
        </p:spPr>
      </p:pic>
    </p:spTree>
    <p:extLst>
      <p:ext uri="{BB962C8B-B14F-4D97-AF65-F5344CB8AC3E}">
        <p14:creationId xmlns:p14="http://schemas.microsoft.com/office/powerpoint/2010/main" val="39935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21921" y="1063917"/>
            <a:ext cx="6526306" cy="5630452"/>
          </a:xfrm>
          <a:solidFill>
            <a:schemeClr val="accent1">
              <a:alpha val="46000"/>
            </a:schemeClr>
          </a:solidFill>
        </p:spPr>
        <p:txBody>
          <a:bodyPr>
            <a:noAutofit/>
          </a:bodyPr>
          <a:lstStyle/>
          <a:p>
            <a:pPr marR="0" algn="l" rtl="0"/>
            <a:r>
              <a:rPr lang="fr-FR" sz="3600" b="0" i="0" u="none" strike="noStrike" dirty="0">
                <a:solidFill>
                  <a:srgbClr val="FFFFFF"/>
                </a:solidFill>
                <a:latin typeface="Times New Roman" panose="02020603050405020304" pitchFamily="18" charset="0"/>
              </a:rPr>
              <a:t>Traversons l'horizon extérieur et l'horizon intérieur où, au passage on a un </a:t>
            </a:r>
            <a:r>
              <a:rPr lang="fr-FR" sz="3600" b="1" i="0" u="sng" strike="noStrike" dirty="0">
                <a:solidFill>
                  <a:srgbClr val="FFFFFF"/>
                </a:solidFill>
                <a:latin typeface="Times New Roman" panose="02020603050405020304" pitchFamily="18" charset="0"/>
              </a:rPr>
              <a:t>décalage infini vers le bleu (on voit tout le passé de l'univers en accéléré</a:t>
            </a:r>
            <a:r>
              <a:rPr lang="fr-FR" sz="3600" b="0" i="0" u="none" strike="noStrike" dirty="0">
                <a:solidFill>
                  <a:srgbClr val="FFFFFF"/>
                </a:solidFill>
                <a:latin typeface="Times New Roman" panose="02020603050405020304" pitchFamily="18" charset="0"/>
              </a:rPr>
              <a:t>). Sous l'horizon intérieur la singularité devient répulsive et on peut  retraverser l'horizon intérieur dans l'autre sens et déboucher vers un autre univers etc.</a:t>
            </a:r>
            <a:endParaRPr lang="fr-FR" sz="3600" b="0" i="0" u="none" strike="noStrike" dirty="0">
              <a:solidFill>
                <a:srgbClr val="FFFFFF"/>
              </a:solidFill>
              <a:latin typeface="MS Gothic" panose="020B0609070205080204" pitchFamily="49" charset="-128"/>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0" y="163631"/>
            <a:ext cx="105081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TN de Kerr: Un sas vers d’autres univers?</a:t>
            </a:r>
          </a:p>
        </p:txBody>
      </p:sp>
      <p:pic>
        <p:nvPicPr>
          <p:cNvPr id="3" name="Image 2">
            <a:extLst>
              <a:ext uri="{FF2B5EF4-FFF2-40B4-BE49-F238E27FC236}">
                <a16:creationId xmlns:a16="http://schemas.microsoft.com/office/drawing/2014/main" id="{A9BB3993-0C96-6AA9-72DA-C0078348B679}"/>
              </a:ext>
            </a:extLst>
          </p:cNvPr>
          <p:cNvPicPr>
            <a:picLocks noChangeAspect="1"/>
          </p:cNvPicPr>
          <p:nvPr/>
        </p:nvPicPr>
        <p:blipFill rotWithShape="1">
          <a:blip r:embed="rId3"/>
          <a:srcRect b="19249"/>
          <a:stretch/>
        </p:blipFill>
        <p:spPr>
          <a:xfrm>
            <a:off x="6608609" y="812124"/>
            <a:ext cx="5596613" cy="3067019"/>
          </a:xfrm>
          <a:prstGeom prst="rect">
            <a:avLst/>
          </a:prstGeom>
        </p:spPr>
      </p:pic>
      <p:pic>
        <p:nvPicPr>
          <p:cNvPr id="5" name="Image 4">
            <a:extLst>
              <a:ext uri="{FF2B5EF4-FFF2-40B4-BE49-F238E27FC236}">
                <a16:creationId xmlns:a16="http://schemas.microsoft.com/office/drawing/2014/main" id="{F6ED3989-2D07-984D-4318-CCF0A8355497}"/>
              </a:ext>
            </a:extLst>
          </p:cNvPr>
          <p:cNvPicPr>
            <a:picLocks noChangeAspect="1"/>
          </p:cNvPicPr>
          <p:nvPr/>
        </p:nvPicPr>
        <p:blipFill rotWithShape="1">
          <a:blip r:embed="rId3"/>
          <a:srcRect b="19249"/>
          <a:stretch/>
        </p:blipFill>
        <p:spPr>
          <a:xfrm>
            <a:off x="6595384" y="3783484"/>
            <a:ext cx="5596613" cy="3067019"/>
          </a:xfrm>
          <a:prstGeom prst="rect">
            <a:avLst/>
          </a:prstGeom>
        </p:spPr>
      </p:pic>
      <p:cxnSp>
        <p:nvCxnSpPr>
          <p:cNvPr id="10" name="Connecteur droit avec flèche 9">
            <a:extLst>
              <a:ext uri="{FF2B5EF4-FFF2-40B4-BE49-F238E27FC236}">
                <a16:creationId xmlns:a16="http://schemas.microsoft.com/office/drawing/2014/main" id="{0D01B38F-0155-721C-BEF3-593D65B1E76C}"/>
              </a:ext>
            </a:extLst>
          </p:cNvPr>
          <p:cNvCxnSpPr/>
          <p:nvPr/>
        </p:nvCxnSpPr>
        <p:spPr>
          <a:xfrm>
            <a:off x="9950824" y="2710927"/>
            <a:ext cx="0" cy="2990626"/>
          </a:xfrm>
          <a:prstGeom prst="straightConnector1">
            <a:avLst/>
          </a:prstGeom>
          <a:ln w="19050">
            <a:solidFill>
              <a:schemeClr val="tx1"/>
            </a:solidFill>
            <a:prstDash val="sysDash"/>
            <a:tailEnd type="triangle"/>
          </a:ln>
        </p:spPr>
        <p:style>
          <a:lnRef idx="1">
            <a:schemeClr val="accent2"/>
          </a:lnRef>
          <a:fillRef idx="0">
            <a:schemeClr val="accent2"/>
          </a:fillRef>
          <a:effectRef idx="0">
            <a:schemeClr val="accent2"/>
          </a:effectRef>
          <a:fontRef idx="minor">
            <a:schemeClr val="tx1"/>
          </a:fontRef>
        </p:style>
      </p:cxnSp>
      <p:pic>
        <p:nvPicPr>
          <p:cNvPr id="11" name="Image 10">
            <a:extLst>
              <a:ext uri="{FF2B5EF4-FFF2-40B4-BE49-F238E27FC236}">
                <a16:creationId xmlns:a16="http://schemas.microsoft.com/office/drawing/2014/main" id="{8C04244E-167A-2B62-7DE9-BE80EDAA03A2}"/>
              </a:ext>
            </a:extLst>
          </p:cNvPr>
          <p:cNvPicPr>
            <a:picLocks noChangeAspect="1"/>
          </p:cNvPicPr>
          <p:nvPr/>
        </p:nvPicPr>
        <p:blipFill>
          <a:blip r:embed="rId4"/>
          <a:stretch>
            <a:fillRect/>
          </a:stretch>
        </p:blipFill>
        <p:spPr>
          <a:xfrm>
            <a:off x="10080087" y="2724003"/>
            <a:ext cx="164606" cy="3078747"/>
          </a:xfrm>
          <a:prstGeom prst="rect">
            <a:avLst/>
          </a:prstGeom>
        </p:spPr>
      </p:pic>
      <p:sp>
        <p:nvSpPr>
          <p:cNvPr id="4" name="ZoneTexte 3">
            <a:extLst>
              <a:ext uri="{FF2B5EF4-FFF2-40B4-BE49-F238E27FC236}">
                <a16:creationId xmlns:a16="http://schemas.microsoft.com/office/drawing/2014/main" id="{4C7A3908-0CF0-6780-1637-F23F59C827B8}"/>
              </a:ext>
            </a:extLst>
          </p:cNvPr>
          <p:cNvSpPr txBox="1"/>
          <p:nvPr/>
        </p:nvSpPr>
        <p:spPr>
          <a:xfrm>
            <a:off x="10244694" y="1063917"/>
            <a:ext cx="1825386"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Notre Univers</a:t>
            </a:r>
          </a:p>
        </p:txBody>
      </p:sp>
      <p:sp>
        <p:nvSpPr>
          <p:cNvPr id="8" name="ZoneTexte 7">
            <a:extLst>
              <a:ext uri="{FF2B5EF4-FFF2-40B4-BE49-F238E27FC236}">
                <a16:creationId xmlns:a16="http://schemas.microsoft.com/office/drawing/2014/main" id="{C3819631-C2E5-D227-2DDD-C61B5EB9A9C0}"/>
              </a:ext>
            </a:extLst>
          </p:cNvPr>
          <p:cNvSpPr txBox="1"/>
          <p:nvPr/>
        </p:nvSpPr>
        <p:spPr>
          <a:xfrm>
            <a:off x="10373955" y="4206240"/>
            <a:ext cx="1696124"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Autre Univers</a:t>
            </a:r>
          </a:p>
        </p:txBody>
      </p:sp>
    </p:spTree>
    <p:extLst>
      <p:ext uri="{BB962C8B-B14F-4D97-AF65-F5344CB8AC3E}">
        <p14:creationId xmlns:p14="http://schemas.microsoft.com/office/powerpoint/2010/main" val="1834080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A6C30-A3D3-4387-8E68-31D7FD0466E2}"/>
              </a:ext>
            </a:extLst>
          </p:cNvPr>
          <p:cNvSpPr>
            <a:spLocks noGrp="1"/>
          </p:cNvSpPr>
          <p:nvPr>
            <p:ph type="title"/>
          </p:nvPr>
        </p:nvSpPr>
        <p:spPr>
          <a:xfrm>
            <a:off x="97536" y="131236"/>
            <a:ext cx="10472928"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Un espace en effondrement </a:t>
            </a:r>
            <a:r>
              <a:rPr lang="fr-FR" sz="4800" dirty="0" err="1">
                <a:solidFill>
                  <a:schemeClr val="tx1"/>
                </a:solidFill>
                <a:latin typeface="Times New Roman" panose="02020603050405020304" pitchFamily="18" charset="0"/>
                <a:cs typeface="Times New Roman" panose="02020603050405020304" pitchFamily="18" charset="0"/>
              </a:rPr>
              <a:t>tourbillonaire</a:t>
            </a:r>
            <a:endParaRPr lang="fr-FR" sz="4800" dirty="0">
              <a:solidFill>
                <a:schemeClr val="tx1"/>
              </a:solidFill>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E696A773-DE29-447C-B510-83F53EC9D50A}"/>
              </a:ext>
            </a:extLst>
          </p:cNvPr>
          <p:cNvPicPr>
            <a:picLocks noChangeAspect="1"/>
          </p:cNvPicPr>
          <p:nvPr/>
        </p:nvPicPr>
        <p:blipFill>
          <a:blip r:embed="rId2">
            <a:lum/>
            <a:alphaModFix/>
          </a:blip>
          <a:srcRect/>
          <a:stretch>
            <a:fillRect/>
          </a:stretch>
        </p:blipFill>
        <p:spPr>
          <a:xfrm>
            <a:off x="2289552" y="1275072"/>
            <a:ext cx="6379919" cy="5040000"/>
          </a:xfrm>
          <a:prstGeom prst="rect">
            <a:avLst/>
          </a:prstGeom>
          <a:noFill/>
          <a:ln>
            <a:noFill/>
          </a:ln>
        </p:spPr>
      </p:pic>
    </p:spTree>
    <p:extLst>
      <p:ext uri="{BB962C8B-B14F-4D97-AF65-F5344CB8AC3E}">
        <p14:creationId xmlns:p14="http://schemas.microsoft.com/office/powerpoint/2010/main" val="66059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3DF28-4F29-4986-9FAA-A14BFF6CC786}"/>
              </a:ext>
            </a:extLst>
          </p:cNvPr>
          <p:cNvSpPr>
            <a:spLocks noGrp="1"/>
          </p:cNvSpPr>
          <p:nvPr>
            <p:ph type="title"/>
          </p:nvPr>
        </p:nvSpPr>
        <p:spPr>
          <a:xfrm>
            <a:off x="97248" y="0"/>
            <a:ext cx="10399776"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Zoom autour de la singularité en anneau</a:t>
            </a:r>
            <a:endParaRPr lang="fr-FR" sz="48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B474E220-AD31-40F1-A4E0-B3CDBA60E480}"/>
              </a:ext>
            </a:extLst>
          </p:cNvPr>
          <p:cNvPicPr>
            <a:picLocks noChangeAspect="1"/>
          </p:cNvPicPr>
          <p:nvPr/>
        </p:nvPicPr>
        <p:blipFill>
          <a:blip r:embed="rId2">
            <a:lum/>
            <a:alphaModFix/>
          </a:blip>
          <a:srcRect/>
          <a:stretch>
            <a:fillRect/>
          </a:stretch>
        </p:blipFill>
        <p:spPr>
          <a:xfrm>
            <a:off x="1427136" y="1089000"/>
            <a:ext cx="7740000" cy="4680000"/>
          </a:xfrm>
          <a:prstGeom prst="rect">
            <a:avLst/>
          </a:prstGeom>
          <a:noFill/>
          <a:ln>
            <a:noFill/>
          </a:ln>
        </p:spPr>
      </p:pic>
      <p:cxnSp>
        <p:nvCxnSpPr>
          <p:cNvPr id="6" name="Connecteur droit avec flèche 5">
            <a:extLst>
              <a:ext uri="{FF2B5EF4-FFF2-40B4-BE49-F238E27FC236}">
                <a16:creationId xmlns:a16="http://schemas.microsoft.com/office/drawing/2014/main" id="{B1E9A078-C49D-4EA7-8E99-8EF7E14F988F}"/>
              </a:ext>
            </a:extLst>
          </p:cNvPr>
          <p:cNvCxnSpPr/>
          <p:nvPr/>
        </p:nvCxnSpPr>
        <p:spPr>
          <a:xfrm flipV="1">
            <a:off x="7168896" y="5769000"/>
            <a:ext cx="0" cy="473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3B3D555A-2879-466B-98F0-8C8E62D1E989}"/>
              </a:ext>
            </a:extLst>
          </p:cNvPr>
          <p:cNvCxnSpPr/>
          <p:nvPr/>
        </p:nvCxnSpPr>
        <p:spPr>
          <a:xfrm flipV="1">
            <a:off x="3383280" y="5769000"/>
            <a:ext cx="0" cy="473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85B25AF-F611-47C4-A5C1-B14CCBCE82F9}"/>
              </a:ext>
            </a:extLst>
          </p:cNvPr>
          <p:cNvCxnSpPr/>
          <p:nvPr/>
        </p:nvCxnSpPr>
        <p:spPr>
          <a:xfrm>
            <a:off x="3383280" y="6242304"/>
            <a:ext cx="44074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B831463-A721-4883-B6DA-5D919AD6C32C}"/>
              </a:ext>
            </a:extLst>
          </p:cNvPr>
          <p:cNvSpPr txBox="1"/>
          <p:nvPr/>
        </p:nvSpPr>
        <p:spPr>
          <a:xfrm>
            <a:off x="7912611" y="5858648"/>
            <a:ext cx="3663692"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Boucles temporelles</a:t>
            </a:r>
          </a:p>
        </p:txBody>
      </p:sp>
    </p:spTree>
    <p:extLst>
      <p:ext uri="{BB962C8B-B14F-4D97-AF65-F5344CB8AC3E}">
        <p14:creationId xmlns:p14="http://schemas.microsoft.com/office/powerpoint/2010/main" val="160506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54864" y="192181"/>
            <a:ext cx="12192000"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402244"/>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9885" y="117037"/>
            <a:ext cx="10231686" cy="830997"/>
          </a:xfrm>
          <a:prstGeom prst="rect">
            <a:avLst/>
          </a:prstGeom>
          <a:noFill/>
        </p:spPr>
        <p:txBody>
          <a:bodyPr wrap="square" rtlCol="0">
            <a:spAutoFit/>
          </a:bodyPr>
          <a:lstStyle/>
          <a:p>
            <a:pPr marR="0" algn="ctr" rtl="0"/>
            <a:r>
              <a:rPr lang="fr-FR" sz="4800" b="0" i="0" u="none" strike="noStrike" dirty="0">
                <a:solidFill>
                  <a:srgbClr val="FFFFFF"/>
                </a:solidFill>
                <a:latin typeface="Times New Roman" panose="02020603050405020304" pitchFamily="18" charset="0"/>
              </a:rPr>
              <a:t>Une région où on peut remonter le temps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ZoneTexte 2">
            <a:extLst>
              <a:ext uri="{FF2B5EF4-FFF2-40B4-BE49-F238E27FC236}">
                <a16:creationId xmlns:a16="http://schemas.microsoft.com/office/drawing/2014/main" id="{8CB81C95-4E1D-4C90-8168-1A9F710FFF5B}"/>
              </a:ext>
            </a:extLst>
          </p:cNvPr>
          <p:cNvSpPr txBox="1"/>
          <p:nvPr/>
        </p:nvSpPr>
        <p:spPr>
          <a:xfrm>
            <a:off x="77373" y="1512169"/>
            <a:ext cx="12037251" cy="6186309"/>
          </a:xfrm>
          <a:prstGeom prst="rect">
            <a:avLst/>
          </a:prstGeom>
          <a:noFill/>
        </p:spPr>
        <p:txBody>
          <a:bodyPr wrap="square" rtlCol="0">
            <a:spAutoFit/>
          </a:bodyPr>
          <a:lstStyle/>
          <a:p>
            <a:r>
              <a:rPr lang="fr-FR" sz="3600" b="0" i="0" u="none" strike="noStrike" dirty="0">
                <a:solidFill>
                  <a:srgbClr val="FFFFFF"/>
                </a:solidFill>
                <a:latin typeface="Times New Roman" panose="02020603050405020304" pitchFamily="18" charset="0"/>
              </a:rPr>
              <a:t>Dans l'anti-univers, B. Carter découvre une région </a:t>
            </a:r>
            <a:r>
              <a:rPr lang="fr-FR" sz="3600" dirty="0">
                <a:solidFill>
                  <a:srgbClr val="FFFFFF"/>
                </a:solidFill>
                <a:latin typeface="Times New Roman" panose="02020603050405020304" pitchFamily="18" charset="0"/>
              </a:rPr>
              <a:t>où 2 coordonnées  (t et </a:t>
            </a:r>
            <a:r>
              <a:rPr lang="el-GR" sz="3600" dirty="0">
                <a:solidFill>
                  <a:srgbClr val="FFFFFF"/>
                </a:solidFill>
                <a:latin typeface="Times New Roman" panose="02020603050405020304" pitchFamily="18" charset="0"/>
              </a:rPr>
              <a:t>φ</a:t>
            </a:r>
            <a:r>
              <a:rPr lang="fr-FR" sz="3600" dirty="0">
                <a:solidFill>
                  <a:srgbClr val="FFFFFF"/>
                </a:solidFill>
                <a:latin typeface="Times New Roman" panose="02020603050405020304" pitchFamily="18" charset="0"/>
              </a:rPr>
              <a:t>) peuvent être simultanément temporelles. </a:t>
            </a:r>
          </a:p>
          <a:p>
            <a:endParaRPr lang="fr-FR" sz="3600" dirty="0">
              <a:solidFill>
                <a:srgbClr val="FFFFFF"/>
              </a:solidFill>
              <a:latin typeface="Times New Roman" panose="02020603050405020304" pitchFamily="18" charset="0"/>
            </a:endParaRPr>
          </a:p>
          <a:p>
            <a:r>
              <a:rPr lang="fr-FR" sz="3600" dirty="0">
                <a:solidFill>
                  <a:srgbClr val="FFFFFF"/>
                </a:solidFill>
                <a:latin typeface="Times New Roman" panose="02020603050405020304" pitchFamily="18" charset="0"/>
              </a:rPr>
              <a:t>Cela induit la possibilité </a:t>
            </a:r>
            <a:r>
              <a:rPr lang="fr-FR" sz="3600" b="0" i="0" u="none" strike="noStrike" dirty="0">
                <a:solidFill>
                  <a:srgbClr val="FFFFFF"/>
                </a:solidFill>
                <a:latin typeface="Times New Roman" panose="02020603050405020304" pitchFamily="18" charset="0"/>
              </a:rPr>
              <a:t>de remonter le temps:  </a:t>
            </a:r>
            <a:r>
              <a:rPr lang="fr-FR" sz="3600" dirty="0">
                <a:latin typeface="Times New Roman" panose="02020603050405020304" pitchFamily="18" charset="0"/>
                <a:cs typeface="Times New Roman" panose="02020603050405020304" pitchFamily="18" charset="0"/>
              </a:rPr>
              <a:t>A chaque tour dans la machine temporelle on remonte le temps de -</a:t>
            </a:r>
            <a:r>
              <a:rPr lang="fr-FR" sz="3600" dirty="0" err="1">
                <a:latin typeface="Times New Roman" panose="02020603050405020304" pitchFamily="18" charset="0"/>
                <a:cs typeface="Times New Roman" panose="02020603050405020304" pitchFamily="18" charset="0"/>
              </a:rPr>
              <a:t>Δt</a:t>
            </a:r>
            <a:r>
              <a:rPr lang="fr-FR" sz="3600" dirty="0">
                <a:latin typeface="Times New Roman" panose="02020603050405020304" pitchFamily="18" charset="0"/>
                <a:cs typeface="Times New Roman" panose="02020603050405020304" pitchFamily="18" charset="0"/>
              </a:rPr>
              <a:t> (dépend du trou noir.) N tours donnent </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fr-F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NΔt</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Une énergie énorme sera nécessaire pour cela. Rappelons qu’en relativité l’énergie est la grandeur physique associée au temps.</a:t>
            </a:r>
            <a:endParaRPr lang="fr-FR" sz="3600" b="0" i="0" u="none" strike="noStrike" dirty="0">
              <a:solidFill>
                <a:srgbClr val="FFFFFF"/>
              </a:solidFill>
              <a:latin typeface="Times New Roman" panose="02020603050405020304" pitchFamily="18" charset="0"/>
            </a:endParaRPr>
          </a:p>
          <a:p>
            <a:endParaRPr lang="fr-FR" sz="3600" b="0" i="0" u="none" strike="noStrike" dirty="0">
              <a:solidFill>
                <a:srgbClr val="FFFFFF"/>
              </a:solidFill>
              <a:latin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pPr marR="0" algn="l" rtl="0"/>
            <a:r>
              <a:rPr lang="en-US" sz="3600" dirty="0">
                <a:latin typeface="Times New Roman" panose="02020603050405020304" pitchFamily="18" charset="0"/>
                <a:cs typeface="Times New Roman" panose="02020603050405020304" pitchFamily="18" charset="0"/>
              </a:rPr>
              <a:t>.</a:t>
            </a:r>
            <a:endParaRPr lang="fr-FR" sz="3600" b="0" i="0" u="none" strike="noStrike" dirty="0">
              <a:solidFill>
                <a:srgbClr val="FFFFFF"/>
              </a:solidFill>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E4C9F2F8-4007-41CC-8AD4-D84FFD97E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1742" y="0"/>
            <a:ext cx="1685394" cy="1896068"/>
          </a:xfrm>
          <a:prstGeom prst="rect">
            <a:avLst/>
          </a:prstGeom>
        </p:spPr>
      </p:pic>
    </p:spTree>
    <p:extLst>
      <p:ext uri="{BB962C8B-B14F-4D97-AF65-F5344CB8AC3E}">
        <p14:creationId xmlns:p14="http://schemas.microsoft.com/office/powerpoint/2010/main" val="3905145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7" y="841618"/>
            <a:ext cx="11722308"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94392"/>
            <a:ext cx="1047292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CTC (Problèmes)</a:t>
            </a:r>
          </a:p>
        </p:txBody>
      </p:sp>
      <p:sp>
        <p:nvSpPr>
          <p:cNvPr id="3" name="ZoneTexte 2">
            <a:extLst>
              <a:ext uri="{FF2B5EF4-FFF2-40B4-BE49-F238E27FC236}">
                <a16:creationId xmlns:a16="http://schemas.microsoft.com/office/drawing/2014/main" id="{8CB81C95-4E1D-4C90-8168-1A9F710FFF5B}"/>
              </a:ext>
            </a:extLst>
          </p:cNvPr>
          <p:cNvSpPr txBox="1"/>
          <p:nvPr/>
        </p:nvSpPr>
        <p:spPr>
          <a:xfrm>
            <a:off x="234845" y="1289154"/>
            <a:ext cx="6464508" cy="364652"/>
          </a:xfrm>
          <a:prstGeom prst="rect">
            <a:avLst/>
          </a:prstGeom>
          <a:noFill/>
        </p:spPr>
        <p:txBody>
          <a:bodyPr wrap="square" rtlCol="0">
            <a:spAutoFit/>
          </a:bodyPr>
          <a:lstStyle/>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2200" b="0" i="0" u="none" strike="noStrike" kern="0" cap="none" spc="0" normalizeH="0" baseline="0" noProof="0" dirty="0">
                <a:ln>
                  <a:noFill/>
                </a:ln>
                <a:solidFill>
                  <a:prstClr val="white"/>
                </a:solidFill>
                <a:effectLst>
                  <a:outerShdw dist="17961" dir="2700000">
                    <a:scrgbClr r="0" g="0" b="0"/>
                  </a:outerShdw>
                </a:effectLst>
                <a:uLnTx/>
                <a:uFillTx/>
                <a:latin typeface="Comic Sans MS" pitchFamily="66"/>
                <a:ea typeface="MS Gothic" pitchFamily="2"/>
                <a:cs typeface="+mn-cs"/>
              </a:rPr>
              <a:t> </a:t>
            </a:r>
            <a:endParaRPr kumimoji="0" lang="fr-FR"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ZoneTexte 8">
            <a:extLst>
              <a:ext uri="{FF2B5EF4-FFF2-40B4-BE49-F238E27FC236}">
                <a16:creationId xmlns:a16="http://schemas.microsoft.com/office/drawing/2014/main" id="{E2B8EC3F-70AC-47D5-B76D-F8DB9B000CE8}"/>
              </a:ext>
            </a:extLst>
          </p:cNvPr>
          <p:cNvSpPr txBox="1"/>
          <p:nvPr/>
        </p:nvSpPr>
        <p:spPr>
          <a:xfrm>
            <a:off x="109728" y="920226"/>
            <a:ext cx="11984736" cy="6740307"/>
          </a:xfrm>
          <a:prstGeom prst="rect">
            <a:avLst/>
          </a:prstGeom>
          <a:noFill/>
        </p:spPr>
        <p:txBody>
          <a:bodyPr wrap="square" rtlCol="0">
            <a:spAutoFit/>
          </a:bodyPr>
          <a:lstStyle/>
          <a:p>
            <a:r>
              <a:rPr lang="fr-FR" sz="3600" dirty="0">
                <a:solidFill>
                  <a:prstClr val="white"/>
                </a:solidFill>
                <a:latin typeface="Times New Roman" panose="02020603050405020304" pitchFamily="18" charset="0"/>
                <a:cs typeface="Times New Roman" panose="02020603050405020304" pitchFamily="18" charset="0"/>
              </a:rPr>
              <a:t>1-Violation de la causalité flagrante (A peut être la cause de B et B la cause de A). </a:t>
            </a:r>
          </a:p>
          <a:p>
            <a:r>
              <a:rPr lang="fr-FR" sz="3600" dirty="0">
                <a:solidFill>
                  <a:prstClr val="white"/>
                </a:solidFill>
                <a:latin typeface="Times New Roman" panose="02020603050405020304" pitchFamily="18" charset="0"/>
                <a:cs typeface="Times New Roman" panose="02020603050405020304" pitchFamily="18" charset="0"/>
              </a:rPr>
              <a:t>2-Quid de l’horizon interne? Formation douteuse car instable!  </a:t>
            </a:r>
          </a:p>
          <a:p>
            <a:r>
              <a:rPr lang="fr-FR" sz="3600" dirty="0">
                <a:solidFill>
                  <a:prstClr val="white"/>
                </a:solidFill>
                <a:latin typeface="Times New Roman" panose="02020603050405020304" pitchFamily="18" charset="0"/>
                <a:cs typeface="Times New Roman" panose="02020603050405020304" pitchFamily="18" charset="0"/>
              </a:rPr>
              <a:t>3- N</a:t>
            </a:r>
            <a:r>
              <a:rPr kumimoji="0" lang="fr-F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écessite</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une énergie colossale pour décrire une CTC , ceci pouvant conduire à détruire le </a:t>
            </a:r>
            <a:r>
              <a:rPr lang="fr-FR" sz="3600" dirty="0">
                <a:solidFill>
                  <a:prstClr val="white"/>
                </a:solidFill>
                <a:latin typeface="Times New Roman" panose="02020603050405020304" pitchFamily="18" charset="0"/>
                <a:cs typeface="Times New Roman" panose="02020603050405020304" pitchFamily="18" charset="0"/>
              </a:rPr>
              <a:t>trou noir de Kerr.</a:t>
            </a:r>
          </a:p>
          <a:p>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4-Néanmoins, malgré de sérieux doutes sur la réalité physique de ce phénomène, on a pas démontré son impossibilité.</a:t>
            </a:r>
          </a:p>
          <a:p>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Rappelons que remonter le temps ne veut pas dire rajeunir!</a:t>
            </a:r>
          </a:p>
          <a:p>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endParaRPr lang="fr-FR" sz="3600" dirty="0">
              <a:solidFill>
                <a:prstClr val="white"/>
              </a:solidFill>
              <a:latin typeface="Times New Roman" panose="02020603050405020304" pitchFamily="18" charset="0"/>
              <a:cs typeface="Times New Roman" panose="02020603050405020304" pitchFamily="18" charset="0"/>
            </a:endParaRPr>
          </a:p>
          <a:p>
            <a:endParaRPr lang="fr-F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10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921895"/>
            <a:ext cx="11957153"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81583"/>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4938" y="-27827"/>
            <a:ext cx="1039817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Une région où on peut remonter le temps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ZoneTexte 2">
            <a:extLst>
              <a:ext uri="{FF2B5EF4-FFF2-40B4-BE49-F238E27FC236}">
                <a16:creationId xmlns:a16="http://schemas.microsoft.com/office/drawing/2014/main" id="{8CB81C95-4E1D-4C90-8168-1A9F710FFF5B}"/>
              </a:ext>
            </a:extLst>
          </p:cNvPr>
          <p:cNvSpPr txBox="1"/>
          <p:nvPr/>
        </p:nvSpPr>
        <p:spPr>
          <a:xfrm>
            <a:off x="-2" y="960370"/>
            <a:ext cx="7217666"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Diagramme avec suppression de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φ</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(symétrie par rapport à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φ</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Machine temporelle localisée dans le confetti </a:t>
            </a:r>
            <a:r>
              <a:rPr kumimoji="0" lang="fr-FR" sz="3600" b="0" i="0" u="sng"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ombré sombre</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Région </a:t>
            </a:r>
            <a:r>
              <a:rPr kumimoji="0" lang="fr-FR" sz="3600" b="0" i="0" u="sng"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ombrée claire</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entre les deux </a:t>
            </a:r>
            <a:r>
              <a:rPr kumimoji="0" lang="fr-FR" sz="3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ergosphères</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(incluant horizons)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Partie claire: espace hors </a:t>
            </a:r>
            <a:r>
              <a:rPr kumimoji="0" lang="fr-FR" sz="3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ergosphères</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M = 0 →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θ</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π</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/2 et M =1 →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θ</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0, en coordonnées de Boyer-</a:t>
            </a:r>
            <a:r>
              <a:rPr kumimoji="0" lang="fr-FR" sz="3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Lindquist</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
            </a:r>
            <a:endParaRPr kumimoji="0" lang="fr-FR" sz="3600" b="0" i="0" u="none" strike="noStrike" kern="1200" cap="none" spc="0" normalizeH="0" baseline="0" noProof="0" dirty="0">
              <a:ln>
                <a:noFill/>
              </a:ln>
              <a:solidFill>
                <a:srgbClr val="FFFFFF"/>
              </a:solidFill>
              <a:effectLst/>
              <a:uLnTx/>
              <a:uFillTx/>
              <a:latin typeface="MS Gothic" panose="020B0609070205080204" pitchFamily="49" charset="-128"/>
              <a:ea typeface="+mn-ea"/>
              <a:cs typeface="+mn-cs"/>
            </a:endParaRPr>
          </a:p>
        </p:txBody>
      </p:sp>
      <p:pic>
        <p:nvPicPr>
          <p:cNvPr id="4" name="Image 3">
            <a:extLst>
              <a:ext uri="{FF2B5EF4-FFF2-40B4-BE49-F238E27FC236}">
                <a16:creationId xmlns:a16="http://schemas.microsoft.com/office/drawing/2014/main" id="{4353701D-8374-4284-BBC3-A90C48F70DBF}"/>
              </a:ext>
            </a:extLst>
          </p:cNvPr>
          <p:cNvPicPr>
            <a:picLocks noChangeAspect="1"/>
          </p:cNvPicPr>
          <p:nvPr/>
        </p:nvPicPr>
        <p:blipFill rotWithShape="1">
          <a:blip r:embed="rId3"/>
          <a:srcRect l="26229" r="23176" b="23999"/>
          <a:stretch/>
        </p:blipFill>
        <p:spPr>
          <a:xfrm>
            <a:off x="7363968" y="1218669"/>
            <a:ext cx="4756585" cy="4659466"/>
          </a:xfrm>
          <a:prstGeom prst="rect">
            <a:avLst/>
          </a:prstGeom>
        </p:spPr>
      </p:pic>
      <p:sp>
        <p:nvSpPr>
          <p:cNvPr id="5" name="ZoneTexte 4">
            <a:extLst>
              <a:ext uri="{FF2B5EF4-FFF2-40B4-BE49-F238E27FC236}">
                <a16:creationId xmlns:a16="http://schemas.microsoft.com/office/drawing/2014/main" id="{E150A524-3EB1-0540-625B-5ECD9F31FA28}"/>
              </a:ext>
            </a:extLst>
          </p:cNvPr>
          <p:cNvSpPr txBox="1"/>
          <p:nvPr/>
        </p:nvSpPr>
        <p:spPr>
          <a:xfrm>
            <a:off x="7346873" y="5802190"/>
            <a:ext cx="4756584"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Diagramme de  Brandon Carter</a:t>
            </a:r>
          </a:p>
        </p:txBody>
      </p:sp>
    </p:spTree>
    <p:extLst>
      <p:ext uri="{BB962C8B-B14F-4D97-AF65-F5344CB8AC3E}">
        <p14:creationId xmlns:p14="http://schemas.microsoft.com/office/powerpoint/2010/main" val="233468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04932" y="1658112"/>
            <a:ext cx="10124283" cy="3857222"/>
          </a:xfrm>
          <a:solidFill>
            <a:schemeClr val="accent1">
              <a:alpha val="46000"/>
            </a:schemeClr>
          </a:solidFill>
        </p:spPr>
        <p:txBody>
          <a:bodyPr>
            <a:normAutofit fontScale="90000"/>
          </a:bodyPr>
          <a:lstStyle/>
          <a:p>
            <a:pPr lvl="0"/>
            <a:r>
              <a:rPr lang="fr-FR" sz="4000" dirty="0">
                <a:solidFill>
                  <a:schemeClr val="tx1"/>
                </a:solidFill>
                <a:latin typeface="Times New Roman" pitchFamily="18"/>
              </a:rPr>
              <a:t>La gravitation devient une théorie géométrique de l'espace-temps. </a:t>
            </a:r>
            <a:br>
              <a:rPr lang="fr-FR" sz="4000" dirty="0">
                <a:solidFill>
                  <a:schemeClr val="tx1"/>
                </a:solidFill>
                <a:latin typeface="Times New Roman" pitchFamily="18"/>
              </a:rPr>
            </a:br>
            <a:br>
              <a:rPr lang="fr-FR" sz="4000" dirty="0">
                <a:solidFill>
                  <a:schemeClr val="tx1"/>
                </a:solidFill>
                <a:latin typeface="Times New Roman" pitchFamily="18"/>
              </a:rPr>
            </a:br>
            <a:r>
              <a:rPr lang="fr-FR" sz="4000" dirty="0">
                <a:solidFill>
                  <a:schemeClr val="tx1"/>
                </a:solidFill>
                <a:latin typeface="Times New Roman" pitchFamily="18"/>
              </a:rPr>
              <a:t>Les corps suivent les géodésiques de cette géométrie ! </a:t>
            </a:r>
            <a:br>
              <a:rPr lang="fr-FR" sz="2800" dirty="0">
                <a:solidFill>
                  <a:schemeClr val="tx1"/>
                </a:solidFill>
                <a:latin typeface="Times New Roman" pitchFamily="18"/>
              </a:rPr>
            </a:br>
            <a:br>
              <a:rPr lang="fr-FR" sz="2800" dirty="0">
                <a:solidFill>
                  <a:schemeClr val="tx1"/>
                </a:solidFill>
                <a:latin typeface="Times New Roman" pitchFamily="18"/>
              </a:rPr>
            </a:br>
            <a:r>
              <a:rPr lang="fr-FR" sz="4000" dirty="0">
                <a:solidFill>
                  <a:schemeClr val="tx1"/>
                </a:solidFill>
                <a:latin typeface="Times New Roman" pitchFamily="18"/>
              </a:rPr>
              <a:t>Le temps physique cesse d'être universel et devient propre à chacun.</a:t>
            </a:r>
            <a:endParaRPr lang="fr-FR" sz="40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63979"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 relativité générale</a:t>
            </a:r>
          </a:p>
        </p:txBody>
      </p:sp>
      <p:pic>
        <p:nvPicPr>
          <p:cNvPr id="8" name="Picture 4" descr="http://3.bp.blogspot.com/_2BiG4q7GCqk/TTHot-b6_mI/AAAAAAAAB2M/Lq1m4BviklI/s320/Albert_Einstein_Photo+II.jpg">
            <a:extLst>
              <a:ext uri="{FF2B5EF4-FFF2-40B4-BE49-F238E27FC236}">
                <a16:creationId xmlns:a16="http://schemas.microsoft.com/office/drawing/2014/main" id="{772B4F00-2365-4CD1-98CC-CE122432C500}"/>
              </a:ext>
            </a:extLst>
          </p:cNvPr>
          <p:cNvPicPr>
            <a:picLocks noChangeAspect="1"/>
          </p:cNvPicPr>
          <p:nvPr/>
        </p:nvPicPr>
        <p:blipFill>
          <a:blip r:embed="rId3"/>
          <a:srcRect/>
          <a:stretch>
            <a:fillRect/>
          </a:stretch>
        </p:blipFill>
        <p:spPr>
          <a:xfrm>
            <a:off x="10229215" y="3040158"/>
            <a:ext cx="1642995" cy="2253116"/>
          </a:xfrm>
          <a:prstGeom prst="rect">
            <a:avLst/>
          </a:prstGeom>
          <a:noFill/>
          <a:ln cap="flat">
            <a:noFill/>
          </a:ln>
        </p:spPr>
      </p:pic>
      <p:sp>
        <p:nvSpPr>
          <p:cNvPr id="9" name="Phylactère : pensées 8">
            <a:extLst>
              <a:ext uri="{FF2B5EF4-FFF2-40B4-BE49-F238E27FC236}">
                <a16:creationId xmlns:a16="http://schemas.microsoft.com/office/drawing/2014/main" id="{CB23845D-1B13-4DE2-BDB6-E1E8A605AC35}"/>
              </a:ext>
            </a:extLst>
          </p:cNvPr>
          <p:cNvSpPr/>
          <p:nvPr/>
        </p:nvSpPr>
        <p:spPr>
          <a:xfrm>
            <a:off x="10444073" y="2070574"/>
            <a:ext cx="1642995" cy="830997"/>
          </a:xfrm>
          <a:prstGeom prst="cloudCallout">
            <a:avLst/>
          </a:prstGeom>
          <a:solidFill>
            <a:sysClr val="window" lastClr="FFFFFF"/>
          </a:solidFill>
          <a:ln w="19050" cap="rnd" cmpd="sng" algn="ctr">
            <a:solidFill>
              <a:srgbClr val="B0151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entury Gothic" panose="020B0502020202020204"/>
                <a:ea typeface="+mn-ea"/>
                <a:cs typeface="+mn-cs"/>
              </a:rPr>
              <a:t>Fallait oser le faire!</a:t>
            </a:r>
          </a:p>
        </p:txBody>
      </p:sp>
    </p:spTree>
    <p:extLst>
      <p:ext uri="{BB962C8B-B14F-4D97-AF65-F5344CB8AC3E}">
        <p14:creationId xmlns:p14="http://schemas.microsoft.com/office/powerpoint/2010/main" val="25943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E1357D-3136-46D6-A399-11D6D315D77D}"/>
              </a:ext>
            </a:extLst>
          </p:cNvPr>
          <p:cNvPicPr>
            <a:picLocks noChangeAspect="1"/>
          </p:cNvPicPr>
          <p:nvPr/>
        </p:nvPicPr>
        <p:blipFill>
          <a:blip r:embed="rId3">
            <a:lum/>
            <a:alphaModFix/>
          </a:blip>
          <a:srcRect/>
          <a:stretch>
            <a:fillRect/>
          </a:stretch>
        </p:blipFill>
        <p:spPr>
          <a:xfrm>
            <a:off x="0" y="-51668"/>
            <a:ext cx="12192000" cy="5906125"/>
          </a:xfrm>
          <a:prstGeom prst="rect">
            <a:avLst/>
          </a:prstGeom>
          <a:noFill/>
          <a:ln>
            <a:noFill/>
          </a:ln>
        </p:spPr>
      </p:pic>
      <p:sp>
        <p:nvSpPr>
          <p:cNvPr id="11" name="ZoneTexte 10">
            <a:extLst>
              <a:ext uri="{FF2B5EF4-FFF2-40B4-BE49-F238E27FC236}">
                <a16:creationId xmlns:a16="http://schemas.microsoft.com/office/drawing/2014/main" id="{8C9A9CCD-11FD-4EBC-9D63-DCFCA8EBEDAC}"/>
              </a:ext>
            </a:extLst>
          </p:cNvPr>
          <p:cNvSpPr txBox="1"/>
          <p:nvPr/>
        </p:nvSpPr>
        <p:spPr>
          <a:xfrm>
            <a:off x="1231591" y="5845854"/>
            <a:ext cx="10448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France-2023 par Jacques Fric </a:t>
            </a:r>
          </a:p>
        </p:txBody>
      </p:sp>
      <p:sp>
        <p:nvSpPr>
          <p:cNvPr id="2" name="ZoneTexte 1">
            <a:extLst>
              <a:ext uri="{FF2B5EF4-FFF2-40B4-BE49-F238E27FC236}">
                <a16:creationId xmlns:a16="http://schemas.microsoft.com/office/drawing/2014/main" id="{00CD88F2-0B16-41B6-BE80-985AEBC0C7F2}"/>
              </a:ext>
            </a:extLst>
          </p:cNvPr>
          <p:cNvSpPr txBox="1"/>
          <p:nvPr/>
        </p:nvSpPr>
        <p:spPr>
          <a:xfrm>
            <a:off x="85344" y="0"/>
            <a:ext cx="12740640" cy="923330"/>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Trou  noir de M87 en interférométrie radio</a:t>
            </a:r>
          </a:p>
        </p:txBody>
      </p:sp>
      <p:sp>
        <p:nvSpPr>
          <p:cNvPr id="3" name="ZoneTexte 2">
            <a:extLst>
              <a:ext uri="{FF2B5EF4-FFF2-40B4-BE49-F238E27FC236}">
                <a16:creationId xmlns:a16="http://schemas.microsoft.com/office/drawing/2014/main" id="{54EC2120-FEEB-44FC-9F1C-25B35F60EC3C}"/>
              </a:ext>
            </a:extLst>
          </p:cNvPr>
          <p:cNvSpPr txBox="1"/>
          <p:nvPr/>
        </p:nvSpPr>
        <p:spPr>
          <a:xfrm>
            <a:off x="0" y="4277784"/>
            <a:ext cx="11740896" cy="1200329"/>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On voit bien la dissymétrie liée à la rotation de ce trou noir hypermassif situé à  environ 50 millions d’al.</a:t>
            </a:r>
          </a:p>
        </p:txBody>
      </p:sp>
      <p:cxnSp>
        <p:nvCxnSpPr>
          <p:cNvPr id="7" name="Connecteur droit avec flèche 6">
            <a:extLst>
              <a:ext uri="{FF2B5EF4-FFF2-40B4-BE49-F238E27FC236}">
                <a16:creationId xmlns:a16="http://schemas.microsoft.com/office/drawing/2014/main" id="{D980B8D2-0097-41CE-B87F-0E7DF3242DF9}"/>
              </a:ext>
            </a:extLst>
          </p:cNvPr>
          <p:cNvCxnSpPr/>
          <p:nvPr/>
        </p:nvCxnSpPr>
        <p:spPr>
          <a:xfrm flipH="1" flipV="1">
            <a:off x="6096000" y="2596896"/>
            <a:ext cx="1999488" cy="13045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D1BF5CF-D84C-467E-A15A-4A08C1980AA2}"/>
              </a:ext>
            </a:extLst>
          </p:cNvPr>
          <p:cNvSpPr txBox="1"/>
          <p:nvPr/>
        </p:nvSpPr>
        <p:spPr>
          <a:xfrm>
            <a:off x="8217408" y="3694176"/>
            <a:ext cx="214579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Trou noir</a:t>
            </a:r>
          </a:p>
        </p:txBody>
      </p:sp>
    </p:spTree>
    <p:extLst>
      <p:ext uri="{BB962C8B-B14F-4D97-AF65-F5344CB8AC3E}">
        <p14:creationId xmlns:p14="http://schemas.microsoft.com/office/powerpoint/2010/main" val="2017613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629B7D-8F4C-414E-BE64-270DE0D30245}"/>
              </a:ext>
            </a:extLst>
          </p:cNvPr>
          <p:cNvSpPr txBox="1"/>
          <p:nvPr/>
        </p:nvSpPr>
        <p:spPr>
          <a:xfrm>
            <a:off x="1306642" y="6381583"/>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France-2023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27827"/>
            <a:ext cx="12192000" cy="830997"/>
          </a:xfrm>
          <a:prstGeom prst="rect">
            <a:avLst/>
          </a:prstGeom>
          <a:noFill/>
        </p:spPr>
        <p:txBody>
          <a:bodyPr wrap="square" rtlCol="0">
            <a:spAutoFit/>
          </a:bodyPr>
          <a:lstStyle/>
          <a:p>
            <a:pPr lvl="0" algn="ctr">
              <a:defRPr/>
            </a:pPr>
            <a:r>
              <a:rPr lang="fr-FR" sz="4800" kern="150" dirty="0">
                <a:latin typeface="Times New Roman" panose="02020603050405020304" pitchFamily="18" charset="0"/>
                <a:ea typeface="Times New Roman" panose="02020603050405020304" pitchFamily="18" charset="0"/>
              </a:rPr>
              <a:t>Effet de la rotation sur la déviation des photons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Image 7">
            <a:extLst>
              <a:ext uri="{FF2B5EF4-FFF2-40B4-BE49-F238E27FC236}">
                <a16:creationId xmlns:a16="http://schemas.microsoft.com/office/drawing/2014/main" id="{97542D3A-1331-B2A7-C2A5-E573711F8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53" y="859349"/>
            <a:ext cx="5763429" cy="5401429"/>
          </a:xfrm>
          <a:prstGeom prst="rect">
            <a:avLst/>
          </a:prstGeom>
        </p:spPr>
      </p:pic>
      <p:cxnSp>
        <p:nvCxnSpPr>
          <p:cNvPr id="10" name="Connecteur droit avec flèche 9">
            <a:extLst>
              <a:ext uri="{FF2B5EF4-FFF2-40B4-BE49-F238E27FC236}">
                <a16:creationId xmlns:a16="http://schemas.microsoft.com/office/drawing/2014/main" id="{3BB6AB95-B12F-A5F8-6F14-B3E3EDDF42FF}"/>
              </a:ext>
            </a:extLst>
          </p:cNvPr>
          <p:cNvCxnSpPr>
            <a:cxnSpLocks/>
          </p:cNvCxnSpPr>
          <p:nvPr/>
        </p:nvCxnSpPr>
        <p:spPr>
          <a:xfrm flipH="1">
            <a:off x="2231136" y="3608832"/>
            <a:ext cx="207264" cy="0"/>
          </a:xfrm>
          <a:prstGeom prst="straightConnector1">
            <a:avLst/>
          </a:prstGeom>
          <a:ln>
            <a:solidFill>
              <a:schemeClr val="tx1"/>
            </a:solidFill>
            <a:tailEnd type="triangle"/>
          </a:ln>
        </p:spPr>
        <p:style>
          <a:lnRef idx="2">
            <a:schemeClr val="accent2"/>
          </a:lnRef>
          <a:fillRef idx="0">
            <a:schemeClr val="accent2"/>
          </a:fillRef>
          <a:effectRef idx="1">
            <a:schemeClr val="accent2"/>
          </a:effectRef>
          <a:fontRef idx="minor">
            <a:schemeClr val="tx1"/>
          </a:fontRef>
        </p:style>
      </p:cxnSp>
      <p:cxnSp>
        <p:nvCxnSpPr>
          <p:cNvPr id="12" name="Connecteur droit avec flèche 11">
            <a:extLst>
              <a:ext uri="{FF2B5EF4-FFF2-40B4-BE49-F238E27FC236}">
                <a16:creationId xmlns:a16="http://schemas.microsoft.com/office/drawing/2014/main" id="{D284A021-A7C3-28AA-315E-DCDE7B917E93}"/>
              </a:ext>
            </a:extLst>
          </p:cNvPr>
          <p:cNvCxnSpPr/>
          <p:nvPr/>
        </p:nvCxnSpPr>
        <p:spPr>
          <a:xfrm>
            <a:off x="3718560" y="3608832"/>
            <a:ext cx="1133856" cy="0"/>
          </a:xfrm>
          <a:prstGeom prst="straightConnector1">
            <a:avLst/>
          </a:prstGeom>
          <a:ln>
            <a:solidFill>
              <a:schemeClr val="tx1"/>
            </a:solidFill>
            <a:tailEnd type="triangle"/>
          </a:ln>
        </p:spPr>
        <p:style>
          <a:lnRef idx="2">
            <a:schemeClr val="accent2"/>
          </a:lnRef>
          <a:fillRef idx="0">
            <a:schemeClr val="accent2"/>
          </a:fillRef>
          <a:effectRef idx="1">
            <a:schemeClr val="accent2"/>
          </a:effectRef>
          <a:fontRef idx="minor">
            <a:schemeClr val="tx1"/>
          </a:fontRef>
        </p:style>
      </p:cxnSp>
      <p:sp>
        <p:nvSpPr>
          <p:cNvPr id="13" name="Flèche : courbe vers la droite 12">
            <a:extLst>
              <a:ext uri="{FF2B5EF4-FFF2-40B4-BE49-F238E27FC236}">
                <a16:creationId xmlns:a16="http://schemas.microsoft.com/office/drawing/2014/main" id="{3655A6FE-821E-28EB-FEB1-CB8DB1270DC5}"/>
              </a:ext>
            </a:extLst>
          </p:cNvPr>
          <p:cNvSpPr/>
          <p:nvPr/>
        </p:nvSpPr>
        <p:spPr>
          <a:xfrm>
            <a:off x="2932175" y="3280680"/>
            <a:ext cx="390145" cy="523219"/>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ZoneTexte 13">
            <a:extLst>
              <a:ext uri="{FF2B5EF4-FFF2-40B4-BE49-F238E27FC236}">
                <a16:creationId xmlns:a16="http://schemas.microsoft.com/office/drawing/2014/main" id="{893FB9BA-8598-839E-06E1-8DB35B704FB1}"/>
              </a:ext>
            </a:extLst>
          </p:cNvPr>
          <p:cNvSpPr txBox="1"/>
          <p:nvPr/>
        </p:nvSpPr>
        <p:spPr>
          <a:xfrm>
            <a:off x="5905331" y="1219200"/>
            <a:ext cx="6286669"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On connaît l’anneau d’Einstein (cercle) autour d’un TN statique. </a:t>
            </a:r>
          </a:p>
          <a:p>
            <a:pPr algn="just"/>
            <a:r>
              <a:rPr lang="fr-FR" sz="3200" dirty="0">
                <a:latin typeface="Times New Roman" panose="02020603050405020304" pitchFamily="18" charset="0"/>
                <a:cs typeface="Times New Roman" panose="02020603050405020304" pitchFamily="18" charset="0"/>
              </a:rPr>
              <a:t>Ici, on voit que la distance de capture des photons (radio) est différente selon que le  photon rase le TN dans le sens de la rotation ou en sens contraire (lié à </a:t>
            </a:r>
            <a:r>
              <a:rPr lang="fr-FR" sz="3200" dirty="0" err="1">
                <a:latin typeface="Times New Roman" panose="02020603050405020304" pitchFamily="18" charset="0"/>
                <a:cs typeface="Times New Roman" panose="02020603050405020304" pitchFamily="18" charset="0"/>
              </a:rPr>
              <a:t>ergosphère</a:t>
            </a:r>
            <a:r>
              <a:rPr lang="fr-FR" sz="3200" dirty="0">
                <a:latin typeface="Times New Roman" panose="02020603050405020304" pitchFamily="18" charset="0"/>
                <a:cs typeface="Times New Roman" panose="02020603050405020304" pitchFamily="18" charset="0"/>
              </a:rPr>
              <a:t>). Ceci  créé une dissymétrie  de forme et de brillance qu’on constate sur l’image précédente. </a:t>
            </a:r>
          </a:p>
        </p:txBody>
      </p:sp>
      <p:cxnSp>
        <p:nvCxnSpPr>
          <p:cNvPr id="20" name="Connecteur droit 19">
            <a:extLst>
              <a:ext uri="{FF2B5EF4-FFF2-40B4-BE49-F238E27FC236}">
                <a16:creationId xmlns:a16="http://schemas.microsoft.com/office/drawing/2014/main" id="{81F432DA-74EB-8A90-E921-364143B4949C}"/>
              </a:ext>
            </a:extLst>
          </p:cNvPr>
          <p:cNvCxnSpPr>
            <a:cxnSpLocks/>
          </p:cNvCxnSpPr>
          <p:nvPr/>
        </p:nvCxnSpPr>
        <p:spPr>
          <a:xfrm>
            <a:off x="2231136" y="3608832"/>
            <a:ext cx="0" cy="2060448"/>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necteur droit 22">
            <a:extLst>
              <a:ext uri="{FF2B5EF4-FFF2-40B4-BE49-F238E27FC236}">
                <a16:creationId xmlns:a16="http://schemas.microsoft.com/office/drawing/2014/main" id="{10D2AF8E-F10C-6C42-A845-462D4203E7BA}"/>
              </a:ext>
            </a:extLst>
          </p:cNvPr>
          <p:cNvCxnSpPr>
            <a:cxnSpLocks/>
          </p:cNvCxnSpPr>
          <p:nvPr/>
        </p:nvCxnSpPr>
        <p:spPr>
          <a:xfrm>
            <a:off x="4809744" y="3608832"/>
            <a:ext cx="0" cy="2060448"/>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necteur droit avec flèche 29">
            <a:extLst>
              <a:ext uri="{FF2B5EF4-FFF2-40B4-BE49-F238E27FC236}">
                <a16:creationId xmlns:a16="http://schemas.microsoft.com/office/drawing/2014/main" id="{ED996E4D-C91C-9893-92AD-CB528C80FDEC}"/>
              </a:ext>
            </a:extLst>
          </p:cNvPr>
          <p:cNvCxnSpPr/>
          <p:nvPr/>
        </p:nvCxnSpPr>
        <p:spPr>
          <a:xfrm>
            <a:off x="2231136" y="5669280"/>
            <a:ext cx="26212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B5A22EA3-6D26-F0F1-5D3B-05013B6A1EF9}"/>
              </a:ext>
            </a:extLst>
          </p:cNvPr>
          <p:cNvSpPr txBox="1"/>
          <p:nvPr/>
        </p:nvSpPr>
        <p:spPr>
          <a:xfrm>
            <a:off x="2438400" y="5254752"/>
            <a:ext cx="2328670"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Ombre vue</a:t>
            </a:r>
          </a:p>
        </p:txBody>
      </p:sp>
      <p:sp>
        <p:nvSpPr>
          <p:cNvPr id="32" name="ZoneTexte 31">
            <a:extLst>
              <a:ext uri="{FF2B5EF4-FFF2-40B4-BE49-F238E27FC236}">
                <a16:creationId xmlns:a16="http://schemas.microsoft.com/office/drawing/2014/main" id="{9CBE30D2-C6C1-CB8C-D642-CA23078885E7}"/>
              </a:ext>
            </a:extLst>
          </p:cNvPr>
          <p:cNvSpPr txBox="1"/>
          <p:nvPr/>
        </p:nvSpPr>
        <p:spPr>
          <a:xfrm>
            <a:off x="298601" y="3992725"/>
            <a:ext cx="2016081" cy="646331"/>
          </a:xfrm>
          <a:prstGeom prst="rect">
            <a:avLst/>
          </a:prstGeom>
          <a:noFill/>
        </p:spPr>
        <p:txBody>
          <a:bodyPr wrap="square" rtlCol="0">
            <a:spAutoFit/>
          </a:bodyPr>
          <a:lstStyle/>
          <a:p>
            <a:r>
              <a:rPr lang="fr-FR" dirty="0"/>
              <a:t>Flux de photons plus dense </a:t>
            </a:r>
          </a:p>
        </p:txBody>
      </p:sp>
    </p:spTree>
    <p:extLst>
      <p:ext uri="{BB962C8B-B14F-4D97-AF65-F5344CB8AC3E}">
        <p14:creationId xmlns:p14="http://schemas.microsoft.com/office/powerpoint/2010/main" val="3687009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59D7B-264D-4CC9-8235-9A1343805617}"/>
              </a:ext>
            </a:extLst>
          </p:cNvPr>
          <p:cNvSpPr>
            <a:spLocks noGrp="1"/>
          </p:cNvSpPr>
          <p:nvPr>
            <p:ph type="title"/>
          </p:nvPr>
        </p:nvSpPr>
        <p:spPr>
          <a:xfrm>
            <a:off x="0" y="144612"/>
            <a:ext cx="12192000"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Eléments du réseau mondial  </a:t>
            </a:r>
            <a:r>
              <a:rPr lang="fr-FR" sz="4800" dirty="0" err="1">
                <a:solidFill>
                  <a:schemeClr val="tx1"/>
                </a:solidFill>
                <a:latin typeface="Times New Roman" panose="02020603050405020304" pitchFamily="18" charset="0"/>
                <a:cs typeface="Times New Roman" panose="02020603050405020304" pitchFamily="18" charset="0"/>
              </a:rPr>
              <a:t>radioastronomique</a:t>
            </a:r>
            <a:endParaRPr lang="fr-FR" sz="4800" dirty="0">
              <a:solidFill>
                <a:schemeClr val="tx1"/>
              </a:solidFill>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240A5D21-3A05-40D3-8687-A6EF2ACCED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08" y="1060705"/>
            <a:ext cx="10790102" cy="5533386"/>
          </a:xfrm>
        </p:spPr>
      </p:pic>
    </p:spTree>
    <p:extLst>
      <p:ext uri="{BB962C8B-B14F-4D97-AF65-F5344CB8AC3E}">
        <p14:creationId xmlns:p14="http://schemas.microsoft.com/office/powerpoint/2010/main" val="77946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95072" y="1550911"/>
            <a:ext cx="11850624" cy="4455133"/>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Bien que prédits, dès 1916, par la solution de </a:t>
            </a:r>
            <a:r>
              <a:rPr kumimoji="0" lang="fr-FR" sz="3600" b="0" i="0" u="none" strike="noStrike" kern="1200" cap="none" spc="0" normalizeH="0" baseline="0" noProof="0" dirty="0" err="1">
                <a:ln>
                  <a:noFill/>
                </a:ln>
                <a:solidFill>
                  <a:schemeClr val="tx1"/>
                </a:solidFill>
                <a:effectLst>
                  <a:outerShdw dist="17961" dir="2700000">
                    <a:scrgbClr r="0" g="0" b="0"/>
                  </a:outerShdw>
                </a:effectLst>
                <a:uLnTx/>
                <a:uFillTx/>
                <a:latin typeface="Times New Roman" pitchFamily="18"/>
                <a:ea typeface="MS Gothic" pitchFamily="2"/>
                <a:cs typeface="MS Gothic" pitchFamily="2"/>
              </a:rPr>
              <a:t>Schwarzchild</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on a douté jusque vers 1960 que de tels objets existent.</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Einstein lui-même n’y a jamais cru et s’est efforcé de montrer que leur formation était impossible vers 1938, alors que Oppenheimer avec Snyder avaient fait un calcul où ils prétendaient le contraire.</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Il est vrai que la théorie idéalise ces objets et que les trous noirs physiques n’y sont pas totalement conformes.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524656"/>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Les trous noirs existent-ils?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2533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85344" y="1133856"/>
            <a:ext cx="12106656" cy="4876799"/>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L</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e mystère de l’existence de la singularité centrale dans les trous noirs </a:t>
            </a:r>
            <a:r>
              <a:rPr lang="fr-FR" sz="3600" dirty="0">
                <a:solidFill>
                  <a:schemeClr val="tx1"/>
                </a:solidFill>
                <a:effectLst>
                  <a:outerShdw dist="17961" dir="2700000">
                    <a:scrgbClr r="0" g="0" b="0"/>
                  </a:outerShdw>
                </a:effectLst>
                <a:latin typeface="Times New Roman" pitchFamily="18"/>
                <a:ea typeface="MS Gothic" pitchFamily="2"/>
                <a:cs typeface="MS Gothic" pitchFamily="2"/>
              </a:rPr>
              <a:t>semble signifier l’incomplétude de la théorie, mais philosophiquement, ce pourrait être vu comme une nécessité!</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L</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’horizon, fût d’abord considéré comme une singularité, la suite a montré, qu’on pouvait y entrer mais pas en sortir!</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L’espace-temps sous l’horizon reste tout de même spéculatif, car sans possibilité de </a:t>
            </a:r>
            <a:r>
              <a:rPr kumimoji="0" lang="fr-FR" sz="3600" b="0" i="0" u="sng"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vérification directe</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Dans cette région, en effondrement inéluctable, non protégée de la singularité par la censure cosmique, la causalité n’est plus garantie.</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1046513" y="-73787"/>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Les trous noirs existent-ils?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7488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29939" y="1104509"/>
            <a:ext cx="11151908" cy="4956758"/>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Quand on a découvert les trous noirs supermassifs au centre des galaxies on s’interrogeait sur leur origine,</a:t>
            </a:r>
            <a:r>
              <a:rPr lang="fr-FR" sz="3600" dirty="0">
                <a:solidFill>
                  <a:schemeClr val="tx1"/>
                </a:solidFill>
                <a:effectLst>
                  <a:outerShdw dist="17961" dir="2700000">
                    <a:scrgbClr r="0" g="0" b="0"/>
                  </a:outerShdw>
                </a:effectLst>
                <a:latin typeface="Times New Roman" pitchFamily="18"/>
                <a:ea typeface="MS Gothic" pitchFamily="2"/>
                <a:cs typeface="MS Gothic" pitchFamily="2"/>
              </a:rPr>
              <a:t> car aucun phénomène connu ne semblait l’expliquer.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Pour une étoile massive de l’ordre de 10 masses solaires, on savait que son agonie en supernova pouvait produire un trou noir (rôle des neutrinos: 99% de l’énergie).</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Ces trous noirs de quelques masses solaires étaient appelés trous noirs stellaires.</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200" dirty="0">
                <a:solidFill>
                  <a:schemeClr val="tx1"/>
                </a:solidFill>
                <a:effectLst>
                  <a:outerShdw dist="17961" dir="2700000">
                    <a:scrgbClr r="0" g="0" b="0"/>
                  </a:outerShdw>
                </a:effectLst>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7258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23749"/>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Formation des trous noirs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5535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38911" y="1720417"/>
            <a:ext cx="11009377" cy="4432502"/>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lang="fr-FR" sz="32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Quant à des trous noirs de masse intermédiaire de quelques dizaines ou centaines de masses solaires on n’avait aucune idée de leur existence.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Quand les détecteurs d’ondes gravitationnelles (plus de 100 détections à l’heure actuelle) ont détecté la collision de deux trous noirs de masses intermédiaires, cela a été  une surprise de taille.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Personne ne s’attendait à cela.</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7258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23749"/>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Formation des trous noirs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3899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29649" y="1198571"/>
            <a:ext cx="11155680" cy="5021615"/>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Pendant longtemps on a cru que ces objets étaient rares car on en observait très peu, et pour cause, puisqu’ils sont « invisibles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ne les décelait qu’indirectement par leur effet sur de la matière visible, soit contiguë et en interaction avec le formidable gradient de gravitation qui l’échauffait et la faisait briller, soit </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pa</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r les orbites d’étoiles non contiguës mais dans la même région comme cela est le cas du trou noir supermassif central de notre galaxie.</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spTree>
    <p:extLst>
      <p:ext uri="{BB962C8B-B14F-4D97-AF65-F5344CB8AC3E}">
        <p14:creationId xmlns:p14="http://schemas.microsoft.com/office/powerpoint/2010/main" val="2607482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921991"/>
            <a:ext cx="8926543" cy="4608576"/>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L’observation a montré que la présence d’énormes trous noirs au centre des galaxies était quasi systématique.</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Pour générer les trous noirs supermassifs, à partir de trous noirs stellaires,  les collisions, ont dû être très </a:t>
            </a:r>
            <a:r>
              <a:rPr lang="fr-FR" sz="3600" dirty="0" err="1">
                <a:solidFill>
                  <a:srgbClr val="FFFFFF"/>
                </a:solidFill>
                <a:effectLst>
                  <a:outerShdw dist="17961" dir="2700000">
                    <a:scrgbClr r="0" g="0" b="0"/>
                  </a:outerShdw>
                </a:effectLst>
                <a:latin typeface="Times New Roman" pitchFamily="18"/>
                <a:ea typeface="MS Gothic" pitchFamily="2"/>
                <a:cs typeface="MS Gothic" pitchFamily="2"/>
              </a:rPr>
              <a:t>très</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nombreuses!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Une modélisation récente de l’univers prédit 40 milliards de milliards de trous noirs stellaires, (40.10</a:t>
            </a:r>
            <a:r>
              <a:rPr lang="fr-FR" sz="3600" baseline="30000" dirty="0">
                <a:solidFill>
                  <a:srgbClr val="FFFFFF"/>
                </a:solidFill>
                <a:effectLst>
                  <a:outerShdw dist="17961" dir="2700000">
                    <a:scrgbClr r="0" g="0" b="0"/>
                  </a:outerShdw>
                </a:effectLst>
                <a:latin typeface="Times New Roman" pitchFamily="18"/>
                <a:ea typeface="MS Gothic" pitchFamily="2"/>
                <a:cs typeface="MS Gothic" pitchFamily="2"/>
              </a:rPr>
              <a:t>18</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pic>
        <p:nvPicPr>
          <p:cNvPr id="4" name="Image 3">
            <a:extLst>
              <a:ext uri="{FF2B5EF4-FFF2-40B4-BE49-F238E27FC236}">
                <a16:creationId xmlns:a16="http://schemas.microsoft.com/office/drawing/2014/main" id="{F1BEC40C-6A55-EBFD-940C-8FA9482A8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964" y="1722512"/>
            <a:ext cx="2695702" cy="3808055"/>
          </a:xfrm>
          <a:prstGeom prst="rect">
            <a:avLst/>
          </a:prstGeom>
        </p:spPr>
      </p:pic>
      <p:sp>
        <p:nvSpPr>
          <p:cNvPr id="12" name="Phylactère : pensées 11">
            <a:extLst>
              <a:ext uri="{FF2B5EF4-FFF2-40B4-BE49-F238E27FC236}">
                <a16:creationId xmlns:a16="http://schemas.microsoft.com/office/drawing/2014/main" id="{0842ECA1-B847-D996-1857-F7217B024232}"/>
              </a:ext>
            </a:extLst>
          </p:cNvPr>
          <p:cNvSpPr/>
          <p:nvPr/>
        </p:nvSpPr>
        <p:spPr>
          <a:xfrm>
            <a:off x="10773266" y="2108861"/>
            <a:ext cx="914400" cy="77477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D5DFBC8-D8BF-5C1E-B2A9-22B92B662809}"/>
              </a:ext>
            </a:extLst>
          </p:cNvPr>
          <p:cNvSpPr txBox="1"/>
          <p:nvPr/>
        </p:nvSpPr>
        <p:spPr>
          <a:xfrm>
            <a:off x="10707844" y="2311581"/>
            <a:ext cx="1045243" cy="369332"/>
          </a:xfrm>
          <a:prstGeom prst="rect">
            <a:avLst/>
          </a:prstGeom>
          <a:noFill/>
        </p:spPr>
        <p:txBody>
          <a:bodyPr wrap="square" rtlCol="0">
            <a:spAutoFit/>
          </a:bodyPr>
          <a:lstStyle/>
          <a:p>
            <a:r>
              <a:rPr lang="fr-FR" b="1" dirty="0"/>
              <a:t>J’arrive</a:t>
            </a:r>
          </a:p>
        </p:txBody>
      </p:sp>
      <p:sp>
        <p:nvSpPr>
          <p:cNvPr id="14" name="ZoneTexte 13">
            <a:extLst>
              <a:ext uri="{FF2B5EF4-FFF2-40B4-BE49-F238E27FC236}">
                <a16:creationId xmlns:a16="http://schemas.microsoft.com/office/drawing/2014/main" id="{7D7E6784-1F25-A88D-A3A1-96D4267826EB}"/>
              </a:ext>
            </a:extLst>
          </p:cNvPr>
          <p:cNvSpPr txBox="1"/>
          <p:nvPr/>
        </p:nvSpPr>
        <p:spPr>
          <a:xfrm>
            <a:off x="426720" y="5593750"/>
            <a:ext cx="11260946" cy="646331"/>
          </a:xfrm>
          <a:prstGeom prst="rect">
            <a:avLst/>
          </a:prstGeom>
          <a:noFill/>
        </p:spPr>
        <p:txBody>
          <a:bodyPr wrap="square" rtlCol="0">
            <a:spAutoFit/>
          </a:bodyPr>
          <a:lstStyle/>
          <a:p>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L’univers, supposé être un continuum, est criblé de fuites!</a:t>
            </a:r>
            <a:endParaRPr lang="fr-FR" sz="3600" dirty="0"/>
          </a:p>
        </p:txBody>
      </p:sp>
    </p:spTree>
    <p:extLst>
      <p:ext uri="{BB962C8B-B14F-4D97-AF65-F5344CB8AC3E}">
        <p14:creationId xmlns:p14="http://schemas.microsoft.com/office/powerpoint/2010/main" val="40811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50070"/>
            <a:ext cx="12192000" cy="5071621"/>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Les détecteurs actuels d’ondes gravitationnelles, dont la sensibilité est limitée, détectent des collisions de trous noirs intermédiaires, résultant probablement, de collisions de trous noirs stellaires ou avec des étoiles à neutrons.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Ils peuvent aussi grossir par capture de matière (étoiles, gaz).</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Cela peut-il expliquer les trous noirs hypermassifs (multitude de collisions) ou un autre mécanisme inconnu est-il nécessaire?</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Comme ces événements (collisions, capture) sont peu probables, cela laisse à supposer qu’ils pullulent.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416370" y="630779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spTree>
    <p:extLst>
      <p:ext uri="{BB962C8B-B14F-4D97-AF65-F5344CB8AC3E}">
        <p14:creationId xmlns:p14="http://schemas.microsoft.com/office/powerpoint/2010/main" val="394677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629B7D-8F4C-414E-BE64-270DE0D30245}"/>
              </a:ext>
            </a:extLst>
          </p:cNvPr>
          <p:cNvSpPr txBox="1"/>
          <p:nvPr/>
        </p:nvSpPr>
        <p:spPr>
          <a:xfrm>
            <a:off x="1360535" y="6396335"/>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848331" y="-54498"/>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Image 7">
            <a:extLst>
              <a:ext uri="{FF2B5EF4-FFF2-40B4-BE49-F238E27FC236}">
                <a16:creationId xmlns:a16="http://schemas.microsoft.com/office/drawing/2014/main" id="{A3BB5E0E-A5C6-44F8-8F47-F23D384F264D}"/>
              </a:ext>
            </a:extLst>
          </p:cNvPr>
          <p:cNvPicPr>
            <a:picLocks noChangeAspect="1"/>
          </p:cNvPicPr>
          <p:nvPr/>
        </p:nvPicPr>
        <p:blipFill>
          <a:blip r:embed="rId3">
            <a:lum/>
            <a:alphaModFix/>
          </a:blip>
          <a:srcRect/>
          <a:stretch>
            <a:fillRect/>
          </a:stretch>
        </p:blipFill>
        <p:spPr>
          <a:xfrm>
            <a:off x="1950720" y="1529108"/>
            <a:ext cx="8988530" cy="4397495"/>
          </a:xfrm>
          <a:prstGeom prst="rect">
            <a:avLst/>
          </a:prstGeom>
          <a:noFill/>
          <a:ln>
            <a:noFill/>
          </a:ln>
        </p:spPr>
      </p:pic>
      <p:sp>
        <p:nvSpPr>
          <p:cNvPr id="5" name="ZoneTexte 4">
            <a:extLst>
              <a:ext uri="{FF2B5EF4-FFF2-40B4-BE49-F238E27FC236}">
                <a16:creationId xmlns:a16="http://schemas.microsoft.com/office/drawing/2014/main" id="{CCA83594-D670-47CD-81A7-52C9B93A932C}"/>
              </a:ext>
            </a:extLst>
          </p:cNvPr>
          <p:cNvSpPr txBox="1"/>
          <p:nvPr/>
        </p:nvSpPr>
        <p:spPr>
          <a:xfrm>
            <a:off x="195072" y="758430"/>
            <a:ext cx="10201994" cy="1200329"/>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La première solution déconcerte EINSTEIN : Ses équations divergent  à  une certaine valeur du rayon.  </a:t>
            </a:r>
          </a:p>
        </p:txBody>
      </p:sp>
      <p:pic>
        <p:nvPicPr>
          <p:cNvPr id="9" name="Picture 2">
            <a:extLst>
              <a:ext uri="{FF2B5EF4-FFF2-40B4-BE49-F238E27FC236}">
                <a16:creationId xmlns:a16="http://schemas.microsoft.com/office/drawing/2014/main" id="{8C18791D-2FF8-4E68-B158-A704A50A058B}"/>
              </a:ext>
            </a:extLst>
          </p:cNvPr>
          <p:cNvPicPr>
            <a:picLocks noChangeAspect="1"/>
          </p:cNvPicPr>
          <p:nvPr/>
        </p:nvPicPr>
        <p:blipFill>
          <a:blip r:embed="rId4"/>
          <a:srcRect/>
          <a:stretch>
            <a:fillRect/>
          </a:stretch>
        </p:blipFill>
        <p:spPr>
          <a:xfrm>
            <a:off x="10397066" y="-54498"/>
            <a:ext cx="1686839" cy="2555555"/>
          </a:xfrm>
          <a:prstGeom prst="rect">
            <a:avLst/>
          </a:prstGeom>
          <a:noFill/>
          <a:ln cap="flat">
            <a:noFill/>
          </a:ln>
        </p:spPr>
      </p:pic>
      <p:sp>
        <p:nvSpPr>
          <p:cNvPr id="10" name="ZoneTexte 9">
            <a:extLst>
              <a:ext uri="{FF2B5EF4-FFF2-40B4-BE49-F238E27FC236}">
                <a16:creationId xmlns:a16="http://schemas.microsoft.com/office/drawing/2014/main" id="{816F686D-928F-4687-B7B2-5ADE6FFC2116}"/>
              </a:ext>
            </a:extLst>
          </p:cNvPr>
          <p:cNvSpPr txBox="1"/>
          <p:nvPr/>
        </p:nvSpPr>
        <p:spPr>
          <a:xfrm>
            <a:off x="10254703" y="1910675"/>
            <a:ext cx="1971565" cy="646334"/>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fr-FR" b="1" dirty="0">
                <a:solidFill>
                  <a:srgbClr val="FFFFFF"/>
                </a:solidFill>
                <a:latin typeface="Times New Roman" pitchFamily="18"/>
                <a:cs typeface="Times New Roman" pitchFamily="18"/>
              </a:rPr>
              <a:t>K. </a:t>
            </a:r>
            <a:r>
              <a:rPr lang="fr-FR" b="1" dirty="0" err="1">
                <a:solidFill>
                  <a:srgbClr val="FFFFFF"/>
                </a:solidFill>
                <a:latin typeface="Times New Roman" pitchFamily="18"/>
                <a:cs typeface="Times New Roman" pitchFamily="18"/>
              </a:rPr>
              <a:t>Schwarzschild</a:t>
            </a:r>
            <a:endParaRPr lang="fr-FR" b="1" dirty="0">
              <a:solidFill>
                <a:srgbClr val="FFFFFF"/>
              </a:solidFill>
              <a:latin typeface="Times New Roman" pitchFamily="18"/>
              <a:cs typeface="Times New Roman" pitchFamily="18"/>
            </a:endParaRPr>
          </a:p>
          <a:p>
            <a:pPr algn="ctr" defTabSz="914400">
              <a:defRPr sz="1800" b="0" i="0" u="none" strike="noStrike" kern="0" cap="none" spc="0" baseline="0">
                <a:solidFill>
                  <a:srgbClr val="000000"/>
                </a:solidFill>
                <a:uFillTx/>
              </a:defRPr>
            </a:pPr>
            <a:r>
              <a:rPr lang="fr-FR" b="1" dirty="0">
                <a:solidFill>
                  <a:srgbClr val="FFFFFF"/>
                </a:solidFill>
                <a:latin typeface="Times New Roman" pitchFamily="18"/>
                <a:cs typeface="Times New Roman" pitchFamily="18"/>
              </a:rPr>
              <a:t>1873- 1916</a:t>
            </a:r>
          </a:p>
        </p:txBody>
      </p:sp>
      <p:cxnSp>
        <p:nvCxnSpPr>
          <p:cNvPr id="3" name="Connecteur droit avec flèche 2">
            <a:extLst>
              <a:ext uri="{FF2B5EF4-FFF2-40B4-BE49-F238E27FC236}">
                <a16:creationId xmlns:a16="http://schemas.microsoft.com/office/drawing/2014/main" id="{D534D2E2-F565-3483-564E-7B50F742413F}"/>
              </a:ext>
            </a:extLst>
          </p:cNvPr>
          <p:cNvCxnSpPr>
            <a:cxnSpLocks/>
          </p:cNvCxnSpPr>
          <p:nvPr/>
        </p:nvCxnSpPr>
        <p:spPr>
          <a:xfrm>
            <a:off x="1360535" y="3523488"/>
            <a:ext cx="1943497" cy="585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D485AF1-F76E-831C-5F62-B038A521BA5C}"/>
              </a:ext>
            </a:extLst>
          </p:cNvPr>
          <p:cNvSpPr txBox="1"/>
          <p:nvPr/>
        </p:nvSpPr>
        <p:spPr>
          <a:xfrm>
            <a:off x="512064" y="3023616"/>
            <a:ext cx="1353312"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Cône de lumière</a:t>
            </a:r>
          </a:p>
        </p:txBody>
      </p:sp>
    </p:spTree>
    <p:extLst>
      <p:ext uri="{BB962C8B-B14F-4D97-AF65-F5344CB8AC3E}">
        <p14:creationId xmlns:p14="http://schemas.microsoft.com/office/powerpoint/2010/main" val="82837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648517"/>
            <a:ext cx="11911584" cy="5614341"/>
          </a:xfrm>
          <a:solidFill>
            <a:schemeClr val="accent1">
              <a:alpha val="46000"/>
            </a:schemeClr>
          </a:solidFill>
        </p:spPr>
        <p:txBody>
          <a:bodyPr>
            <a:noAutofit/>
          </a:bodyPr>
          <a:lstStyle/>
          <a:p>
            <a:pPr marL="330120" marR="0" lvl="0" indent="-322200" algn="ctr"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5067673" y="1052583"/>
            <a:ext cx="7124327" cy="4524315"/>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Cette découverte, induit que de nombreux autres trous noirs se cacheraient dans la Voie lactée. </a:t>
            </a:r>
          </a:p>
          <a:p>
            <a:r>
              <a:rPr lang="fr-FR" sz="3600" dirty="0">
                <a:latin typeface="Times New Roman" panose="02020603050405020304" pitchFamily="18" charset="0"/>
                <a:cs typeface="Times New Roman" panose="02020603050405020304" pitchFamily="18" charset="0"/>
              </a:rPr>
              <a:t>Des ondes gravitationnelles, devraient être détectées.</a:t>
            </a:r>
          </a:p>
          <a:p>
            <a:r>
              <a:rPr lang="fr-FR" sz="3600" dirty="0">
                <a:latin typeface="Times New Roman" panose="02020603050405020304" pitchFamily="18" charset="0"/>
                <a:cs typeface="Times New Roman" panose="02020603050405020304" pitchFamily="18" charset="0"/>
              </a:rPr>
              <a:t>Rappel: un énorme trou noir, baptisé Sagittaire A* (</a:t>
            </a:r>
            <a:r>
              <a:rPr lang="fr-FR" sz="3600" dirty="0" err="1">
                <a:latin typeface="Times New Roman" panose="02020603050405020304" pitchFamily="18" charset="0"/>
                <a:cs typeface="Times New Roman" panose="02020603050405020304" pitchFamily="18" charset="0"/>
              </a:rPr>
              <a:t>Sgr</a:t>
            </a:r>
            <a:r>
              <a:rPr lang="fr-FR" sz="3600" dirty="0">
                <a:latin typeface="Times New Roman" panose="02020603050405020304" pitchFamily="18" charset="0"/>
                <a:cs typeface="Times New Roman" panose="02020603050405020304" pitchFamily="18" charset="0"/>
              </a:rPr>
              <a:t> A*), se trouve au </a:t>
            </a:r>
            <a:r>
              <a:rPr lang="fr-FR" sz="3600" dirty="0" err="1">
                <a:latin typeface="Times New Roman" panose="02020603050405020304" pitchFamily="18" charset="0"/>
                <a:cs typeface="Times New Roman" panose="02020603050405020304" pitchFamily="18" charset="0"/>
              </a:rPr>
              <a:t>coeur</a:t>
            </a:r>
            <a:r>
              <a:rPr lang="fr-FR" sz="3600" dirty="0">
                <a:latin typeface="Times New Roman" panose="02020603050405020304" pitchFamily="18" charset="0"/>
                <a:cs typeface="Times New Roman" panose="02020603050405020304" pitchFamily="18" charset="0"/>
              </a:rPr>
              <a:t> de la galaxie. </a:t>
            </a:r>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AAE7F018-2F0D-46FC-9B9C-DB54CD74C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 y="970615"/>
            <a:ext cx="5047487" cy="5180694"/>
          </a:xfrm>
          <a:prstGeom prst="rect">
            <a:avLst/>
          </a:prstGeom>
        </p:spPr>
      </p:pic>
      <p:sp>
        <p:nvSpPr>
          <p:cNvPr id="5" name="ZoneTexte 4">
            <a:extLst>
              <a:ext uri="{FF2B5EF4-FFF2-40B4-BE49-F238E27FC236}">
                <a16:creationId xmlns:a16="http://schemas.microsoft.com/office/drawing/2014/main" id="{1D3280CD-9F55-4BC6-9433-6936DEB3664C}"/>
              </a:ext>
            </a:extLst>
          </p:cNvPr>
          <p:cNvSpPr txBox="1"/>
          <p:nvPr/>
        </p:nvSpPr>
        <p:spPr>
          <a:xfrm>
            <a:off x="0" y="71921"/>
            <a:ext cx="12070080" cy="769441"/>
          </a:xfrm>
          <a:prstGeom prst="rect">
            <a:avLst/>
          </a:prstGeom>
          <a:noFill/>
        </p:spPr>
        <p:txBody>
          <a:bodyPr wrap="square" rtlCol="0">
            <a:spAutoFit/>
          </a:bodyPr>
          <a:lstStyle/>
          <a:p>
            <a:pPr lvl="0">
              <a:defRPr/>
            </a:pPr>
            <a:r>
              <a:rPr lang="fr-FR" sz="4400" dirty="0">
                <a:solidFill>
                  <a:prstClr val="white"/>
                </a:solidFill>
                <a:latin typeface="Times New Roman" panose="02020603050405020304" pitchFamily="18" charset="0"/>
                <a:cs typeface="Times New Roman" panose="02020603050405020304" pitchFamily="18" charset="0"/>
              </a:rPr>
              <a:t>D</a:t>
            </a: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es milliers de trous noirs </a:t>
            </a:r>
            <a:r>
              <a:rPr lang="fr-FR" sz="4400" dirty="0">
                <a:solidFill>
                  <a:prstClr val="white"/>
                </a:solidFill>
                <a:latin typeface="Times New Roman" panose="02020603050405020304" pitchFamily="18" charset="0"/>
                <a:cs typeface="Times New Roman" panose="02020603050405020304" pitchFamily="18" charset="0"/>
              </a:rPr>
              <a:t>au centre de la Voie lactée </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714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648517"/>
            <a:ext cx="11911584" cy="5614341"/>
          </a:xfrm>
          <a:solidFill>
            <a:schemeClr val="accent1">
              <a:alpha val="46000"/>
            </a:schemeClr>
          </a:solidFill>
        </p:spPr>
        <p:txBody>
          <a:bodyPr>
            <a:noAutofit/>
          </a:bodyPr>
          <a:lstStyle/>
          <a:p>
            <a:pPr marL="330120" marR="0" lvl="0" indent="-322200" algn="ctr"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5291323" y="1233292"/>
            <a:ext cx="6864098"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Objet céleste compact, masse équivalente à 4 millions de fois celle du Soleil. Certains supputent qu'environ 20 000 petits trous noirs seraient en orbite dans le centre de la galaxie.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3600" dirty="0">
                <a:solidFill>
                  <a:prstClr val="white"/>
                </a:solidFill>
                <a:latin typeface="Times New Roman" panose="02020603050405020304" pitchFamily="18" charset="0"/>
                <a:cs typeface="Times New Roman" panose="02020603050405020304" pitchFamily="18" charset="0"/>
              </a:rPr>
              <a:t>Mais </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difficile de repérer des petits trous noirs directement.</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AAE7F018-2F0D-46FC-9B9C-DB54CD74C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 y="970615"/>
            <a:ext cx="5047487" cy="5180694"/>
          </a:xfrm>
          <a:prstGeom prst="rect">
            <a:avLst/>
          </a:prstGeom>
        </p:spPr>
      </p:pic>
      <p:sp>
        <p:nvSpPr>
          <p:cNvPr id="5" name="ZoneTexte 4">
            <a:extLst>
              <a:ext uri="{FF2B5EF4-FFF2-40B4-BE49-F238E27FC236}">
                <a16:creationId xmlns:a16="http://schemas.microsoft.com/office/drawing/2014/main" id="{1D3280CD-9F55-4BC6-9433-6936DEB3664C}"/>
              </a:ext>
            </a:extLst>
          </p:cNvPr>
          <p:cNvSpPr txBox="1"/>
          <p:nvPr/>
        </p:nvSpPr>
        <p:spPr>
          <a:xfrm>
            <a:off x="0" y="71921"/>
            <a:ext cx="121554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Milliers de trous noirs au centre de la Voie lactée ?</a:t>
            </a:r>
          </a:p>
        </p:txBody>
      </p:sp>
    </p:spTree>
    <p:extLst>
      <p:ext uri="{BB962C8B-B14F-4D97-AF65-F5344CB8AC3E}">
        <p14:creationId xmlns:p14="http://schemas.microsoft.com/office/powerpoint/2010/main" val="606276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299411"/>
            <a:ext cx="10585525" cy="1975103"/>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Côté pile: trous noirs funestes: L</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es trous noirs stellaires sont des cadavres d’étoiles: leur pullulement fait de l’univers un immense cimetière!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1108037" y="338317"/>
            <a:ext cx="870508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Maudits mais sont-ils si maléfiques?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ZoneTexte 2">
            <a:extLst>
              <a:ext uri="{FF2B5EF4-FFF2-40B4-BE49-F238E27FC236}">
                <a16:creationId xmlns:a16="http://schemas.microsoft.com/office/drawing/2014/main" id="{A3FDC1DD-5E68-4B93-AB86-2F4B5AC3157C}"/>
              </a:ext>
            </a:extLst>
          </p:cNvPr>
          <p:cNvSpPr txBox="1"/>
          <p:nvPr/>
        </p:nvSpPr>
        <p:spPr>
          <a:xfrm>
            <a:off x="173735" y="3345157"/>
            <a:ext cx="11907103" cy="2308324"/>
          </a:xfrm>
          <a:prstGeom prst="rect">
            <a:avLst/>
          </a:prstGeom>
          <a:noFill/>
        </p:spPr>
        <p:txBody>
          <a:bodyPr wrap="square" rtlCol="0">
            <a:spAutoFit/>
          </a:bodyPr>
          <a:lstStyle/>
          <a:p>
            <a:pPr algn="just"/>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Côté</a:t>
            </a:r>
            <a:r>
              <a:rPr kumimoji="0" lang="fr-FR" sz="3600" b="0" i="0" u="none" strike="noStrike" kern="1200" cap="none" spc="0" normalizeH="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face!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Rôle dans la formation des galaxies, avec les étoiles avec leur planètes comme la Terre, ce qui fait que nous leur sommes redevables. Sont aussi la plus formidable source d’énergie libre, 50 fois plus efficace que la fusion nucléaire!</a:t>
            </a:r>
            <a:r>
              <a:rPr kumimoji="0" lang="fr-FR" sz="3600" b="0" i="0" u="none" strike="noStrike" kern="1200" cap="none" spc="0" normalizeH="0" baseline="0" noProof="0" dirty="0">
                <a:ln>
                  <a:noFill/>
                </a:ln>
                <a:solidFill>
                  <a:prstClr val="white"/>
                </a:solidFill>
                <a:effectLst/>
                <a:uLnTx/>
                <a:uFillTx/>
                <a:latin typeface="Times New Roman" pitchFamily="18"/>
                <a:ea typeface="+mj-ea"/>
                <a:cs typeface="+mj-cs"/>
              </a:rPr>
              <a:t>.</a:t>
            </a:r>
            <a:endParaRPr lang="fr-FR" dirty="0"/>
          </a:p>
        </p:txBody>
      </p:sp>
      <p:pic>
        <p:nvPicPr>
          <p:cNvPr id="5" name="Image 4">
            <a:extLst>
              <a:ext uri="{FF2B5EF4-FFF2-40B4-BE49-F238E27FC236}">
                <a16:creationId xmlns:a16="http://schemas.microsoft.com/office/drawing/2014/main" id="{5BE9BE30-FEF2-2EDD-AD54-7035CF3B6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458" y="228600"/>
            <a:ext cx="1408961" cy="1070811"/>
          </a:xfrm>
          <a:prstGeom prst="rect">
            <a:avLst/>
          </a:prstGeom>
        </p:spPr>
      </p:pic>
      <p:pic>
        <p:nvPicPr>
          <p:cNvPr id="8" name="Image 7">
            <a:extLst>
              <a:ext uri="{FF2B5EF4-FFF2-40B4-BE49-F238E27FC236}">
                <a16:creationId xmlns:a16="http://schemas.microsoft.com/office/drawing/2014/main" id="{2E7B7E5A-9994-4339-C1BD-41CD76D21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156" y="5658522"/>
            <a:ext cx="1394621" cy="676180"/>
          </a:xfrm>
          <a:prstGeom prst="rect">
            <a:avLst/>
          </a:prstGeom>
        </p:spPr>
      </p:pic>
      <p:pic>
        <p:nvPicPr>
          <p:cNvPr id="10" name="Graphique 9">
            <a:extLst>
              <a:ext uri="{FF2B5EF4-FFF2-40B4-BE49-F238E27FC236}">
                <a16:creationId xmlns:a16="http://schemas.microsoft.com/office/drawing/2014/main" id="{D7C52AF9-71C1-8ABE-3AEC-C33B52C7A8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85525" y="2065840"/>
            <a:ext cx="1219200" cy="1219200"/>
          </a:xfrm>
          <a:prstGeom prst="rect">
            <a:avLst/>
          </a:prstGeom>
        </p:spPr>
      </p:pic>
    </p:spTree>
    <p:extLst>
      <p:ext uri="{BB962C8B-B14F-4D97-AF65-F5344CB8AC3E}">
        <p14:creationId xmlns:p14="http://schemas.microsoft.com/office/powerpoint/2010/main" val="10463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5841D-32D3-E34C-DFB1-4ABACADA93A9}"/>
              </a:ext>
            </a:extLst>
          </p:cNvPr>
          <p:cNvSpPr>
            <a:spLocks noGrp="1"/>
          </p:cNvSpPr>
          <p:nvPr>
            <p:ph type="ctrTitle"/>
          </p:nvPr>
        </p:nvSpPr>
        <p:spPr>
          <a:xfrm>
            <a:off x="1055802" y="1875810"/>
            <a:ext cx="10020692" cy="1904476"/>
          </a:xfrm>
        </p:spPr>
        <p:txBody>
          <a:bodyPr>
            <a:normAutofit/>
          </a:bodyPr>
          <a:lstStyle/>
          <a:p>
            <a:r>
              <a:rPr lang="fr-FR" b="1" dirty="0">
                <a:ln w="12700">
                  <a:solidFill>
                    <a:schemeClr val="tx2">
                      <a:lumMod val="75000"/>
                    </a:schemeClr>
                  </a:solidFill>
                  <a:prstDash val="solid"/>
                </a:ln>
                <a:solidFill>
                  <a:srgbClr val="92D050"/>
                </a:solidFill>
                <a:effectLst>
                  <a:outerShdw dist="38100" dir="2640000" algn="bl" rotWithShape="0">
                    <a:schemeClr val="tx2">
                      <a:lumMod val="75000"/>
                    </a:schemeClr>
                  </a:outerShdw>
                </a:effectLst>
              </a:rPr>
              <a:t>Extraction d’énergie verte des trous noirs en rotation</a:t>
            </a:r>
          </a:p>
        </p:txBody>
      </p:sp>
      <p:sp>
        <p:nvSpPr>
          <p:cNvPr id="3" name="Sous-titre 2">
            <a:extLst>
              <a:ext uri="{FF2B5EF4-FFF2-40B4-BE49-F238E27FC236}">
                <a16:creationId xmlns:a16="http://schemas.microsoft.com/office/drawing/2014/main" id="{5C24E978-57A8-BF8E-9F73-84222BBC36EC}"/>
              </a:ext>
            </a:extLst>
          </p:cNvPr>
          <p:cNvSpPr>
            <a:spLocks noGrp="1"/>
          </p:cNvSpPr>
          <p:nvPr>
            <p:ph type="subTitle" idx="1"/>
          </p:nvPr>
        </p:nvSpPr>
        <p:spPr>
          <a:xfrm>
            <a:off x="75414" y="3984750"/>
            <a:ext cx="11981468" cy="1655762"/>
          </a:xfrm>
        </p:spPr>
        <p:txBody>
          <a:bodyPr>
            <a:noAutofit/>
          </a:bodyPr>
          <a:lstStyle/>
          <a:p>
            <a:r>
              <a:rPr lang="fr-FR" sz="3200" dirty="0">
                <a:latin typeface="Times New Roman" panose="02020603050405020304" pitchFamily="18" charset="0"/>
                <a:cs typeface="Times New Roman" panose="02020603050405020304" pitchFamily="18" charset="0"/>
              </a:rPr>
              <a:t>Penrose nous montre que les trous noirs, enfants maudits de la relativité générale, répudiés par Einstein qui y voyait une menace pour sa théorie, ne méritent pas leur funeste réputation!!</a:t>
            </a:r>
          </a:p>
          <a:p>
            <a:r>
              <a:rPr lang="fr-FR" sz="3200" dirty="0">
                <a:latin typeface="Times New Roman" panose="02020603050405020304" pitchFamily="18" charset="0"/>
                <a:cs typeface="Times New Roman" panose="02020603050405020304" pitchFamily="18" charset="0"/>
              </a:rPr>
              <a:t>Ils sont la plus formidable réserve d’énergie exploitable de l’univers !!</a:t>
            </a:r>
          </a:p>
          <a:p>
            <a:r>
              <a:rPr lang="fr-FR" sz="3200" dirty="0">
                <a:latin typeface="Times New Roman" panose="02020603050405020304" pitchFamily="18" charset="0"/>
                <a:cs typeface="Times New Roman" panose="02020603050405020304" pitchFamily="18" charset="0"/>
              </a:rPr>
              <a:t>Alors, anges ou démons?</a:t>
            </a:r>
          </a:p>
        </p:txBody>
      </p:sp>
      <p:pic>
        <p:nvPicPr>
          <p:cNvPr id="4" name="Image 3">
            <a:extLst>
              <a:ext uri="{FF2B5EF4-FFF2-40B4-BE49-F238E27FC236}">
                <a16:creationId xmlns:a16="http://schemas.microsoft.com/office/drawing/2014/main" id="{CA9DD800-4E5F-6778-5AC8-159001292238}"/>
              </a:ext>
            </a:extLst>
          </p:cNvPr>
          <p:cNvPicPr>
            <a:picLocks noChangeAspect="1"/>
          </p:cNvPicPr>
          <p:nvPr/>
        </p:nvPicPr>
        <p:blipFill>
          <a:blip r:embed="rId2"/>
          <a:stretch>
            <a:fillRect/>
          </a:stretch>
        </p:blipFill>
        <p:spPr>
          <a:xfrm>
            <a:off x="4301592" y="181912"/>
            <a:ext cx="3249450" cy="1390008"/>
          </a:xfrm>
          <a:prstGeom prst="rect">
            <a:avLst/>
          </a:prstGeom>
        </p:spPr>
      </p:pic>
    </p:spTree>
    <p:extLst>
      <p:ext uri="{BB962C8B-B14F-4D97-AF65-F5344CB8AC3E}">
        <p14:creationId xmlns:p14="http://schemas.microsoft.com/office/powerpoint/2010/main" val="346498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EF9A5F-F236-60C7-C244-8B92FD259F61}"/>
              </a:ext>
            </a:extLst>
          </p:cNvPr>
          <p:cNvSpPr txBox="1"/>
          <p:nvPr/>
        </p:nvSpPr>
        <p:spPr>
          <a:xfrm>
            <a:off x="0" y="967386"/>
            <a:ext cx="1219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Autour de l’horizon extérieur sous lequel on peut pénétrer mais pas en ressortir, existe une région « l’</a:t>
            </a:r>
            <a:r>
              <a:rPr kumimoji="0" lang="fr-FR" sz="2400" b="0" i="0" u="none" strike="noStrike" kern="1200" cap="none" spc="0" normalizeH="0" baseline="0" noProof="0" dirty="0" err="1">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ergosphère</a:t>
            </a:r>
            <a:r>
              <a:rPr kumimoji="0" lang="fr-FR" sz="2400" b="0"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 en rotation infernale, mais dont on peut s’extraire. On peut alors « voler » de l’énergie de rotation au trou noir, ce qui le ralentit (on ne rase pas gratis). Ce procédé est jusqu’à 40 fois plus efficace que la fusion nucléaire qui, elle-même, fournit l’énergie colossale des étoiles!</a:t>
            </a:r>
          </a:p>
        </p:txBody>
      </p:sp>
      <p:sp>
        <p:nvSpPr>
          <p:cNvPr id="5" name="Rectangle 4">
            <a:extLst>
              <a:ext uri="{FF2B5EF4-FFF2-40B4-BE49-F238E27FC236}">
                <a16:creationId xmlns:a16="http://schemas.microsoft.com/office/drawing/2014/main" id="{FC9DD7DE-EB70-1D94-EAD9-6BF37E8373F4}"/>
              </a:ext>
            </a:extLst>
          </p:cNvPr>
          <p:cNvSpPr/>
          <p:nvPr/>
        </p:nvSpPr>
        <p:spPr>
          <a:xfrm>
            <a:off x="380214" y="31495"/>
            <a:ext cx="1121307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Ecorché d’un trou noir de Kerr (en rotation)</a:t>
            </a:r>
          </a:p>
        </p:txBody>
      </p:sp>
      <p:sp>
        <p:nvSpPr>
          <p:cNvPr id="6" name="ZoneTexte 5">
            <a:extLst>
              <a:ext uri="{FF2B5EF4-FFF2-40B4-BE49-F238E27FC236}">
                <a16:creationId xmlns:a16="http://schemas.microsoft.com/office/drawing/2014/main" id="{57A5009A-3B2A-94ED-F61F-9E005E36216C}"/>
              </a:ext>
            </a:extLst>
          </p:cNvPr>
          <p:cNvSpPr txBox="1"/>
          <p:nvPr/>
        </p:nvSpPr>
        <p:spPr>
          <a:xfrm>
            <a:off x="6372520" y="2598003"/>
            <a:ext cx="5590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Rappelons que ERGO signifie « énergie » d’où le nom de </a:t>
            </a:r>
            <a:r>
              <a:rPr kumimoji="0" lang="fr-F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ergosphère</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Image 6">
            <a:extLst>
              <a:ext uri="{FF2B5EF4-FFF2-40B4-BE49-F238E27FC236}">
                <a16:creationId xmlns:a16="http://schemas.microsoft.com/office/drawing/2014/main" id="{7E7B6ABB-1051-897D-10FF-9BBAA68C8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 y="2565326"/>
            <a:ext cx="6227976" cy="4281733"/>
          </a:xfrm>
          <a:prstGeom prst="rect">
            <a:avLst/>
          </a:prstGeom>
        </p:spPr>
      </p:pic>
      <p:pic>
        <p:nvPicPr>
          <p:cNvPr id="8" name="Espace réservé du contenu 3">
            <a:extLst>
              <a:ext uri="{FF2B5EF4-FFF2-40B4-BE49-F238E27FC236}">
                <a16:creationId xmlns:a16="http://schemas.microsoft.com/office/drawing/2014/main" id="{51F700DA-7862-8509-F3C8-2B19F1D22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964" y="3557669"/>
            <a:ext cx="4520553" cy="3121775"/>
          </a:xfrm>
          <a:prstGeom prst="rect">
            <a:avLst/>
          </a:prstGeom>
        </p:spPr>
      </p:pic>
      <p:sp>
        <p:nvSpPr>
          <p:cNvPr id="10" name="ZoneTexte 9">
            <a:extLst>
              <a:ext uri="{FF2B5EF4-FFF2-40B4-BE49-F238E27FC236}">
                <a16:creationId xmlns:a16="http://schemas.microsoft.com/office/drawing/2014/main" id="{23FE5C29-0153-4DBC-F49D-3DF94B278B91}"/>
              </a:ext>
            </a:extLst>
          </p:cNvPr>
          <p:cNvSpPr txBox="1"/>
          <p:nvPr/>
        </p:nvSpPr>
        <p:spPr>
          <a:xfrm>
            <a:off x="7188725" y="6161782"/>
            <a:ext cx="42742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highlight>
                  <a:srgbClr val="FFFF00"/>
                </a:highlight>
                <a:uLnTx/>
                <a:uFillTx/>
                <a:latin typeface="Times New Roman" panose="02020603050405020304" pitchFamily="18" charset="0"/>
                <a:ea typeface="+mn-ea"/>
                <a:cs typeface="Times New Roman" panose="02020603050405020304" pitchFamily="18" charset="0"/>
              </a:rPr>
              <a:t>Sir Roger Penrose1980. à Oxford. Prix Nobel 2022</a:t>
            </a:r>
            <a:endParaRPr kumimoji="0" lang="fr-FR" sz="1800" b="1" i="0" u="none" strike="noStrike" kern="1200" cap="none" spc="0" normalizeH="0" baseline="0" noProof="0" dirty="0">
              <a:ln>
                <a:noFill/>
              </a:ln>
              <a:solidFill>
                <a:prstClr val="black">
                  <a:lumMod val="85000"/>
                  <a:lumOff val="15000"/>
                </a:prstClr>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2" name="ZoneTexte 1">
            <a:extLst>
              <a:ext uri="{FF2B5EF4-FFF2-40B4-BE49-F238E27FC236}">
                <a16:creationId xmlns:a16="http://schemas.microsoft.com/office/drawing/2014/main" id="{DC048524-1CB2-FC6C-5C12-348ABF5164A8}"/>
              </a:ext>
            </a:extLst>
          </p:cNvPr>
          <p:cNvSpPr txBox="1"/>
          <p:nvPr/>
        </p:nvSpPr>
        <p:spPr>
          <a:xfrm>
            <a:off x="4438837" y="4996206"/>
            <a:ext cx="1797378"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Contient la masse et le moment cinétique</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Un trou noir c’est du vide! </a:t>
            </a:r>
          </a:p>
        </p:txBody>
      </p:sp>
    </p:spTree>
    <p:extLst>
      <p:ext uri="{BB962C8B-B14F-4D97-AF65-F5344CB8AC3E}">
        <p14:creationId xmlns:p14="http://schemas.microsoft.com/office/powerpoint/2010/main" val="690010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06909-934B-4249-CCC4-8CE6148E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446634"/>
            <a:ext cx="7387145" cy="5592966"/>
          </a:xfrm>
          <a:prstGeom prst="rect">
            <a:avLst/>
          </a:prstGeom>
        </p:spPr>
      </p:pic>
      <p:sp>
        <p:nvSpPr>
          <p:cNvPr id="2" name="ZoneTexte 1">
            <a:extLst>
              <a:ext uri="{FF2B5EF4-FFF2-40B4-BE49-F238E27FC236}">
                <a16:creationId xmlns:a16="http://schemas.microsoft.com/office/drawing/2014/main" id="{154C4809-1299-733A-AD3A-CE1E16992765}"/>
              </a:ext>
            </a:extLst>
          </p:cNvPr>
          <p:cNvSpPr txBox="1"/>
          <p:nvPr/>
        </p:nvSpPr>
        <p:spPr>
          <a:xfrm>
            <a:off x="76986" y="24287"/>
            <a:ext cx="120380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Principe d’extraction de l’énergie de rotation du trou noir selon Penrose</a:t>
            </a:r>
          </a:p>
        </p:txBody>
      </p:sp>
      <p:sp>
        <p:nvSpPr>
          <p:cNvPr id="3" name="ZoneTexte 2">
            <a:extLst>
              <a:ext uri="{FF2B5EF4-FFF2-40B4-BE49-F238E27FC236}">
                <a16:creationId xmlns:a16="http://schemas.microsoft.com/office/drawing/2014/main" id="{D8F223DF-BD15-8D37-C1A2-FFD8F88EFF7F}"/>
              </a:ext>
            </a:extLst>
          </p:cNvPr>
          <p:cNvSpPr txBox="1"/>
          <p:nvPr/>
        </p:nvSpPr>
        <p:spPr>
          <a:xfrm>
            <a:off x="6977409" y="499622"/>
            <a:ext cx="5214591"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 procédé permet d’extraire de l’énergie de rotation du trou noir (ce qui le ralentit) jusqu’à son arrêt total et il recycle tous les déchets en les envoyant sous l’horizon dont rien ne peut sortir*.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Doublement vert, </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 procédé ne génère pas de déchets et élimine ceux produits par ailleurs!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Cela demande quelques aménagements. Il faut construire une structure comme indiqué, autour, à l’extérieur de l’horizon à bonne distance, pour éviter des désagréments des effets dévastateurs de marée.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navette contenant le chargement à éliminer doit suivre une trajectoire précise pour entrer dans l’</a:t>
            </a:r>
            <a:r>
              <a:rPr kumimoji="0" lang="fr-F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ergosphère</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larguer son chargement d’immondices dans la direction opposée à la rotation du trou noir sur une géodésique d ’énergie négative de l’</a:t>
            </a:r>
            <a:r>
              <a:rPr kumimoji="0" lang="fr-F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ergosphère</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 conservation de l’énergie</a:t>
            </a:r>
            <a:r>
              <a:rPr lang="fr-FR" dirty="0">
                <a:solidFill>
                  <a:prstClr val="black"/>
                </a:solidFill>
                <a:latin typeface="Times New Roman" panose="02020603050405020304" pitchFamily="18" charset="0"/>
                <a:cs typeface="Times New Roman" panose="02020603050405020304" pitchFamily="18" charset="0"/>
              </a:rPr>
              <a:t>,</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récupère, en positif, cette énergie négative, volée au trou noir, et on est éjecté de l’</a:t>
            </a:r>
            <a:r>
              <a:rPr kumimoji="0" lang="fr-F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ergosphère</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peut alors transférer cette énergie volée vers un générateur pour l’exploiter.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L’effet Hawking est totalement négligeable.</a:t>
            </a:r>
          </a:p>
        </p:txBody>
      </p:sp>
      <p:sp>
        <p:nvSpPr>
          <p:cNvPr id="4" name="ZoneTexte 3">
            <a:extLst>
              <a:ext uri="{FF2B5EF4-FFF2-40B4-BE49-F238E27FC236}">
                <a16:creationId xmlns:a16="http://schemas.microsoft.com/office/drawing/2014/main" id="{0D11B778-7C77-71E0-84BD-A44AE5380201}"/>
              </a:ext>
            </a:extLst>
          </p:cNvPr>
          <p:cNvSpPr txBox="1"/>
          <p:nvPr/>
        </p:nvSpPr>
        <p:spPr>
          <a:xfrm>
            <a:off x="6212264" y="6237059"/>
            <a:ext cx="5902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Nous ne traitons pas l’aspect mathématique du procédé car il nécessite des connaissances  de niveau M2 en astrophysique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ZoneTexte 7">
            <a:extLst>
              <a:ext uri="{FF2B5EF4-FFF2-40B4-BE49-F238E27FC236}">
                <a16:creationId xmlns:a16="http://schemas.microsoft.com/office/drawing/2014/main" id="{3848CD71-9B27-DD93-0B48-2C4B6671BC39}"/>
              </a:ext>
            </a:extLst>
          </p:cNvPr>
          <p:cNvSpPr txBox="1"/>
          <p:nvPr/>
        </p:nvSpPr>
        <p:spPr>
          <a:xfrm>
            <a:off x="4011104" y="5125138"/>
            <a:ext cx="1635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(Limite extérieure de l’</a:t>
            </a: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ergosphère</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0" name="Connecteur droit avec flèche 9">
            <a:extLst>
              <a:ext uri="{FF2B5EF4-FFF2-40B4-BE49-F238E27FC236}">
                <a16:creationId xmlns:a16="http://schemas.microsoft.com/office/drawing/2014/main" id="{32B08B6D-6EE9-8EC1-4C5F-6E4E8B01D3B7}"/>
              </a:ext>
            </a:extLst>
          </p:cNvPr>
          <p:cNvCxnSpPr>
            <a:cxnSpLocks/>
          </p:cNvCxnSpPr>
          <p:nvPr/>
        </p:nvCxnSpPr>
        <p:spPr>
          <a:xfrm flipH="1" flipV="1">
            <a:off x="4011104" y="4506992"/>
            <a:ext cx="636310" cy="3478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52F70345-66B1-3E57-A249-2960D09528DB}"/>
              </a:ext>
            </a:extLst>
          </p:cNvPr>
          <p:cNvSpPr txBox="1"/>
          <p:nvPr/>
        </p:nvSpPr>
        <p:spPr>
          <a:xfrm>
            <a:off x="4647414" y="4718115"/>
            <a:ext cx="14485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Horizon externe</a:t>
            </a:r>
          </a:p>
        </p:txBody>
      </p:sp>
      <p:cxnSp>
        <p:nvCxnSpPr>
          <p:cNvPr id="16" name="Connecteur droit avec flèche 15">
            <a:extLst>
              <a:ext uri="{FF2B5EF4-FFF2-40B4-BE49-F238E27FC236}">
                <a16:creationId xmlns:a16="http://schemas.microsoft.com/office/drawing/2014/main" id="{3FA296E4-0051-7C84-8691-843D4B686E15}"/>
              </a:ext>
            </a:extLst>
          </p:cNvPr>
          <p:cNvCxnSpPr>
            <a:cxnSpLocks/>
          </p:cNvCxnSpPr>
          <p:nvPr/>
        </p:nvCxnSpPr>
        <p:spPr>
          <a:xfrm flipH="1" flipV="1">
            <a:off x="4147794" y="4071784"/>
            <a:ext cx="824845" cy="16085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ZoneTexte 18">
            <a:extLst>
              <a:ext uri="{FF2B5EF4-FFF2-40B4-BE49-F238E27FC236}">
                <a16:creationId xmlns:a16="http://schemas.microsoft.com/office/drawing/2014/main" id="{715AB1E1-36B0-E8AF-C837-659D5ACC4C81}"/>
              </a:ext>
            </a:extLst>
          </p:cNvPr>
          <p:cNvSpPr txBox="1"/>
          <p:nvPr/>
        </p:nvSpPr>
        <p:spPr>
          <a:xfrm>
            <a:off x="4972639" y="4059728"/>
            <a:ext cx="15805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Déchets éjectés en contre rotation</a:t>
            </a:r>
          </a:p>
        </p:txBody>
      </p:sp>
      <p:sp>
        <p:nvSpPr>
          <p:cNvPr id="22" name="ZoneTexte 21">
            <a:extLst>
              <a:ext uri="{FF2B5EF4-FFF2-40B4-BE49-F238E27FC236}">
                <a16:creationId xmlns:a16="http://schemas.microsoft.com/office/drawing/2014/main" id="{846314F5-62F1-E184-4634-492A60DC9D53}"/>
              </a:ext>
            </a:extLst>
          </p:cNvPr>
          <p:cNvSpPr txBox="1"/>
          <p:nvPr/>
        </p:nvSpPr>
        <p:spPr>
          <a:xfrm>
            <a:off x="1044804" y="6248938"/>
            <a:ext cx="5410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Schéma de principe simplifié</a:t>
            </a:r>
          </a:p>
        </p:txBody>
      </p:sp>
      <p:cxnSp>
        <p:nvCxnSpPr>
          <p:cNvPr id="24" name="Connecteur droit avec flèche 23">
            <a:extLst>
              <a:ext uri="{FF2B5EF4-FFF2-40B4-BE49-F238E27FC236}">
                <a16:creationId xmlns:a16="http://schemas.microsoft.com/office/drawing/2014/main" id="{B96ACD3D-6E71-D476-E56F-F8C870382FCA}"/>
              </a:ext>
            </a:extLst>
          </p:cNvPr>
          <p:cNvCxnSpPr>
            <a:cxnSpLocks/>
          </p:cNvCxnSpPr>
          <p:nvPr/>
        </p:nvCxnSpPr>
        <p:spPr>
          <a:xfrm flipV="1">
            <a:off x="2249540" y="4071784"/>
            <a:ext cx="1016845" cy="3411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ZoneTexte 25">
            <a:extLst>
              <a:ext uri="{FF2B5EF4-FFF2-40B4-BE49-F238E27FC236}">
                <a16:creationId xmlns:a16="http://schemas.microsoft.com/office/drawing/2014/main" id="{43418FAF-9E03-AB69-0B6C-B3A9D289CC03}"/>
              </a:ext>
            </a:extLst>
          </p:cNvPr>
          <p:cNvSpPr txBox="1"/>
          <p:nvPr/>
        </p:nvSpPr>
        <p:spPr>
          <a:xfrm>
            <a:off x="1310785" y="3952006"/>
            <a:ext cx="11312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prstClr val="black"/>
                </a:solidFill>
                <a:effectLst/>
                <a:uLnTx/>
                <a:uFillTx/>
                <a:latin typeface="Calibri" panose="020F0502020204030204"/>
                <a:ea typeface="+mn-ea"/>
                <a:cs typeface="+mn-cs"/>
              </a:rPr>
              <a:t>ergoshère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A60CF5DA-F1F7-3370-A542-A25EF38AE697}"/>
              </a:ext>
            </a:extLst>
          </p:cNvPr>
          <p:cNvSpPr txBox="1"/>
          <p:nvPr/>
        </p:nvSpPr>
        <p:spPr>
          <a:xfrm>
            <a:off x="3009508" y="3303251"/>
            <a:ext cx="6188696" cy="369332"/>
          </a:xfrm>
          <a:prstGeom prst="rect">
            <a:avLst/>
          </a:prstGeom>
          <a:noFill/>
        </p:spPr>
        <p:txBody>
          <a:bodyPr wrap="square">
            <a:spAutoFit/>
          </a:bodyPr>
          <a:lstStyle/>
          <a:p>
            <a:r>
              <a:rPr lang="fr-FR" dirty="0">
                <a:effectLst/>
              </a:rPr>
              <a:t>🚀</a:t>
            </a:r>
            <a:endParaRPr lang="fr-FR" dirty="0"/>
          </a:p>
        </p:txBody>
      </p:sp>
    </p:spTree>
    <p:extLst>
      <p:ext uri="{BB962C8B-B14F-4D97-AF65-F5344CB8AC3E}">
        <p14:creationId xmlns:p14="http://schemas.microsoft.com/office/powerpoint/2010/main" val="134401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58496" y="1155963"/>
            <a:ext cx="11850624" cy="5106895"/>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formation de trous noirs stellaires montre comment une étoile massive s’</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e</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ffondre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sous l’action de la gravitation.</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En effet, pour maintenir la pression qui compense la contraction liée à la gravitation l’étoile doit « brûler » son carburant, dont la quantité est localement limitée à la différence de la gravitation qui agit en permanence sans sembler consommer (localement) quoi que ce soit!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En relativité, la gravitation n’est pas locale mais globale. L’univers entier est concerné, </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cf</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principe de Mach.</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kern="0" dirty="0">
                <a:solidFill>
                  <a:srgbClr val="FFFFFF"/>
                </a:solidFill>
                <a:effectLst>
                  <a:outerShdw dist="17961" dir="2700000">
                    <a:scrgbClr r="0" g="0" b="0"/>
                  </a:outerShdw>
                </a:effectLst>
                <a:latin typeface="Times New Roman" pitchFamily="18"/>
                <a:ea typeface="MS Gothic" pitchFamily="2"/>
              </a:rPr>
              <a:t>C</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817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41376" y="1414944"/>
            <a:ext cx="11033760" cy="4202410"/>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redoutable efficacité de la gravitation allait encore de manifester par la découverte des quasars (quasi-stars).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Lorsque le télescope Hubble a détecté une source lumineuse, de très petite dimension, à 2,5  milliards d’années-lumière qui, compte tenu de sa distance, devait briller comme plus de 100 galaxies de 100 milliards d’étoiles, on ne connaissait pas de phénomène physique capable de produire cela.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6081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962702"/>
            <a:ext cx="11722308" cy="5106895"/>
          </a:xfrm>
          <a:solidFill>
            <a:schemeClr val="accent1">
              <a:alpha val="46000"/>
            </a:schemeClr>
          </a:solidFill>
        </p:spPr>
        <p:txBody>
          <a:bodyPr>
            <a:noAutofit/>
          </a:bodyPr>
          <a:lstStyle/>
          <a:p>
            <a:r>
              <a:rPr lang="fr-FR" sz="800"/>
              <a:t>Image optique du quasar 3C 273, le plus lumineux jamais observé,obtenue avec le télescope spatial Hubble. Le quasar réside au cœur d’une galaxie elliptique géante de la constellation de la Vierge, à une distance d'environ 2,5 milliards d'années-lumière. Un jet de matière provenant des régions centrales de la galaxie est visible à gauche de l'image. © CNRS, ESA, Hubble &amp; Nasa  </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C782FA04-48D3-40F3-992B-0F00C6DF9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1" y="962703"/>
            <a:ext cx="4258721" cy="5106894"/>
          </a:xfrm>
          <a:prstGeom prst="rect">
            <a:avLst/>
          </a:prstGeom>
        </p:spPr>
      </p:pic>
      <p:sp>
        <p:nvSpPr>
          <p:cNvPr id="5" name="ZoneTexte 4">
            <a:extLst>
              <a:ext uri="{FF2B5EF4-FFF2-40B4-BE49-F238E27FC236}">
                <a16:creationId xmlns:a16="http://schemas.microsoft.com/office/drawing/2014/main" id="{B183F297-BB27-490C-B1EB-A2084904BBC4}"/>
              </a:ext>
            </a:extLst>
          </p:cNvPr>
          <p:cNvSpPr txBox="1"/>
          <p:nvPr/>
        </p:nvSpPr>
        <p:spPr>
          <a:xfrm>
            <a:off x="4728413" y="1048046"/>
            <a:ext cx="7463586" cy="4524315"/>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Image optique du quasar 3C 273, le plus lumineux, par le télescope spatial Hubble. </a:t>
            </a:r>
          </a:p>
          <a:p>
            <a:r>
              <a:rPr lang="fr-FR" sz="3600" dirty="0">
                <a:latin typeface="Times New Roman" panose="02020603050405020304" pitchFamily="18" charset="0"/>
                <a:cs typeface="Times New Roman" panose="02020603050405020304" pitchFamily="18" charset="0"/>
              </a:rPr>
              <a:t>Le quasar est au cœur d’une galaxie elliptique géante à une distance d'environ 2,5 milliards d'années-lumière.. </a:t>
            </a:r>
          </a:p>
          <a:p>
            <a:r>
              <a:rPr lang="fr-FR" sz="3600" dirty="0">
                <a:latin typeface="Times New Roman" panose="02020603050405020304" pitchFamily="18" charset="0"/>
                <a:cs typeface="Times New Roman" panose="02020603050405020304" pitchFamily="18" charset="0"/>
              </a:rPr>
              <a:t>© CNRS, ESA, Hubble &amp; Nasa  </a:t>
            </a:r>
          </a:p>
        </p:txBody>
      </p:sp>
    </p:spTree>
    <p:extLst>
      <p:ext uri="{BB962C8B-B14F-4D97-AF65-F5344CB8AC3E}">
        <p14:creationId xmlns:p14="http://schemas.microsoft.com/office/powerpoint/2010/main" val="2878087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5" y="1353423"/>
            <a:ext cx="11722308" cy="5266833"/>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Après plusieurs hypothèses, vers 1980, c’est celle du trou noir « avalant</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de la matière environnante, qui est abondante aux cœur des galaxies, qui s’est révélée la seule compatible avec la débauche d’énergie constatée.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appelle aussi ce phénomène « noyau de galaxie active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Depuis on a découvert de nombreux quasars.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Quel phénomène peut générer cette énergie ? </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7839E946-0972-42BE-8145-72AE1660D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990" y="84074"/>
            <a:ext cx="1220871" cy="927862"/>
          </a:xfrm>
          <a:prstGeom prst="rect">
            <a:avLst/>
          </a:prstGeom>
        </p:spPr>
      </p:pic>
    </p:spTree>
    <p:extLst>
      <p:ext uri="{BB962C8B-B14F-4D97-AF65-F5344CB8AC3E}">
        <p14:creationId xmlns:p14="http://schemas.microsoft.com/office/powerpoint/2010/main" val="291615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21920" y="1121664"/>
            <a:ext cx="11984736" cy="5216623"/>
          </a:xfrm>
          <a:solidFill>
            <a:schemeClr val="accent1">
              <a:alpha val="46000"/>
            </a:schemeClr>
          </a:solidFill>
        </p:spPr>
        <p:txBody>
          <a:bodyPr>
            <a:noAutofit/>
          </a:bodyPr>
          <a:lstStyle/>
          <a:p>
            <a:pPr marL="330120" marR="0" lvl="0" indent="-322200" algn="ctr"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Ceci a suscité un certain émoi, chez les scientifiques, en particulier Einstein qui voyait là une menace pour sa théorie de la relativité générale.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Eddington soutenait que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l</a:t>
            </a:r>
            <a:r>
              <a:rPr lang="fr-FR" sz="3600" dirty="0">
                <a:solidFill>
                  <a:schemeClr val="tx1"/>
                </a:solidFill>
                <a:latin typeface="Times New Roman" panose="02020603050405020304" pitchFamily="18" charset="0"/>
                <a:cs typeface="Times New Roman" panose="02020603050405020304" pitchFamily="18" charset="0"/>
              </a:rPr>
              <a:t>a nature ne pouvait pas permettre une telle monstruosité!</a:t>
            </a:r>
            <a:br>
              <a:rPr lang="fr-FR" sz="3600" dirty="0">
                <a:solidFill>
                  <a:schemeClr val="tx1"/>
                </a:solidFill>
                <a:latin typeface="Times New Roman" panose="02020603050405020304" pitchFamily="18" charset="0"/>
                <a:cs typeface="Times New Roman" panose="02020603050405020304" pitchFamily="18" charset="0"/>
              </a:rPr>
            </a:br>
            <a:br>
              <a:rPr lang="fr-FR" sz="3600" dirty="0">
                <a:solidFill>
                  <a:schemeClr val="tx1"/>
                </a:solidFill>
                <a:latin typeface="Times New Roman" panose="02020603050405020304" pitchFamily="18" charset="0"/>
                <a:cs typeface="Times New Roman" panose="02020603050405020304" pitchFamily="18" charset="0"/>
              </a:rPr>
            </a:br>
            <a:r>
              <a:rPr lang="fr-FR" sz="3600" dirty="0">
                <a:solidFill>
                  <a:schemeClr val="tx1"/>
                </a:solidFill>
                <a:latin typeface="Times New Roman" panose="02020603050405020304" pitchFamily="18" charset="0"/>
                <a:cs typeface="Times New Roman" panose="02020603050405020304" pitchFamily="18" charset="0"/>
              </a:rPr>
              <a:t>Cependant, la théorie de la relativité rencontrait certains succès: explication de l’avance du périhélie de Mercure, vérification de sa prédiction de déviation de la lumière par un corps massif (le Soleil en l’occurrence)</a:t>
            </a:r>
            <a:r>
              <a:rPr lang="fr-FR" sz="3200" dirty="0">
                <a:solidFill>
                  <a:schemeClr val="tx1"/>
                </a:solidFill>
                <a:latin typeface="Times New Roman" pitchFamily="18"/>
              </a:rPr>
              <a:t>.</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endPar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44225"/>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n-cs"/>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98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653321" y="1194816"/>
            <a:ext cx="10885356" cy="4535424"/>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Ces objets sont si éloignés qu’ils n’ont aucun mouvement mesurable.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Ils sont utilisés comme bornes de l’univers en astrométrie de grande précision (qui permet de dresser une carte du ciel très précise avec le satellite Gaïa par exemple).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Le plus lointain connu est à plus de 13 milliards d’année-lumière!</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Quel phénomène peut générer cette énergie ? </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7839E946-0972-42BE-8145-72AE1660D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990" y="84074"/>
            <a:ext cx="1220871" cy="927862"/>
          </a:xfrm>
          <a:prstGeom prst="rect">
            <a:avLst/>
          </a:prstGeom>
        </p:spPr>
      </p:pic>
    </p:spTree>
    <p:extLst>
      <p:ext uri="{BB962C8B-B14F-4D97-AF65-F5344CB8AC3E}">
        <p14:creationId xmlns:p14="http://schemas.microsoft.com/office/powerpoint/2010/main" val="406255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82624"/>
            <a:ext cx="12192000" cy="4964674"/>
          </a:xfrm>
          <a:solidFill>
            <a:schemeClr val="accent1">
              <a:alpha val="46000"/>
            </a:schemeClr>
          </a:solidFill>
        </p:spPr>
        <p:txBody>
          <a:bodyPr>
            <a:noAutofit/>
          </a:bodyPr>
          <a:lstStyle/>
          <a:p>
            <a:pPr algn="l"/>
            <a:r>
              <a:rPr lang="fr-FR" sz="3600" b="0" i="0" u="none" strike="noStrike" baseline="0" dirty="0">
                <a:solidFill>
                  <a:schemeClr val="tx1"/>
                </a:solidFill>
                <a:latin typeface="Times New Roman" panose="02020603050405020304" pitchFamily="18" charset="0"/>
                <a:cs typeface="Times New Roman" panose="02020603050405020304" pitchFamily="18" charset="0"/>
              </a:rPr>
              <a:t>L’application de la relativité </a:t>
            </a:r>
            <a:r>
              <a:rPr lang="fr-FR" sz="3600" dirty="0">
                <a:solidFill>
                  <a:schemeClr val="tx1"/>
                </a:solidFill>
                <a:latin typeface="Times New Roman" panose="02020603050405020304" pitchFamily="18" charset="0"/>
                <a:cs typeface="Times New Roman" panose="02020603050405020304" pitchFamily="18" charset="0"/>
              </a:rPr>
              <a:t>g</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énérale fait apparaître ces objets </a:t>
            </a:r>
            <a:r>
              <a:rPr lang="fr-FR" sz="3600" dirty="0">
                <a:solidFill>
                  <a:schemeClr val="tx1"/>
                </a:solidFill>
                <a:latin typeface="Times New Roman" panose="02020603050405020304" pitchFamily="18" charset="0"/>
                <a:cs typeface="Times New Roman" panose="02020603050405020304" pitchFamily="18" charset="0"/>
              </a:rPr>
              <a:t>é</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tranges, les trous noirs, que les observations rendent de plus en plus plausibles. </a:t>
            </a:r>
            <a:br>
              <a:rPr lang="fr-FR" sz="360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Résultat d’une action cataclysmique de la gravitation, ces objets dont la nature pourra être mieux cernée par une théorie de gravitation quantique, pourraient bien être au cœur, des mystères les plus profonds de l’univers et de sa genèse ( genèse des particules, formation des galaxies, connexion entre Univers). </a:t>
            </a:r>
            <a:br>
              <a:rPr lang="fr-FR" sz="3600" b="0" i="0" u="none" strike="noStrike" baseline="0" dirty="0">
                <a:solidFill>
                  <a:schemeClr val="tx1"/>
                </a:solidFill>
                <a:latin typeface="Times New Roman" panose="02020603050405020304" pitchFamily="18" charset="0"/>
                <a:cs typeface="Times New Roman" panose="02020603050405020304" pitchFamily="18" charset="0"/>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144061"/>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Conclusion</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3826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63296" y="1673352"/>
            <a:ext cx="11265408" cy="2718298"/>
          </a:xfrm>
          <a:solidFill>
            <a:schemeClr val="accent1">
              <a:alpha val="46000"/>
            </a:schemeClr>
          </a:solidFill>
        </p:spPr>
        <p:txBody>
          <a:bodyPr>
            <a:noAutofit/>
          </a:bodyPr>
          <a:lstStyle/>
          <a:p>
            <a:pPr algn="l"/>
            <a:br>
              <a:rPr lang="fr-FR" sz="3200" b="0" i="0" u="none" strike="noStrike" baseline="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Ils sont à ce titre l’objet de recherches intenses.</a:t>
            </a:r>
            <a:br>
              <a:rPr lang="fr-FR" sz="3600" b="0" i="0" u="none" strike="noStrike" baseline="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Ils montrent comment nos concepts de temps, d’espace et de matière peuvent </a:t>
            </a:r>
            <a:r>
              <a:rPr lang="fr-FR" sz="3600" dirty="0">
                <a:solidFill>
                  <a:schemeClr val="tx1"/>
                </a:solidFill>
                <a:latin typeface="Times New Roman" panose="02020603050405020304" pitchFamily="18" charset="0"/>
                <a:cs typeface="Times New Roman" panose="02020603050405020304" pitchFamily="18" charset="0"/>
              </a:rPr>
              <a:t>ê</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tre malmenés dans le contexte de ces conditions extrêmes.</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144061"/>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Conclusion</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0225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95EDF-A40C-4DD8-9ACA-8D87DE98A9DC}"/>
              </a:ext>
            </a:extLst>
          </p:cNvPr>
          <p:cNvSpPr>
            <a:spLocks noGrp="1"/>
          </p:cNvSpPr>
          <p:nvPr>
            <p:ph type="title"/>
          </p:nvPr>
        </p:nvSpPr>
        <p:spPr>
          <a:xfrm>
            <a:off x="2971563" y="327492"/>
            <a:ext cx="6050518" cy="706964"/>
          </a:xfrm>
        </p:spPr>
        <p:txBody>
          <a:bodyPr/>
          <a:lstStyle/>
          <a:p>
            <a:r>
              <a:rPr lang="fr-FR" sz="5400" dirty="0">
                <a:solidFill>
                  <a:schemeClr val="tx1"/>
                </a:solidFill>
                <a:latin typeface="Times New Roman" panose="02020603050405020304" pitchFamily="18" charset="0"/>
                <a:cs typeface="Times New Roman" panose="02020603050405020304" pitchFamily="18" charset="0"/>
              </a:rPr>
              <a:t>Un livre de référence</a:t>
            </a:r>
          </a:p>
        </p:txBody>
      </p:sp>
      <p:pic>
        <p:nvPicPr>
          <p:cNvPr id="4" name="Image 3">
            <a:extLst>
              <a:ext uri="{FF2B5EF4-FFF2-40B4-BE49-F238E27FC236}">
                <a16:creationId xmlns:a16="http://schemas.microsoft.com/office/drawing/2014/main" id="{7F150279-4DAA-48B5-A854-4083DDAA460D}"/>
              </a:ext>
            </a:extLst>
          </p:cNvPr>
          <p:cNvPicPr>
            <a:picLocks noChangeAspect="1"/>
          </p:cNvPicPr>
          <p:nvPr/>
        </p:nvPicPr>
        <p:blipFill>
          <a:blip r:embed="rId2">
            <a:lum/>
            <a:alphaModFix/>
          </a:blip>
          <a:srcRect/>
          <a:stretch>
            <a:fillRect/>
          </a:stretch>
        </p:blipFill>
        <p:spPr>
          <a:xfrm>
            <a:off x="4096512" y="1310508"/>
            <a:ext cx="3621024" cy="5220000"/>
          </a:xfrm>
          <a:prstGeom prst="rect">
            <a:avLst/>
          </a:prstGeom>
          <a:noFill/>
          <a:ln>
            <a:noFill/>
          </a:ln>
        </p:spPr>
      </p:pic>
    </p:spTree>
    <p:extLst>
      <p:ext uri="{BB962C8B-B14F-4D97-AF65-F5344CB8AC3E}">
        <p14:creationId xmlns:p14="http://schemas.microsoft.com/office/powerpoint/2010/main" val="3488210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68AC39-B929-4DF5-9954-5B6CCEF4A05B}"/>
              </a:ext>
            </a:extLst>
          </p:cNvPr>
          <p:cNvSpPr>
            <a:spLocks noGrp="1"/>
          </p:cNvSpPr>
          <p:nvPr>
            <p:ph type="title"/>
          </p:nvPr>
        </p:nvSpPr>
        <p:spPr>
          <a:xfrm>
            <a:off x="2216678" y="12192"/>
            <a:ext cx="8548858" cy="993648"/>
          </a:xfrm>
        </p:spPr>
        <p:txBody>
          <a:bodyPr/>
          <a:lstStyle/>
          <a:p>
            <a:pPr algn="ctr"/>
            <a:r>
              <a:rPr lang="fr-FR" sz="5400" dirty="0">
                <a:solidFill>
                  <a:schemeClr val="tx1"/>
                </a:solidFill>
                <a:latin typeface="Times New Roman" panose="02020603050405020304" pitchFamily="18" charset="0"/>
                <a:cs typeface="Times New Roman" panose="02020603050405020304" pitchFamily="18" charset="0"/>
              </a:rPr>
              <a:t>Trou noir fiscal (universel) </a:t>
            </a:r>
          </a:p>
        </p:txBody>
      </p:sp>
      <p:pic>
        <p:nvPicPr>
          <p:cNvPr id="4" name="Image 3">
            <a:extLst>
              <a:ext uri="{FF2B5EF4-FFF2-40B4-BE49-F238E27FC236}">
                <a16:creationId xmlns:a16="http://schemas.microsoft.com/office/drawing/2014/main" id="{4997541F-FF28-41E6-863C-9227892FA052}"/>
              </a:ext>
            </a:extLst>
          </p:cNvPr>
          <p:cNvPicPr>
            <a:picLocks noChangeAspect="1"/>
          </p:cNvPicPr>
          <p:nvPr/>
        </p:nvPicPr>
        <p:blipFill>
          <a:blip r:embed="rId2">
            <a:lum/>
            <a:alphaModFix/>
          </a:blip>
          <a:srcRect/>
          <a:stretch>
            <a:fillRect/>
          </a:stretch>
        </p:blipFill>
        <p:spPr>
          <a:xfrm>
            <a:off x="2108198" y="1338452"/>
            <a:ext cx="7742938" cy="4612814"/>
          </a:xfrm>
          <a:prstGeom prst="rect">
            <a:avLst/>
          </a:prstGeom>
          <a:noFill/>
          <a:ln>
            <a:noFill/>
          </a:ln>
        </p:spPr>
      </p:pic>
      <p:pic>
        <p:nvPicPr>
          <p:cNvPr id="6" name="Image 5">
            <a:extLst>
              <a:ext uri="{FF2B5EF4-FFF2-40B4-BE49-F238E27FC236}">
                <a16:creationId xmlns:a16="http://schemas.microsoft.com/office/drawing/2014/main" id="{738AB358-1EF1-4E4B-9853-708222BDFE3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44" y="170688"/>
            <a:ext cx="2336020" cy="1717948"/>
          </a:xfrm>
          <a:prstGeom prst="rect">
            <a:avLst/>
          </a:prstGeom>
        </p:spPr>
      </p:pic>
    </p:spTree>
    <p:extLst>
      <p:ext uri="{BB962C8B-B14F-4D97-AF65-F5344CB8AC3E}">
        <p14:creationId xmlns:p14="http://schemas.microsoft.com/office/powerpoint/2010/main" val="1432830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ED46E-3225-458E-BB10-06B5D858C6B8}"/>
              </a:ext>
            </a:extLst>
          </p:cNvPr>
          <p:cNvSpPr>
            <a:spLocks noGrp="1"/>
          </p:cNvSpPr>
          <p:nvPr>
            <p:ph type="title"/>
          </p:nvPr>
        </p:nvSpPr>
        <p:spPr/>
        <p:txBody>
          <a:bodyPr/>
          <a:lstStyle/>
          <a:p>
            <a:r>
              <a:rPr lang="fr-FR">
                <a:solidFill>
                  <a:schemeClr val="tx1"/>
                </a:solidFill>
                <a:latin typeface="Times New Roman" panose="02020603050405020304" pitchFamily="18" charset="0"/>
                <a:cs typeface="Times New Roman" panose="02020603050405020304" pitchFamily="18" charset="0"/>
              </a:rPr>
              <a:t>Quelques références</a:t>
            </a:r>
            <a:endParaRPr lang="fr-FR"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ED8B759E-EC5D-4376-A4F0-477F42B088D4}"/>
              </a:ext>
            </a:extLst>
          </p:cNvPr>
          <p:cNvSpPr>
            <a:spLocks noGrp="1"/>
          </p:cNvSpPr>
          <p:nvPr>
            <p:ph idx="1"/>
          </p:nvPr>
        </p:nvSpPr>
        <p:spPr>
          <a:xfrm>
            <a:off x="85344" y="2468032"/>
            <a:ext cx="12106656" cy="3416300"/>
          </a:xfrm>
        </p:spPr>
        <p:txBody>
          <a:bodyPr>
            <a:normAutofit/>
          </a:bodyPr>
          <a:lstStyle/>
          <a:p>
            <a:r>
              <a:rPr lang="fr-FR" sz="2400" dirty="0">
                <a:latin typeface="Times New Roman" panose="02020603050405020304" pitchFamily="18" charset="0"/>
                <a:cs typeface="Times New Roman" panose="02020603050405020304" pitchFamily="18" charset="0"/>
              </a:rPr>
              <a:t>Les « écorchés des trous noirs des diapos 7-8, 22 sont empruntés à:</a:t>
            </a:r>
          </a:p>
          <a:p>
            <a:r>
              <a:rPr lang="fr-FR" sz="2400" dirty="0">
                <a:latin typeface="Times New Roman" panose="02020603050405020304" pitchFamily="18" charset="0"/>
                <a:cs typeface="Times New Roman" panose="02020603050405020304" pitchFamily="18" charset="0"/>
                <a:hlinkClick r:id="rId2"/>
              </a:rPr>
              <a:t>http://nrumiano.free.fr/Fetoiles/int_noir.html</a:t>
            </a:r>
            <a:endParaRPr lang="fr-FR"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Global Structure of the Kerr Family of Gravitational Fields, B. Carter, Phys. Rev. 174, 1559 – Published 25 October 1968</a:t>
            </a:r>
          </a:p>
          <a:p>
            <a:r>
              <a:rPr lang="en-US" sz="2400" dirty="0">
                <a:latin typeface="Times New Roman" panose="02020603050405020304" pitchFamily="18" charset="0"/>
                <a:cs typeface="Times New Roman" panose="02020603050405020304" pitchFamily="18" charset="0"/>
              </a:rPr>
              <a:t>Lecture Notes on General Relativity, </a:t>
            </a:r>
            <a:r>
              <a:rPr lang="en-US" sz="2400" dirty="0">
                <a:latin typeface="Times New Roman" panose="02020603050405020304" pitchFamily="18" charset="0"/>
                <a:cs typeface="Times New Roman" panose="02020603050405020304" pitchFamily="18" charset="0"/>
                <a:hlinkClick r:id="rId3"/>
              </a:rPr>
              <a:t>Sean M. Carroll</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hlinkClick r:id="rId4"/>
              </a:rPr>
              <a:t>https://www.preposterousuniverse.com/grnotes/</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Trous</a:t>
            </a:r>
            <a:r>
              <a:rPr lang="en-US" sz="2400" dirty="0">
                <a:latin typeface="Times New Roman" panose="02020603050405020304" pitchFamily="18" charset="0"/>
                <a:cs typeface="Times New Roman" panose="02020603050405020304" pitchFamily="18" charset="0"/>
              </a:rPr>
              <a:t> noirs et </a:t>
            </a:r>
            <a:r>
              <a:rPr lang="en-US" sz="2400" dirty="0" err="1">
                <a:latin typeface="Times New Roman" panose="02020603050405020304" pitchFamily="18" charset="0"/>
                <a:cs typeface="Times New Roman" panose="02020603050405020304" pitchFamily="18" charset="0"/>
              </a:rPr>
              <a:t>distorsions</a:t>
            </a:r>
            <a:r>
              <a:rPr lang="en-US" sz="2400" dirty="0">
                <a:latin typeface="Times New Roman" panose="02020603050405020304" pitchFamily="18" charset="0"/>
                <a:cs typeface="Times New Roman" panose="02020603050405020304" pitchFamily="18" charset="0"/>
              </a:rPr>
              <a:t> du  temps, Kip Thorne, ed. </a:t>
            </a:r>
            <a:r>
              <a:rPr lang="fr-FR" sz="2400" dirty="0">
                <a:latin typeface="Times New Roman" panose="02020603050405020304" pitchFamily="18" charset="0"/>
                <a:cs typeface="Times New Roman" panose="02020603050405020304" pitchFamily="18" charset="0"/>
              </a:rPr>
              <a:t>Champ Flammarion</a:t>
            </a:r>
          </a:p>
        </p:txBody>
      </p:sp>
    </p:spTree>
    <p:extLst>
      <p:ext uri="{BB962C8B-B14F-4D97-AF65-F5344CB8AC3E}">
        <p14:creationId xmlns:p14="http://schemas.microsoft.com/office/powerpoint/2010/main" val="4176954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8D7E9-405C-4D32-A569-3B97A7BEDAA7}"/>
              </a:ext>
            </a:extLst>
          </p:cNvPr>
          <p:cNvSpPr>
            <a:spLocks noGrp="1"/>
          </p:cNvSpPr>
          <p:nvPr>
            <p:ph type="title"/>
          </p:nvPr>
        </p:nvSpPr>
        <p:spPr>
          <a:xfrm>
            <a:off x="804672" y="0"/>
            <a:ext cx="9582912" cy="706964"/>
          </a:xfrm>
        </p:spPr>
        <p:txBody>
          <a:bodyPr/>
          <a:lstStyle/>
          <a:p>
            <a:r>
              <a:rPr lang="fr-FR" dirty="0">
                <a:solidFill>
                  <a:schemeClr val="tx1"/>
                </a:solidFill>
                <a:latin typeface="Times New Roman" panose="02020603050405020304" pitchFamily="18" charset="0"/>
                <a:cs typeface="Times New Roman" panose="02020603050405020304" pitchFamily="18" charset="0"/>
              </a:rPr>
              <a:t>Annexe 1: modèle du TN de </a:t>
            </a:r>
            <a:r>
              <a:rPr lang="fr-FR" dirty="0" err="1">
                <a:solidFill>
                  <a:schemeClr val="tx1"/>
                </a:solidFill>
                <a:latin typeface="Times New Roman" panose="02020603050405020304" pitchFamily="18" charset="0"/>
                <a:cs typeface="Times New Roman" panose="02020603050405020304" pitchFamily="18" charset="0"/>
              </a:rPr>
              <a:t>Reisnner-Nordström</a:t>
            </a:r>
            <a:endParaRPr lang="fr-FR" dirty="0">
              <a:solidFill>
                <a:schemeClr val="tx1"/>
              </a:solidFill>
              <a:latin typeface="Times New Roman" panose="02020603050405020304" pitchFamily="18" charset="0"/>
              <a:cs typeface="Times New Roman" panose="02020603050405020304" pitchFamily="18" charset="0"/>
            </a:endParaRPr>
          </a:p>
        </p:txBody>
      </p:sp>
      <p:pic>
        <p:nvPicPr>
          <p:cNvPr id="9" name="Image 8">
            <a:extLst>
              <a:ext uri="{FF2B5EF4-FFF2-40B4-BE49-F238E27FC236}">
                <a16:creationId xmlns:a16="http://schemas.microsoft.com/office/drawing/2014/main" id="{3B35007C-C48A-4DF5-87D1-475ADC9166A2}"/>
              </a:ext>
            </a:extLst>
          </p:cNvPr>
          <p:cNvPicPr>
            <a:picLocks noChangeAspect="1"/>
          </p:cNvPicPr>
          <p:nvPr/>
        </p:nvPicPr>
        <p:blipFill rotWithShape="1">
          <a:blip r:embed="rId2"/>
          <a:srcRect l="16931" r="14780"/>
          <a:stretch/>
        </p:blipFill>
        <p:spPr>
          <a:xfrm>
            <a:off x="2084832" y="841076"/>
            <a:ext cx="6617550" cy="5691664"/>
          </a:xfrm>
          <a:prstGeom prst="rect">
            <a:avLst/>
          </a:prstGeom>
        </p:spPr>
      </p:pic>
    </p:spTree>
    <p:extLst>
      <p:ext uri="{BB962C8B-B14F-4D97-AF65-F5344CB8AC3E}">
        <p14:creationId xmlns:p14="http://schemas.microsoft.com/office/powerpoint/2010/main" val="1190869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8151343-327D-4561-B710-26D6A04B15B5}"/>
              </a:ext>
            </a:extLst>
          </p:cNvPr>
          <p:cNvPicPr>
            <a:picLocks noChangeAspect="1"/>
          </p:cNvPicPr>
          <p:nvPr/>
        </p:nvPicPr>
        <p:blipFill>
          <a:blip r:embed="rId2"/>
          <a:stretch>
            <a:fillRect/>
          </a:stretch>
        </p:blipFill>
        <p:spPr>
          <a:xfrm>
            <a:off x="1945994" y="134112"/>
            <a:ext cx="5966614" cy="4872736"/>
          </a:xfrm>
          <a:prstGeom prst="rect">
            <a:avLst/>
          </a:prstGeom>
        </p:spPr>
      </p:pic>
      <p:pic>
        <p:nvPicPr>
          <p:cNvPr id="7" name="Image 6">
            <a:extLst>
              <a:ext uri="{FF2B5EF4-FFF2-40B4-BE49-F238E27FC236}">
                <a16:creationId xmlns:a16="http://schemas.microsoft.com/office/drawing/2014/main" id="{27AE8F07-4E44-42F1-BB63-EFFF015F02B9}"/>
              </a:ext>
            </a:extLst>
          </p:cNvPr>
          <p:cNvPicPr>
            <a:picLocks noChangeAspect="1"/>
          </p:cNvPicPr>
          <p:nvPr/>
        </p:nvPicPr>
        <p:blipFill>
          <a:blip r:embed="rId3"/>
          <a:stretch>
            <a:fillRect/>
          </a:stretch>
        </p:blipFill>
        <p:spPr>
          <a:xfrm>
            <a:off x="1945995" y="5084241"/>
            <a:ext cx="6076342" cy="1639648"/>
          </a:xfrm>
          <a:prstGeom prst="rect">
            <a:avLst/>
          </a:prstGeom>
        </p:spPr>
      </p:pic>
    </p:spTree>
    <p:extLst>
      <p:ext uri="{BB962C8B-B14F-4D97-AF65-F5344CB8AC3E}">
        <p14:creationId xmlns:p14="http://schemas.microsoft.com/office/powerpoint/2010/main" val="863929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2">
            <a:extLst>
              <a:ext uri="{FF2B5EF4-FFF2-40B4-BE49-F238E27FC236}">
                <a16:creationId xmlns:a16="http://schemas.microsoft.com/office/drawing/2014/main" id="{67A41C8F-7B5F-A1ED-6B81-7E574CE66DF2}"/>
              </a:ext>
            </a:extLst>
          </p:cNvPr>
          <p:cNvSpPr>
            <a:spLocks noGrp="1"/>
          </p:cNvSpPr>
          <p:nvPr>
            <p:ph type="ftr" sz="quarter" idx="11"/>
          </p:nvPr>
        </p:nvSpPr>
        <p:spPr/>
        <p:txBody>
          <a:bodyPr/>
          <a:lstStyle/>
          <a:p>
            <a:pPr lvl="0"/>
            <a:r>
              <a:rPr lang="en-US"/>
              <a:t>Trous noirs de Kerr-20/09/08, J. Fric</a:t>
            </a:r>
          </a:p>
        </p:txBody>
      </p:sp>
      <p:sp>
        <p:nvSpPr>
          <p:cNvPr id="10" name="Espace réservé du numéro de diapositive 3">
            <a:extLst>
              <a:ext uri="{FF2B5EF4-FFF2-40B4-BE49-F238E27FC236}">
                <a16:creationId xmlns:a16="http://schemas.microsoft.com/office/drawing/2014/main" id="{160FF586-E0FD-6B76-7AD2-644D97530425}"/>
              </a:ext>
            </a:extLst>
          </p:cNvPr>
          <p:cNvSpPr>
            <a:spLocks noGrp="1"/>
          </p:cNvSpPr>
          <p:nvPr>
            <p:ph type="sldNum" sz="quarter" idx="12"/>
          </p:nvPr>
        </p:nvSpPr>
        <p:spPr/>
        <p:txBody>
          <a:bodyPr/>
          <a:lstStyle/>
          <a:p>
            <a:pPr lvl="0"/>
            <a:fld id="{6351320A-BE0A-49C1-B61B-52EC653B1756}" type="slidenum">
              <a:t>58</a:t>
            </a:fld>
            <a:endParaRPr lang="en-US"/>
          </a:p>
        </p:txBody>
      </p:sp>
      <p:sp>
        <p:nvSpPr>
          <p:cNvPr id="2" name="Titre 1">
            <a:extLst>
              <a:ext uri="{FF2B5EF4-FFF2-40B4-BE49-F238E27FC236}">
                <a16:creationId xmlns:a16="http://schemas.microsoft.com/office/drawing/2014/main" id="{B5071ABF-9A71-F060-F418-A1471AF79F4C}"/>
              </a:ext>
            </a:extLst>
          </p:cNvPr>
          <p:cNvSpPr txBox="1">
            <a:spLocks noGrp="1"/>
          </p:cNvSpPr>
          <p:nvPr>
            <p:ph type="title" idx="4294967295"/>
          </p:nvPr>
        </p:nvSpPr>
        <p:spPr>
          <a:xfrm>
            <a:off x="1980840" y="71487"/>
            <a:ext cx="7543799" cy="648512"/>
          </a:xfrm>
        </p:spPr>
        <p:txBody>
          <a:bodyPr vert="horz" wrap="square" lIns="90000" tIns="46800" rIns="90000" bIns="46800" rtlCol="0" anchor="b" anchorCtr="0">
            <a:spAutoFit/>
          </a:bodyPr>
          <a:lstStyle/>
          <a:p>
            <a:pPr lvl="0" algn="ctr"/>
            <a:r>
              <a:rPr lang="fr-FR">
                <a:latin typeface="Comic Sans MS" pitchFamily="66"/>
              </a:rPr>
              <a:t>Equation géodésique axiale</a:t>
            </a:r>
          </a:p>
        </p:txBody>
      </p:sp>
      <p:sp>
        <p:nvSpPr>
          <p:cNvPr id="3" name="Espace réservé du texte 2">
            <a:extLst>
              <a:ext uri="{FF2B5EF4-FFF2-40B4-BE49-F238E27FC236}">
                <a16:creationId xmlns:a16="http://schemas.microsoft.com/office/drawing/2014/main" id="{5BB23B73-88E0-72C9-B54C-D56BA96EE7E0}"/>
              </a:ext>
            </a:extLst>
          </p:cNvPr>
          <p:cNvSpPr txBox="1">
            <a:spLocks noGrp="1"/>
          </p:cNvSpPr>
          <p:nvPr>
            <p:ph type="body" idx="4294967295"/>
          </p:nvPr>
        </p:nvSpPr>
        <p:spPr>
          <a:xfrm>
            <a:off x="0" y="79837"/>
            <a:ext cx="12192000" cy="2972225"/>
          </a:xfrm>
        </p:spPr>
        <p:txBody>
          <a:bodyPr vert="horz" wrap="square" lIns="90000" tIns="46800" rIns="90000" bIns="46800" rtlCol="0" anchor="t" anchorCtr="0">
            <a:spAutoFit/>
          </a:bodyPr>
          <a:lstStyle/>
          <a:p>
            <a:pPr>
              <a:spcBef>
                <a:spcPts val="649"/>
              </a:spcBef>
              <a:buClr>
                <a:srgbClr val="330066"/>
              </a:buClr>
              <a:buSzPct val="70000"/>
              <a:buFont typeface="Wingdings" pitchFamily="2"/>
              <a:buChar char=""/>
            </a:pPr>
            <a:r>
              <a:rPr lang="fr-FR" sz="4000" dirty="0">
                <a:latin typeface="Times New Roman" panose="02020603050405020304" pitchFamily="18" charset="0"/>
                <a:cs typeface="Times New Roman" panose="02020603050405020304" pitchFamily="18" charset="0"/>
              </a:rPr>
              <a:t>Annexe 2: Barrière de potentiel énorme en général . </a:t>
            </a:r>
          </a:p>
          <a:p>
            <a:pPr>
              <a:spcBef>
                <a:spcPts val="649"/>
              </a:spcBef>
              <a:buClr>
                <a:srgbClr val="330066"/>
              </a:buClr>
              <a:buSzPct val="70000"/>
              <a:buFont typeface="Wingdings" pitchFamily="2"/>
              <a:buChar char=""/>
            </a:pPr>
            <a:r>
              <a:rPr lang="fr-FR" sz="4000" dirty="0">
                <a:latin typeface="Times New Roman" panose="02020603050405020304" pitchFamily="18" charset="0"/>
                <a:cs typeface="Times New Roman" panose="02020603050405020304" pitchFamily="18" charset="0"/>
              </a:rPr>
              <a:t>Une particule lâchée à l'infini  sans vitesse initiale ne va pas traverser r = 0.</a:t>
            </a:r>
          </a:p>
          <a:p>
            <a:pPr marL="342720" indent="-342720">
              <a:spcBef>
                <a:spcPts val="649"/>
              </a:spcBef>
              <a:tabLst>
                <a:tab pos="914040" algn="l"/>
                <a:tab pos="1828439" algn="l"/>
                <a:tab pos="2742839" algn="l"/>
                <a:tab pos="3657239" algn="l"/>
                <a:tab pos="4571639" algn="l"/>
                <a:tab pos="5486040" algn="l"/>
                <a:tab pos="6400440" algn="l"/>
                <a:tab pos="7314840" algn="l"/>
                <a:tab pos="8229240" algn="l"/>
                <a:tab pos="9143640" algn="l"/>
                <a:tab pos="10058040" algn="l"/>
              </a:tabLst>
            </a:pPr>
            <a:endParaRPr lang="fr-FR" sz="2600" dirty="0"/>
          </a:p>
          <a:p>
            <a:pPr marL="342720" indent="-342720">
              <a:spcBef>
                <a:spcPts val="649"/>
              </a:spcBef>
              <a:tabLst>
                <a:tab pos="914040" algn="l"/>
                <a:tab pos="1828439" algn="l"/>
                <a:tab pos="2742839" algn="l"/>
                <a:tab pos="3657239" algn="l"/>
                <a:tab pos="4571639" algn="l"/>
                <a:tab pos="5486040" algn="l"/>
                <a:tab pos="6400440" algn="l"/>
                <a:tab pos="7314840" algn="l"/>
                <a:tab pos="8229240" algn="l"/>
                <a:tab pos="9143640" algn="l"/>
                <a:tab pos="10058040" algn="l"/>
              </a:tabLst>
            </a:pPr>
            <a:endParaRPr lang="fr-FR" sz="2600" dirty="0"/>
          </a:p>
        </p:txBody>
      </p:sp>
      <p:pic>
        <p:nvPicPr>
          <p:cNvPr id="4" name="Image 3">
            <a:extLst>
              <a:ext uri="{FF2B5EF4-FFF2-40B4-BE49-F238E27FC236}">
                <a16:creationId xmlns:a16="http://schemas.microsoft.com/office/drawing/2014/main" id="{66A9A010-98C1-6BE4-48BC-B2304D3C1FCC}"/>
              </a:ext>
            </a:extLst>
          </p:cNvPr>
          <p:cNvPicPr>
            <a:picLocks noChangeAspect="1"/>
          </p:cNvPicPr>
          <p:nvPr/>
        </p:nvPicPr>
        <p:blipFill>
          <a:blip r:embed="rId3">
            <a:lum/>
            <a:alphaModFix/>
          </a:blip>
          <a:srcRect/>
          <a:stretch>
            <a:fillRect/>
          </a:stretch>
        </p:blipFill>
        <p:spPr>
          <a:xfrm>
            <a:off x="3774019" y="2224238"/>
            <a:ext cx="7416720" cy="4320000"/>
          </a:xfrm>
          <a:prstGeom prst="rect">
            <a:avLst/>
          </a:prstGeom>
          <a:noFill/>
          <a:ln>
            <a:noFill/>
          </a:ln>
        </p:spPr>
      </p:pic>
      <p:sp>
        <p:nvSpPr>
          <p:cNvPr id="5" name="Forme libre : forme 4">
            <a:extLst>
              <a:ext uri="{FF2B5EF4-FFF2-40B4-BE49-F238E27FC236}">
                <a16:creationId xmlns:a16="http://schemas.microsoft.com/office/drawing/2014/main" id="{C97636AA-964A-F907-BBB8-7EF90562A48B}"/>
              </a:ext>
            </a:extLst>
          </p:cNvPr>
          <p:cNvSpPr/>
          <p:nvPr/>
        </p:nvSpPr>
        <p:spPr>
          <a:xfrm>
            <a:off x="7326120" y="4051441"/>
            <a:ext cx="2063170" cy="3407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1400" b="1">
                <a:solidFill>
                  <a:srgbClr val="000000"/>
                </a:solidFill>
                <a:latin typeface="Times New Roman" pitchFamily="18"/>
                <a:ea typeface="MS Gothic" pitchFamily="2"/>
                <a:cs typeface="Tahoma" pitchFamily="2"/>
              </a:rPr>
              <a:t>½ (dr/d</a:t>
            </a:r>
            <a:r>
              <a:rPr lang="el-GR" sz="1600" b="1">
                <a:solidFill>
                  <a:srgbClr val="000000"/>
                </a:solidFill>
                <a:latin typeface="Times New Roman" pitchFamily="18"/>
                <a:ea typeface="Times New Roman" pitchFamily="18"/>
                <a:cs typeface="Times New Roman" pitchFamily="18"/>
              </a:rPr>
              <a:t>τ</a:t>
            </a:r>
            <a:r>
              <a:rPr lang="fr-FR" sz="1400" b="1">
                <a:solidFill>
                  <a:srgbClr val="000000"/>
                </a:solidFill>
                <a:latin typeface="Times New Roman" pitchFamily="18"/>
                <a:ea typeface="Arial" pitchFamily="34"/>
                <a:cs typeface="Arial" pitchFamily="34"/>
              </a:rPr>
              <a:t>)² + V</a:t>
            </a:r>
            <a:r>
              <a:rPr lang="fr-FR" sz="1400" b="1" baseline="-25000">
                <a:solidFill>
                  <a:srgbClr val="000000"/>
                </a:solidFill>
                <a:latin typeface="Times New Roman" pitchFamily="18"/>
                <a:ea typeface="Arial" pitchFamily="34"/>
                <a:cs typeface="Arial" pitchFamily="34"/>
              </a:rPr>
              <a:t>eff</a:t>
            </a:r>
            <a:r>
              <a:rPr lang="fr-FR" sz="1400" b="1">
                <a:solidFill>
                  <a:srgbClr val="000000"/>
                </a:solidFill>
                <a:latin typeface="Times New Roman" pitchFamily="18"/>
                <a:ea typeface="Arial" pitchFamily="34"/>
                <a:cs typeface="Arial" pitchFamily="34"/>
              </a:rPr>
              <a:t> = e²/2m²</a:t>
            </a:r>
          </a:p>
        </p:txBody>
      </p:sp>
      <p:sp>
        <p:nvSpPr>
          <p:cNvPr id="6" name="Forme libre : forme 5">
            <a:extLst>
              <a:ext uri="{FF2B5EF4-FFF2-40B4-BE49-F238E27FC236}">
                <a16:creationId xmlns:a16="http://schemas.microsoft.com/office/drawing/2014/main" id="{81680488-BF1C-D612-B96D-CB73A1C55101}"/>
              </a:ext>
            </a:extLst>
          </p:cNvPr>
          <p:cNvSpPr/>
          <p:nvPr/>
        </p:nvSpPr>
        <p:spPr>
          <a:xfrm>
            <a:off x="8724000" y="4500000"/>
            <a:ext cx="25092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1400" b="1">
                <a:solidFill>
                  <a:srgbClr val="000000"/>
                </a:solidFill>
                <a:latin typeface="Arial" pitchFamily="34"/>
                <a:ea typeface="MS Gothic" pitchFamily="2"/>
                <a:cs typeface="Tahoma" pitchFamily="2"/>
              </a:rPr>
              <a:t>r</a:t>
            </a:r>
          </a:p>
        </p:txBody>
      </p:sp>
      <p:sp>
        <p:nvSpPr>
          <p:cNvPr id="7" name="Forme libre : forme 6">
            <a:extLst>
              <a:ext uri="{FF2B5EF4-FFF2-40B4-BE49-F238E27FC236}">
                <a16:creationId xmlns:a16="http://schemas.microsoft.com/office/drawing/2014/main" id="{E1125B61-D2B0-F5C0-36E0-88345E249D84}"/>
              </a:ext>
            </a:extLst>
          </p:cNvPr>
          <p:cNvSpPr/>
          <p:nvPr/>
        </p:nvSpPr>
        <p:spPr>
          <a:xfrm>
            <a:off x="6136321" y="2880000"/>
            <a:ext cx="439585"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1400" b="1">
                <a:solidFill>
                  <a:srgbClr val="000000"/>
                </a:solidFill>
                <a:latin typeface="Arial" pitchFamily="34"/>
                <a:ea typeface="MS Gothic" pitchFamily="2"/>
                <a:cs typeface="Tahoma" pitchFamily="2"/>
              </a:rPr>
              <a:t>V</a:t>
            </a:r>
            <a:r>
              <a:rPr lang="fr-FR" sz="1400" b="1" baseline="-25000">
                <a:solidFill>
                  <a:srgbClr val="000000"/>
                </a:solidFill>
                <a:latin typeface="Arial" pitchFamily="34"/>
                <a:ea typeface="MS Gothic" pitchFamily="2"/>
                <a:cs typeface="Tahoma" pitchFamily="2"/>
              </a:rPr>
              <a:t>eff</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pied de page 2">
            <a:extLst>
              <a:ext uri="{FF2B5EF4-FFF2-40B4-BE49-F238E27FC236}">
                <a16:creationId xmlns:a16="http://schemas.microsoft.com/office/drawing/2014/main" id="{755EBDAD-3C7C-7064-95D2-AE9CB208450F}"/>
              </a:ext>
            </a:extLst>
          </p:cNvPr>
          <p:cNvSpPr>
            <a:spLocks noGrp="1"/>
          </p:cNvSpPr>
          <p:nvPr>
            <p:ph type="ftr" sz="quarter" idx="11"/>
          </p:nvPr>
        </p:nvSpPr>
        <p:spPr/>
        <p:txBody>
          <a:bodyPr/>
          <a:lstStyle/>
          <a:p>
            <a:pPr lvl="0"/>
            <a:r>
              <a:rPr lang="en-US"/>
              <a:t>Trous noirs de Kerr-20/09/08, J. Fric</a:t>
            </a:r>
          </a:p>
        </p:txBody>
      </p:sp>
      <p:sp>
        <p:nvSpPr>
          <p:cNvPr id="23" name="Espace réservé du numéro de diapositive 3">
            <a:extLst>
              <a:ext uri="{FF2B5EF4-FFF2-40B4-BE49-F238E27FC236}">
                <a16:creationId xmlns:a16="http://schemas.microsoft.com/office/drawing/2014/main" id="{42025FAF-3D04-8403-E449-A3B11947A2E1}"/>
              </a:ext>
            </a:extLst>
          </p:cNvPr>
          <p:cNvSpPr>
            <a:spLocks noGrp="1"/>
          </p:cNvSpPr>
          <p:nvPr>
            <p:ph type="sldNum" sz="quarter" idx="12"/>
          </p:nvPr>
        </p:nvSpPr>
        <p:spPr/>
        <p:txBody>
          <a:bodyPr/>
          <a:lstStyle/>
          <a:p>
            <a:pPr lvl="0"/>
            <a:fld id="{AF99C6B3-5C55-4FE6-A320-D1B82DA4849C}" type="slidenum">
              <a:t>59</a:t>
            </a:fld>
            <a:endParaRPr lang="en-US"/>
          </a:p>
        </p:txBody>
      </p:sp>
      <p:sp>
        <p:nvSpPr>
          <p:cNvPr id="2" name="Titre 1">
            <a:extLst>
              <a:ext uri="{FF2B5EF4-FFF2-40B4-BE49-F238E27FC236}">
                <a16:creationId xmlns:a16="http://schemas.microsoft.com/office/drawing/2014/main" id="{0CDC69E6-1216-A800-464E-5ED5158B4C3A}"/>
              </a:ext>
            </a:extLst>
          </p:cNvPr>
          <p:cNvSpPr txBox="1">
            <a:spLocks noGrp="1"/>
          </p:cNvSpPr>
          <p:nvPr>
            <p:ph type="title" idx="4294967295"/>
          </p:nvPr>
        </p:nvSpPr>
        <p:spPr>
          <a:xfrm>
            <a:off x="1980840" y="251488"/>
            <a:ext cx="7543799" cy="648512"/>
          </a:xfrm>
        </p:spPr>
        <p:txBody>
          <a:bodyPr vert="horz" wrap="square" lIns="90000" tIns="46800" rIns="90000" bIns="46800" rtlCol="0" anchor="b" anchorCtr="0">
            <a:spAutoFit/>
          </a:bodyPr>
          <a:lstStyle/>
          <a:p>
            <a:pPr lvl="0"/>
            <a:r>
              <a:rPr lang="fr-FR">
                <a:latin typeface="Comic Sans MS" pitchFamily="66"/>
              </a:rPr>
              <a:t>Equation géodésique axiale</a:t>
            </a:r>
          </a:p>
        </p:txBody>
      </p:sp>
      <p:sp>
        <p:nvSpPr>
          <p:cNvPr id="3" name="Espace réservé du texte 2">
            <a:extLst>
              <a:ext uri="{FF2B5EF4-FFF2-40B4-BE49-F238E27FC236}">
                <a16:creationId xmlns:a16="http://schemas.microsoft.com/office/drawing/2014/main" id="{7202855A-A79F-910A-C0E1-9FB605100F60}"/>
              </a:ext>
            </a:extLst>
          </p:cNvPr>
          <p:cNvSpPr txBox="1">
            <a:spLocks noGrp="1"/>
          </p:cNvSpPr>
          <p:nvPr>
            <p:ph type="body" idx="4294967295"/>
          </p:nvPr>
        </p:nvSpPr>
        <p:spPr>
          <a:xfrm>
            <a:off x="292233" y="-38748"/>
            <a:ext cx="11764649" cy="2295116"/>
          </a:xfrm>
        </p:spPr>
        <p:txBody>
          <a:bodyPr vert="horz" wrap="square" lIns="90000" tIns="46800" rIns="90000" bIns="46800" rtlCol="0" anchor="t" anchorCtr="0">
            <a:spAutoFit/>
          </a:bodyPr>
          <a:lstStyle/>
          <a:p>
            <a:pPr>
              <a:spcBef>
                <a:spcPts val="649"/>
              </a:spcBef>
              <a:buClr>
                <a:srgbClr val="330066"/>
              </a:buClr>
              <a:buSzPct val="70000"/>
              <a:buFont typeface="Wingdings" pitchFamily="2"/>
              <a:buChar char=""/>
            </a:pPr>
            <a:r>
              <a:rPr lang="fr-FR" sz="3200" dirty="0">
                <a:latin typeface="Times New Roman" panose="02020603050405020304" pitchFamily="18" charset="0"/>
                <a:cs typeface="Times New Roman" panose="02020603050405020304" pitchFamily="18" charset="0"/>
              </a:rPr>
              <a:t>L’équation géodésique sur l’axe (particule neutre):</a:t>
            </a:r>
          </a:p>
          <a:p>
            <a:pPr>
              <a:spcBef>
                <a:spcPts val="649"/>
              </a:spcBef>
              <a:buClr>
                <a:srgbClr val="330066"/>
              </a:buClr>
              <a:buSzPct val="70000"/>
              <a:buFont typeface="Wingdings" pitchFamily="2"/>
              <a:buChar char=""/>
            </a:pPr>
            <a:r>
              <a:rPr lang="fr-FR" sz="3200" dirty="0">
                <a:latin typeface="Times New Roman" panose="02020603050405020304" pitchFamily="18" charset="0"/>
                <a:cs typeface="Times New Roman" panose="02020603050405020304" pitchFamily="18" charset="0"/>
              </a:rPr>
              <a:t>d²r/d</a:t>
            </a:r>
            <a:r>
              <a:rPr lang="el-GR" sz="3200" dirty="0">
                <a:latin typeface="Times New Roman" panose="02020603050405020304" pitchFamily="18" charset="0"/>
                <a:cs typeface="Times New Roman" panose="02020603050405020304" pitchFamily="18" charset="0"/>
              </a:rPr>
              <a:t>τ</a:t>
            </a:r>
            <a:r>
              <a:rPr lang="fr-FR" sz="3200" dirty="0">
                <a:latin typeface="Times New Roman" panose="02020603050405020304" pitchFamily="18" charset="0"/>
                <a:cs typeface="Times New Roman" panose="02020603050405020304" pitchFamily="18" charset="0"/>
              </a:rPr>
              <a:t>² = ( -GMr²+ c²e²r +Gma²)/(r²+a²)²</a:t>
            </a:r>
          </a:p>
          <a:p>
            <a:pPr>
              <a:spcBef>
                <a:spcPts val="649"/>
              </a:spcBef>
              <a:buClr>
                <a:srgbClr val="330066"/>
              </a:buClr>
              <a:buSzPct val="70000"/>
              <a:buFont typeface="Wingdings" pitchFamily="2"/>
              <a:buChar char=""/>
            </a:pPr>
            <a:r>
              <a:rPr lang="fr-FR" sz="3200" dirty="0">
                <a:latin typeface="Times New Roman" panose="02020603050405020304" pitchFamily="18" charset="0"/>
                <a:cs typeface="Times New Roman" panose="02020603050405020304" pitchFamily="18" charset="0"/>
              </a:rPr>
              <a:t>r&gt;&gt;a →( -GM/r²+ c²e²/r</a:t>
            </a:r>
            <a:r>
              <a:rPr lang="fr-FR" sz="3200" baseline="30000" dirty="0">
                <a:latin typeface="Times New Roman" panose="02020603050405020304" pitchFamily="18" charset="0"/>
                <a:cs typeface="Times New Roman" panose="02020603050405020304" pitchFamily="18" charset="0"/>
              </a:rPr>
              <a:t>3</a:t>
            </a:r>
            <a:r>
              <a:rPr lang="fr-FR" sz="3200" dirty="0">
                <a:latin typeface="Times New Roman" panose="02020603050405020304" pitchFamily="18" charset="0"/>
                <a:cs typeface="Times New Roman" panose="02020603050405020304" pitchFamily="18" charset="0"/>
              </a:rPr>
              <a:t> +Gma²/r</a:t>
            </a:r>
            <a:r>
              <a:rPr lang="fr-FR" sz="3200" baseline="30000" dirty="0">
                <a:latin typeface="Times New Roman" panose="02020603050405020304" pitchFamily="18" charset="0"/>
                <a:cs typeface="Times New Roman" panose="02020603050405020304" pitchFamily="18" charset="0"/>
              </a:rPr>
              <a:t>4</a:t>
            </a:r>
            <a:r>
              <a:rPr lang="fr-FR" sz="3200" dirty="0">
                <a:latin typeface="Times New Roman" panose="02020603050405020304" pitchFamily="18" charset="0"/>
                <a:cs typeface="Times New Roman" panose="02020603050405020304" pitchFamily="18" charset="0"/>
              </a:rPr>
              <a:t>) → -GM/r²</a:t>
            </a:r>
          </a:p>
          <a:p>
            <a:pPr>
              <a:spcBef>
                <a:spcPts val="649"/>
              </a:spcBef>
              <a:buClr>
                <a:srgbClr val="330066"/>
              </a:buClr>
              <a:buSzPct val="70000"/>
              <a:buFont typeface="Wingdings" pitchFamily="2"/>
              <a:buChar char=""/>
            </a:pPr>
            <a:r>
              <a:rPr lang="fr-FR" sz="3200" dirty="0">
                <a:latin typeface="Times New Roman" panose="02020603050405020304" pitchFamily="18" charset="0"/>
                <a:cs typeface="Times New Roman" panose="02020603050405020304" pitchFamily="18" charset="0"/>
              </a:rPr>
              <a:t>r &lt;&lt; a →a</a:t>
            </a:r>
            <a:r>
              <a:rPr lang="fr-FR" sz="3200" baseline="30000" dirty="0">
                <a:latin typeface="Times New Roman" panose="02020603050405020304" pitchFamily="18" charset="0"/>
                <a:cs typeface="Times New Roman" panose="02020603050405020304" pitchFamily="18" charset="0"/>
              </a:rPr>
              <a:t>-2</a:t>
            </a:r>
            <a:r>
              <a:rPr lang="fr-FR" sz="3200" dirty="0">
                <a:latin typeface="Times New Roman" panose="02020603050405020304" pitchFamily="18" charset="0"/>
                <a:cs typeface="Times New Roman" panose="02020603050405020304" pitchFamily="18" charset="0"/>
              </a:rPr>
              <a:t>[ -Gm(r²/a²)+ c²e²(r/a²)+Gm) → GM/a²</a:t>
            </a:r>
            <a:endParaRPr lang="fr-FR" dirty="0"/>
          </a:p>
        </p:txBody>
      </p:sp>
      <p:grpSp>
        <p:nvGrpSpPr>
          <p:cNvPr id="4" name="Groupe 3">
            <a:extLst>
              <a:ext uri="{FF2B5EF4-FFF2-40B4-BE49-F238E27FC236}">
                <a16:creationId xmlns:a16="http://schemas.microsoft.com/office/drawing/2014/main" id="{EBFB919B-54C0-4EC1-1C30-F6286A1142A7}"/>
              </a:ext>
            </a:extLst>
          </p:cNvPr>
          <p:cNvGrpSpPr/>
          <p:nvPr/>
        </p:nvGrpSpPr>
        <p:grpSpPr>
          <a:xfrm>
            <a:off x="2435158" y="2256369"/>
            <a:ext cx="7368717" cy="4440270"/>
            <a:chOff x="911159" y="3080520"/>
            <a:chExt cx="6480000" cy="3234600"/>
          </a:xfrm>
        </p:grpSpPr>
        <p:sp>
          <p:nvSpPr>
            <p:cNvPr id="5" name="Rectangle 4">
              <a:extLst>
                <a:ext uri="{FF2B5EF4-FFF2-40B4-BE49-F238E27FC236}">
                  <a16:creationId xmlns:a16="http://schemas.microsoft.com/office/drawing/2014/main" id="{86B31950-BAC6-A19A-18BA-080AB028E23C}"/>
                </a:ext>
              </a:extLst>
            </p:cNvPr>
            <p:cNvSpPr/>
            <p:nvPr/>
          </p:nvSpPr>
          <p:spPr>
            <a:xfrm>
              <a:off x="911159" y="3080520"/>
              <a:ext cx="6480000" cy="3234600"/>
            </a:xfrm>
            <a:prstGeom prst="rect">
              <a:avLst/>
            </a:prstGeom>
            <a:noFill/>
            <a:ln>
              <a:solidFill>
                <a:schemeClr val="tx1"/>
              </a:solidFill>
              <a:prstDash val="solid"/>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6" name="Connecteur droit 5">
              <a:extLst>
                <a:ext uri="{FF2B5EF4-FFF2-40B4-BE49-F238E27FC236}">
                  <a16:creationId xmlns:a16="http://schemas.microsoft.com/office/drawing/2014/main" id="{5F41D62E-1274-A684-9053-9749F0CF4509}"/>
                </a:ext>
              </a:extLst>
            </p:cNvPr>
            <p:cNvSpPr/>
            <p:nvPr/>
          </p:nvSpPr>
          <p:spPr>
            <a:xfrm>
              <a:off x="1907640" y="4762440"/>
              <a:ext cx="5316839" cy="719"/>
            </a:xfrm>
            <a:prstGeom prst="line">
              <a:avLst/>
            </a:prstGeom>
            <a:noFill/>
            <a:ln w="9360">
              <a:solidFill>
                <a:schemeClr val="tx1"/>
              </a:solidFill>
              <a:prstDash val="solid"/>
              <a:miter/>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7" name="Connecteur droit 6">
              <a:extLst>
                <a:ext uri="{FF2B5EF4-FFF2-40B4-BE49-F238E27FC236}">
                  <a16:creationId xmlns:a16="http://schemas.microsoft.com/office/drawing/2014/main" id="{97A11310-FA6F-92F6-5044-2A4D87DCB878}"/>
                </a:ext>
              </a:extLst>
            </p:cNvPr>
            <p:cNvSpPr/>
            <p:nvPr/>
          </p:nvSpPr>
          <p:spPr>
            <a:xfrm>
              <a:off x="4234320" y="3080520"/>
              <a:ext cx="0" cy="1681920"/>
            </a:xfrm>
            <a:prstGeom prst="line">
              <a:avLst/>
            </a:prstGeom>
            <a:noFill/>
            <a:ln w="57240">
              <a:solidFill>
                <a:schemeClr val="tx1"/>
              </a:solidFill>
              <a:prstDash val="solid"/>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8" name="Connecteur droit 7">
              <a:extLst>
                <a:ext uri="{FF2B5EF4-FFF2-40B4-BE49-F238E27FC236}">
                  <a16:creationId xmlns:a16="http://schemas.microsoft.com/office/drawing/2014/main" id="{2B614871-6687-3768-E7C4-80C47915F8CC}"/>
                </a:ext>
              </a:extLst>
            </p:cNvPr>
            <p:cNvSpPr/>
            <p:nvPr/>
          </p:nvSpPr>
          <p:spPr>
            <a:xfrm flipV="1">
              <a:off x="3071159" y="4244400"/>
              <a:ext cx="0" cy="517319"/>
            </a:xfrm>
            <a:prstGeom prst="line">
              <a:avLst/>
            </a:prstGeom>
            <a:noFill/>
            <a:ln w="19080">
              <a:solidFill>
                <a:schemeClr val="tx1"/>
              </a:solidFill>
              <a:prstDash val="solid"/>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9" name="Connecteur droit 8">
              <a:extLst>
                <a:ext uri="{FF2B5EF4-FFF2-40B4-BE49-F238E27FC236}">
                  <a16:creationId xmlns:a16="http://schemas.microsoft.com/office/drawing/2014/main" id="{CAC2B39C-2C65-CEDE-261E-6F85B135383F}"/>
                </a:ext>
              </a:extLst>
            </p:cNvPr>
            <p:cNvSpPr/>
            <p:nvPr/>
          </p:nvSpPr>
          <p:spPr>
            <a:xfrm flipV="1">
              <a:off x="5563440" y="3727080"/>
              <a:ext cx="0" cy="1034999"/>
            </a:xfrm>
            <a:prstGeom prst="line">
              <a:avLst/>
            </a:prstGeom>
            <a:noFill/>
            <a:ln w="38160">
              <a:solidFill>
                <a:schemeClr val="tx1"/>
              </a:solidFill>
              <a:prstDash val="solid"/>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10" name="Connecteur droit 9">
              <a:extLst>
                <a:ext uri="{FF2B5EF4-FFF2-40B4-BE49-F238E27FC236}">
                  <a16:creationId xmlns:a16="http://schemas.microsoft.com/office/drawing/2014/main" id="{1DF3689E-5A99-17B6-9FB9-E6B9E4EB2612}"/>
                </a:ext>
              </a:extLst>
            </p:cNvPr>
            <p:cNvSpPr/>
            <p:nvPr/>
          </p:nvSpPr>
          <p:spPr>
            <a:xfrm>
              <a:off x="4234320" y="4762440"/>
              <a:ext cx="0" cy="1552320"/>
            </a:xfrm>
            <a:prstGeom prst="line">
              <a:avLst/>
            </a:prstGeom>
            <a:noFill/>
            <a:ln w="9360">
              <a:solidFill>
                <a:schemeClr val="tx1"/>
              </a:solidFill>
              <a:custDash>
                <a:ds d="403846" sp="303846"/>
              </a:custDash>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11" name="Connecteur droit 10">
              <a:extLst>
                <a:ext uri="{FF2B5EF4-FFF2-40B4-BE49-F238E27FC236}">
                  <a16:creationId xmlns:a16="http://schemas.microsoft.com/office/drawing/2014/main" id="{2119F86A-3457-EEF2-FBC1-44D7E27917E9}"/>
                </a:ext>
              </a:extLst>
            </p:cNvPr>
            <p:cNvSpPr/>
            <p:nvPr/>
          </p:nvSpPr>
          <p:spPr>
            <a:xfrm flipV="1">
              <a:off x="3071159" y="4762079"/>
              <a:ext cx="0" cy="517321"/>
            </a:xfrm>
            <a:prstGeom prst="line">
              <a:avLst/>
            </a:prstGeom>
            <a:noFill/>
            <a:ln w="9360">
              <a:solidFill>
                <a:schemeClr val="tx1"/>
              </a:solidFill>
              <a:custDash>
                <a:ds d="403846" sp="303846"/>
              </a:custDash>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12" name="Connecteur droit 11">
              <a:extLst>
                <a:ext uri="{FF2B5EF4-FFF2-40B4-BE49-F238E27FC236}">
                  <a16:creationId xmlns:a16="http://schemas.microsoft.com/office/drawing/2014/main" id="{0D101487-E81F-446B-8D13-99717B370A3C}"/>
                </a:ext>
              </a:extLst>
            </p:cNvPr>
            <p:cNvSpPr/>
            <p:nvPr/>
          </p:nvSpPr>
          <p:spPr>
            <a:xfrm>
              <a:off x="5563440" y="4762440"/>
              <a:ext cx="0" cy="1035000"/>
            </a:xfrm>
            <a:prstGeom prst="line">
              <a:avLst/>
            </a:prstGeom>
            <a:noFill/>
            <a:ln w="9360">
              <a:solidFill>
                <a:schemeClr val="tx1"/>
              </a:solidFill>
              <a:custDash>
                <a:ds d="403846" sp="303846"/>
              </a:custDash>
              <a:miter/>
              <a:tailEnd type="arrow"/>
            </a:ln>
          </p:spPr>
          <p:txBody>
            <a:bodyPr vert="horz" wrap="square" lIns="90000" tIns="46800" rIns="90000" bIns="46800" anchor="t" anchorCtr="0" compatLnSpc="1">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FR" sz="2400">
                <a:solidFill>
                  <a:srgbClr val="000000"/>
                </a:solidFill>
                <a:latin typeface="Arial" pitchFamily="34"/>
                <a:ea typeface="MS Gothic" pitchFamily="2"/>
                <a:cs typeface="Tahoma" pitchFamily="2"/>
              </a:endParaRPr>
            </a:p>
          </p:txBody>
        </p:sp>
        <p:sp>
          <p:nvSpPr>
            <p:cNvPr id="13" name="Rectangle 12">
              <a:extLst>
                <a:ext uri="{FF2B5EF4-FFF2-40B4-BE49-F238E27FC236}">
                  <a16:creationId xmlns:a16="http://schemas.microsoft.com/office/drawing/2014/main" id="{A9741EEF-E517-843C-7879-4FF4E27BE17D}"/>
                </a:ext>
              </a:extLst>
            </p:cNvPr>
            <p:cNvSpPr/>
            <p:nvPr/>
          </p:nvSpPr>
          <p:spPr>
            <a:xfrm>
              <a:off x="6394319" y="3339001"/>
              <a:ext cx="705601" cy="171384"/>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900" spc="3" dirty="0">
                  <a:ln w="9360">
                    <a:solidFill>
                      <a:srgbClr val="000000"/>
                    </a:solidFill>
                    <a:prstDash val="solid"/>
                    <a:miter/>
                  </a:ln>
                  <a:solidFill>
                    <a:srgbClr val="FFFFFF"/>
                  </a:solidFill>
                  <a:latin typeface="Arial Black" pitchFamily="18"/>
                  <a:ea typeface="Arial Black" pitchFamily="18"/>
                  <a:cs typeface="Arial Black" pitchFamily="18"/>
                </a:rPr>
                <a:t>m r &gt; 0</a:t>
              </a:r>
            </a:p>
          </p:txBody>
        </p:sp>
        <p:sp>
          <p:nvSpPr>
            <p:cNvPr id="14" name="Rectangle 13">
              <a:extLst>
                <a:ext uri="{FF2B5EF4-FFF2-40B4-BE49-F238E27FC236}">
                  <a16:creationId xmlns:a16="http://schemas.microsoft.com/office/drawing/2014/main" id="{123F398D-CDA9-F378-AB35-10F1B1930BF2}"/>
                </a:ext>
              </a:extLst>
            </p:cNvPr>
            <p:cNvSpPr/>
            <p:nvPr/>
          </p:nvSpPr>
          <p:spPr>
            <a:xfrm>
              <a:off x="6309180" y="4553822"/>
              <a:ext cx="603900" cy="171385"/>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dirty="0">
                  <a:ln w="9360">
                    <a:solidFill>
                      <a:srgbClr val="000000"/>
                    </a:solidFill>
                    <a:prstDash val="solid"/>
                    <a:miter/>
                  </a:ln>
                  <a:solidFill>
                    <a:srgbClr val="FFFFFF"/>
                  </a:solidFill>
                  <a:latin typeface="Arial Black" pitchFamily="18"/>
                  <a:ea typeface="Arial Black" pitchFamily="18"/>
                  <a:cs typeface="Arial Black" pitchFamily="18"/>
                </a:rPr>
                <a:t>r = 0</a:t>
              </a:r>
            </a:p>
          </p:txBody>
        </p:sp>
        <p:sp>
          <p:nvSpPr>
            <p:cNvPr id="15" name="Rectangle 14">
              <a:extLst>
                <a:ext uri="{FF2B5EF4-FFF2-40B4-BE49-F238E27FC236}">
                  <a16:creationId xmlns:a16="http://schemas.microsoft.com/office/drawing/2014/main" id="{C82F0C11-E086-E83B-E466-E64EA3647E33}"/>
                </a:ext>
              </a:extLst>
            </p:cNvPr>
            <p:cNvSpPr/>
            <p:nvPr/>
          </p:nvSpPr>
          <p:spPr>
            <a:xfrm>
              <a:off x="6309180" y="5895359"/>
              <a:ext cx="790741" cy="193320"/>
            </a:xfrm>
            <a:prstGeom prst="rect">
              <a:avLst/>
            </a:prstGeom>
            <a:ln>
              <a:solidFill>
                <a:schemeClr val="tx1"/>
              </a:solidFill>
            </a:ln>
          </p:spPr>
          <p:txBody>
            <a:bodyPr vert="horz" wrap="square" lIns="90000" tIns="46800" rIns="90000" bIns="46800" numCol="1" fromWordArt="1" anchor="t" anchorCtr="1" compatLnSpc="1">
              <a:prstTxWarp prst="textPlain">
                <a:avLst>
                  <a:gd name="adj" fmla="val 51048"/>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dirty="0">
                  <a:ln w="9360">
                    <a:solidFill>
                      <a:srgbClr val="000000"/>
                    </a:solidFill>
                    <a:prstDash val="solid"/>
                    <a:miter/>
                  </a:ln>
                  <a:solidFill>
                    <a:srgbClr val="FFFFFF"/>
                  </a:solidFill>
                  <a:latin typeface="Arial Black" pitchFamily="18"/>
                  <a:ea typeface="Arial Black" pitchFamily="18"/>
                  <a:cs typeface="Arial Black" pitchFamily="18"/>
                </a:rPr>
                <a:t>m r &lt; 0</a:t>
              </a:r>
            </a:p>
          </p:txBody>
        </p:sp>
        <p:sp>
          <p:nvSpPr>
            <p:cNvPr id="16" name="Rectangle 15">
              <a:extLst>
                <a:ext uri="{FF2B5EF4-FFF2-40B4-BE49-F238E27FC236}">
                  <a16:creationId xmlns:a16="http://schemas.microsoft.com/office/drawing/2014/main" id="{14ECADF8-0333-6253-72A4-855B46AD709C}"/>
                </a:ext>
              </a:extLst>
            </p:cNvPr>
            <p:cNvSpPr/>
            <p:nvPr/>
          </p:nvSpPr>
          <p:spPr>
            <a:xfrm>
              <a:off x="2240280" y="3339000"/>
              <a:ext cx="595440" cy="161640"/>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a:ln w="9360">
                    <a:solidFill>
                      <a:srgbClr val="000000"/>
                    </a:solidFill>
                    <a:prstDash val="solid"/>
                    <a:miter/>
                  </a:ln>
                  <a:solidFill>
                    <a:srgbClr val="FFFFFF"/>
                  </a:solidFill>
                  <a:latin typeface="Arial Black" pitchFamily="18"/>
                  <a:ea typeface="Arial Black" pitchFamily="18"/>
                  <a:cs typeface="Arial Black" pitchFamily="18"/>
                </a:rPr>
                <a:t>Espace</a:t>
              </a:r>
            </a:p>
          </p:txBody>
        </p:sp>
        <p:sp>
          <p:nvSpPr>
            <p:cNvPr id="17" name="Rectangle 16">
              <a:extLst>
                <a:ext uri="{FF2B5EF4-FFF2-40B4-BE49-F238E27FC236}">
                  <a16:creationId xmlns:a16="http://schemas.microsoft.com/office/drawing/2014/main" id="{20229EF0-EC36-5C92-60C4-C9AD6F3D0809}"/>
                </a:ext>
              </a:extLst>
            </p:cNvPr>
            <p:cNvSpPr/>
            <p:nvPr/>
          </p:nvSpPr>
          <p:spPr>
            <a:xfrm>
              <a:off x="2074319" y="5797440"/>
              <a:ext cx="996480" cy="161640"/>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a:ln w="9360">
                    <a:solidFill>
                      <a:srgbClr val="000000"/>
                    </a:solidFill>
                    <a:prstDash val="solid"/>
                    <a:miter/>
                  </a:ln>
                  <a:solidFill>
                    <a:srgbClr val="FFFFFF"/>
                  </a:solidFill>
                  <a:latin typeface="Arial Black" pitchFamily="18"/>
                  <a:ea typeface="Arial Black" pitchFamily="18"/>
                  <a:cs typeface="Arial Black" pitchFamily="18"/>
                </a:rPr>
                <a:t>Anti Espace</a:t>
              </a:r>
            </a:p>
          </p:txBody>
        </p:sp>
        <p:sp>
          <p:nvSpPr>
            <p:cNvPr id="18" name="Rectangle 17">
              <a:extLst>
                <a:ext uri="{FF2B5EF4-FFF2-40B4-BE49-F238E27FC236}">
                  <a16:creationId xmlns:a16="http://schemas.microsoft.com/office/drawing/2014/main" id="{C759B10E-4077-D4C9-AF26-247C78B08B94}"/>
                </a:ext>
              </a:extLst>
            </p:cNvPr>
            <p:cNvSpPr/>
            <p:nvPr/>
          </p:nvSpPr>
          <p:spPr>
            <a:xfrm>
              <a:off x="3470399" y="3468600"/>
              <a:ext cx="1578239" cy="161640"/>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a:ln w="9360">
                    <a:solidFill>
                      <a:srgbClr val="000000"/>
                    </a:solidFill>
                    <a:prstDash val="solid"/>
                    <a:miter/>
                  </a:ln>
                  <a:solidFill>
                    <a:srgbClr val="FFFFFF"/>
                  </a:solidFill>
                  <a:latin typeface="Arial Black" pitchFamily="18"/>
                  <a:ea typeface="Arial Black" pitchFamily="18"/>
                  <a:cs typeface="Arial Black" pitchFamily="18"/>
                </a:rPr>
                <a:t>Action de la Masse</a:t>
              </a:r>
            </a:p>
          </p:txBody>
        </p:sp>
        <p:sp>
          <p:nvSpPr>
            <p:cNvPr id="19" name="Rectangle 18">
              <a:extLst>
                <a:ext uri="{FF2B5EF4-FFF2-40B4-BE49-F238E27FC236}">
                  <a16:creationId xmlns:a16="http://schemas.microsoft.com/office/drawing/2014/main" id="{11E13118-6C1A-D282-A1D1-C7E957EB6626}"/>
                </a:ext>
              </a:extLst>
            </p:cNvPr>
            <p:cNvSpPr/>
            <p:nvPr/>
          </p:nvSpPr>
          <p:spPr>
            <a:xfrm>
              <a:off x="2572560" y="4503600"/>
              <a:ext cx="1204559" cy="161640"/>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a:ln w="9360">
                    <a:solidFill>
                      <a:srgbClr val="000000"/>
                    </a:solidFill>
                    <a:prstDash val="solid"/>
                    <a:miter/>
                  </a:ln>
                  <a:solidFill>
                    <a:srgbClr val="FFFFFF"/>
                  </a:solidFill>
                  <a:latin typeface="Arial Black" pitchFamily="18"/>
                  <a:ea typeface="Arial Black" pitchFamily="18"/>
                  <a:cs typeface="Arial Black" pitchFamily="18"/>
                </a:rPr>
                <a:t>Action du Spin</a:t>
              </a:r>
            </a:p>
          </p:txBody>
        </p:sp>
        <p:sp>
          <p:nvSpPr>
            <p:cNvPr id="20" name="Rectangle 19">
              <a:extLst>
                <a:ext uri="{FF2B5EF4-FFF2-40B4-BE49-F238E27FC236}">
                  <a16:creationId xmlns:a16="http://schemas.microsoft.com/office/drawing/2014/main" id="{B4CC4963-B229-93DE-448A-F4E61559B80C}"/>
                </a:ext>
              </a:extLst>
            </p:cNvPr>
            <p:cNvSpPr/>
            <p:nvPr/>
          </p:nvSpPr>
          <p:spPr>
            <a:xfrm>
              <a:off x="4898880" y="3985920"/>
              <a:ext cx="1605600" cy="161640"/>
            </a:xfrm>
            <a:prstGeom prst="rect">
              <a:avLst/>
            </a:prstGeom>
            <a:ln>
              <a:solidFill>
                <a:schemeClr val="tx1"/>
              </a:solidFill>
            </a:ln>
          </p:spPr>
          <p:txBody>
            <a:bodyPr vert="horz" wrap="square" lIns="90000" tIns="46800" rIns="90000" bIns="46800" numCol="1" fromWordArt="1" anchor="t" anchorCtr="1" compatLnSpc="1">
              <a:prstTxWarp prst="textPlain">
                <a:avLst/>
              </a:prstTxWarp>
              <a:no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FR" sz="800" spc="3" dirty="0">
                  <a:ln w="9360">
                    <a:solidFill>
                      <a:srgbClr val="000000"/>
                    </a:solidFill>
                    <a:prstDash val="solid"/>
                    <a:miter/>
                  </a:ln>
                  <a:solidFill>
                    <a:srgbClr val="FFFFFF"/>
                  </a:solidFill>
                  <a:latin typeface="Arial Black" pitchFamily="18"/>
                  <a:ea typeface="Arial Black" pitchFamily="18"/>
                  <a:cs typeface="Arial Black" pitchFamily="18"/>
                </a:rPr>
                <a:t>Action de la charge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80416" y="1232636"/>
            <a:ext cx="7351776" cy="4899940"/>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Alors que les orbites,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non circulaires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sont des ellipses fixes en mécanique classique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Les orbites,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non circulaires,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ne se referment pas (confirmation de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l’avance inexpliquée de 43</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 du périhélie de Mercure)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58497" y="-145486"/>
            <a:ext cx="1072686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Avance du périhélie de Mercure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BA53D316-882B-4CD1-B3B7-346799481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772" y="3561208"/>
            <a:ext cx="3284408" cy="2854908"/>
          </a:xfrm>
          <a:prstGeom prst="rect">
            <a:avLst/>
          </a:prstGeom>
        </p:spPr>
      </p:pic>
      <p:pic>
        <p:nvPicPr>
          <p:cNvPr id="10" name="Image 9">
            <a:extLst>
              <a:ext uri="{FF2B5EF4-FFF2-40B4-BE49-F238E27FC236}">
                <a16:creationId xmlns:a16="http://schemas.microsoft.com/office/drawing/2014/main" id="{AE37E0A5-E843-49D8-A8AD-F62A6CD04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772" y="1319290"/>
            <a:ext cx="3720243" cy="2223691"/>
          </a:xfrm>
          <a:prstGeom prst="rect">
            <a:avLst/>
          </a:prstGeom>
        </p:spPr>
      </p:pic>
    </p:spTree>
    <p:extLst>
      <p:ext uri="{BB962C8B-B14F-4D97-AF65-F5344CB8AC3E}">
        <p14:creationId xmlns:p14="http://schemas.microsoft.com/office/powerpoint/2010/main" val="126310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74754" y="962631"/>
            <a:ext cx="7240249" cy="5300227"/>
          </a:xfrm>
          <a:solidFill>
            <a:schemeClr val="accent1">
              <a:alpha val="46000"/>
            </a:schemeClr>
          </a:solidFill>
        </p:spPr>
        <p:txBody>
          <a:bodyPr>
            <a:normAutofit/>
          </a:bodyPr>
          <a:lstStyle/>
          <a:p>
            <a:pPr lvl="0" indent="-334800">
              <a:lnSpc>
                <a:spcPct val="90000"/>
              </a:lnSpc>
              <a:spcBef>
                <a:spcPts val="697"/>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600" dirty="0">
                <a:solidFill>
                  <a:schemeClr val="tx1"/>
                </a:solidFill>
                <a:latin typeface="Times New Roman" pitchFamily="18"/>
              </a:rPr>
              <a:t>Le trou noir statique dépend seulement de sa masse.    Structure simple.</a:t>
            </a:r>
            <a:br>
              <a:rPr lang="fr-FR" sz="3600" dirty="0">
                <a:solidFill>
                  <a:schemeClr val="tx1"/>
                </a:solidFill>
                <a:latin typeface="Times New Roman" pitchFamily="18"/>
              </a:rPr>
            </a:br>
            <a:r>
              <a:rPr lang="fr-FR" sz="3600" dirty="0">
                <a:solidFill>
                  <a:schemeClr val="tx1"/>
                </a:solidFill>
                <a:latin typeface="Times New Roman" pitchFamily="18"/>
              </a:rPr>
              <a:t> La sphère des photons est hautement instable. La surface d’horizon caractérise l’entropie du TN.       </a:t>
            </a:r>
            <a:br>
              <a:rPr lang="fr-FR" sz="3600" dirty="0">
                <a:solidFill>
                  <a:schemeClr val="tx1"/>
                </a:solidFill>
                <a:latin typeface="Times New Roman" pitchFamily="18"/>
              </a:rPr>
            </a:br>
            <a:r>
              <a:rPr lang="fr-FR" sz="3600" dirty="0">
                <a:solidFill>
                  <a:schemeClr val="tx1"/>
                </a:solidFill>
                <a:latin typeface="Times New Roman" pitchFamily="18"/>
              </a:rPr>
              <a:t>Sous l’horizon l’espace n’est plus statique: Chute inexorable vers la singularité. </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01906"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 trou noir statique</a:t>
            </a:r>
          </a:p>
        </p:txBody>
      </p:sp>
      <p:pic>
        <p:nvPicPr>
          <p:cNvPr id="5" name="Image 4">
            <a:extLst>
              <a:ext uri="{FF2B5EF4-FFF2-40B4-BE49-F238E27FC236}">
                <a16:creationId xmlns:a16="http://schemas.microsoft.com/office/drawing/2014/main" id="{F417D03F-F29E-4DE9-9098-C22C4B35B443}"/>
              </a:ext>
            </a:extLst>
          </p:cNvPr>
          <p:cNvPicPr>
            <a:picLocks noChangeAspect="1"/>
          </p:cNvPicPr>
          <p:nvPr/>
        </p:nvPicPr>
        <p:blipFill>
          <a:blip r:embed="rId3">
            <a:lum/>
            <a:alphaModFix/>
          </a:blip>
          <a:srcRect/>
          <a:stretch>
            <a:fillRect/>
          </a:stretch>
        </p:blipFill>
        <p:spPr>
          <a:xfrm>
            <a:off x="7615003" y="1708879"/>
            <a:ext cx="4364663" cy="4186490"/>
          </a:xfrm>
          <a:prstGeom prst="rect">
            <a:avLst/>
          </a:prstGeom>
          <a:solidFill>
            <a:srgbClr val="000000"/>
          </a:solidFill>
          <a:ln w="9360">
            <a:solidFill>
              <a:srgbClr val="000000"/>
            </a:solidFill>
            <a:prstDash val="solid"/>
            <a:miter/>
          </a:ln>
        </p:spPr>
      </p:pic>
    </p:spTree>
    <p:extLst>
      <p:ext uri="{BB962C8B-B14F-4D97-AF65-F5344CB8AC3E}">
        <p14:creationId xmlns:p14="http://schemas.microsoft.com/office/powerpoint/2010/main" val="61444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014741"/>
            <a:ext cx="6970955" cy="5064372"/>
          </a:xfrm>
          <a:solidFill>
            <a:schemeClr val="accent1">
              <a:alpha val="46000"/>
            </a:schemeClr>
          </a:solidFill>
        </p:spPr>
        <p:txBody>
          <a:bodyPr>
            <a:noAutofit/>
          </a:bodyPr>
          <a:lstStyle/>
          <a:p>
            <a:pPr lvl="0" indent="-334800">
              <a:lnSpc>
                <a:spcPct val="90000"/>
              </a:lnSpc>
              <a:spcBef>
                <a:spcPts val="697"/>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600" dirty="0">
                <a:solidFill>
                  <a:schemeClr val="tx1"/>
                </a:solidFill>
                <a:latin typeface="Times New Roman" pitchFamily="18"/>
              </a:rPr>
              <a:t>L’horizon nous cache la singularité centrale  (censure cosmique) et nous en </a:t>
            </a:r>
            <a:r>
              <a:rPr lang="fr-FR" sz="3600" dirty="0" err="1">
                <a:solidFill>
                  <a:schemeClr val="tx1"/>
                </a:solidFill>
                <a:latin typeface="Times New Roman" pitchFamily="18"/>
              </a:rPr>
              <a:t>isole.Rien</a:t>
            </a:r>
            <a:r>
              <a:rPr lang="fr-FR" sz="3600" dirty="0">
                <a:solidFill>
                  <a:schemeClr val="tx1"/>
                </a:solidFill>
                <a:latin typeface="Times New Roman" pitchFamily="18"/>
              </a:rPr>
              <a:t> de ce qui se passe à l’intérieur du trou Noir n’a d’influence sur notre Univers.</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b="1" u="sng" dirty="0">
                <a:solidFill>
                  <a:schemeClr val="tx1"/>
                </a:solidFill>
                <a:latin typeface="Times New Roman" pitchFamily="18"/>
              </a:rPr>
              <a:t>Solution complète trouvée </a:t>
            </a:r>
            <a:r>
              <a:rPr lang="fr-FR" sz="3600" dirty="0">
                <a:solidFill>
                  <a:schemeClr val="tx1"/>
                </a:solidFill>
                <a:latin typeface="Times New Roman" pitchFamily="18"/>
              </a:rPr>
              <a:t>dès 1921, Painlevé, comprise en 1960: 2 régions symétriques connectées par un trou de ver de </a:t>
            </a:r>
            <a:r>
              <a:rPr lang="fr-FR" sz="3600" b="1" u="sng" dirty="0">
                <a:solidFill>
                  <a:schemeClr val="tx1"/>
                </a:solidFill>
                <a:latin typeface="Times New Roman" pitchFamily="18"/>
              </a:rPr>
              <a:t>type espace </a:t>
            </a:r>
            <a:r>
              <a:rPr lang="fr-FR" sz="3600" dirty="0">
                <a:solidFill>
                  <a:schemeClr val="tx1"/>
                </a:solidFill>
                <a:latin typeface="Times New Roman" pitchFamily="18"/>
              </a:rPr>
              <a:t>:</a:t>
            </a:r>
            <a:endParaRPr lang="fr-FR" sz="3600" b="1" u="sng" dirty="0">
              <a:solidFill>
                <a:schemeClr val="tx1"/>
              </a:solidFill>
              <a:latin typeface="Times New Roman" pitchFamily="18"/>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a:t>
            </a:r>
            <a:r>
              <a:rPr lang="fr-FR" sz="2400" dirty="0">
                <a:solidFill>
                  <a:prstClr val="white"/>
                </a:solidFill>
                <a:latin typeface="Times New Roman" panose="02020603050405020304" pitchFamily="18" charset="0"/>
                <a:cs typeface="Times New Roman" panose="02020603050405020304" pitchFamily="18" charset="0"/>
              </a:rPr>
              <a:t>F</a:t>
            </a: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rance 2023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01906"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 trou noir statique</a:t>
            </a:r>
          </a:p>
        </p:txBody>
      </p:sp>
      <p:pic>
        <p:nvPicPr>
          <p:cNvPr id="3" name="Image 2">
            <a:extLst>
              <a:ext uri="{FF2B5EF4-FFF2-40B4-BE49-F238E27FC236}">
                <a16:creationId xmlns:a16="http://schemas.microsoft.com/office/drawing/2014/main" id="{598EBC88-DED9-DC53-089A-76E54EA85FA0}"/>
              </a:ext>
            </a:extLst>
          </p:cNvPr>
          <p:cNvPicPr>
            <a:picLocks noChangeAspect="1"/>
          </p:cNvPicPr>
          <p:nvPr/>
        </p:nvPicPr>
        <p:blipFill>
          <a:blip r:embed="rId3">
            <a:lum/>
            <a:alphaModFix/>
          </a:blip>
          <a:srcRect/>
          <a:stretch>
            <a:fillRect/>
          </a:stretch>
        </p:blipFill>
        <p:spPr>
          <a:xfrm>
            <a:off x="7521063" y="1892623"/>
            <a:ext cx="4364663" cy="4186490"/>
          </a:xfrm>
          <a:prstGeom prst="rect">
            <a:avLst/>
          </a:prstGeom>
          <a:solidFill>
            <a:srgbClr val="000000"/>
          </a:solidFill>
          <a:ln w="9360">
            <a:solidFill>
              <a:srgbClr val="000000"/>
            </a:solidFill>
            <a:prstDash val="solid"/>
            <a:miter/>
          </a:ln>
        </p:spPr>
      </p:pic>
      <p:sp>
        <p:nvSpPr>
          <p:cNvPr id="4" name="Flèche : bas 3">
            <a:extLst>
              <a:ext uri="{FF2B5EF4-FFF2-40B4-BE49-F238E27FC236}">
                <a16:creationId xmlns:a16="http://schemas.microsoft.com/office/drawing/2014/main" id="{FB2EEF16-FB27-E3F5-570A-0F1638B1C488}"/>
              </a:ext>
            </a:extLst>
          </p:cNvPr>
          <p:cNvSpPr/>
          <p:nvPr/>
        </p:nvSpPr>
        <p:spPr>
          <a:xfrm>
            <a:off x="9542031" y="2467073"/>
            <a:ext cx="322729" cy="1290917"/>
          </a:xfrm>
          <a:prstGeom prst="downArrow">
            <a:avLst>
              <a:gd name="adj1" fmla="val 39744"/>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879361A-DDDF-4DDF-F60F-6A2225A36F7C}"/>
              </a:ext>
            </a:extLst>
          </p:cNvPr>
          <p:cNvSpPr txBox="1"/>
          <p:nvPr/>
        </p:nvSpPr>
        <p:spPr>
          <a:xfrm>
            <a:off x="9294605" y="2097741"/>
            <a:ext cx="1156035" cy="461665"/>
          </a:xfrm>
          <a:prstGeom prst="rect">
            <a:avLst/>
          </a:prstGeom>
          <a:noFill/>
        </p:spPr>
        <p:txBody>
          <a:bodyPr wrap="square" rtlCol="0">
            <a:spAutoFit/>
          </a:bodyPr>
          <a:lstStyle/>
          <a:p>
            <a:r>
              <a:rPr lang="fr-FR" sz="2400" b="1" dirty="0">
                <a:solidFill>
                  <a:srgbClr val="FFFF00"/>
                </a:solidFill>
              </a:rPr>
              <a:t>Prison</a:t>
            </a:r>
          </a:p>
        </p:txBody>
      </p:sp>
    </p:spTree>
    <p:extLst>
      <p:ext uri="{BB962C8B-B14F-4D97-AF65-F5344CB8AC3E}">
        <p14:creationId xmlns:p14="http://schemas.microsoft.com/office/powerpoint/2010/main" val="276857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63BF6D-21D1-AEDF-4A5E-D7393A1F9B13}"/>
              </a:ext>
            </a:extLst>
          </p:cNvPr>
          <p:cNvSpPr>
            <a:spLocks noGrp="1"/>
          </p:cNvSpPr>
          <p:nvPr>
            <p:ph type="title"/>
          </p:nvPr>
        </p:nvSpPr>
        <p:spPr>
          <a:xfrm>
            <a:off x="1591173" y="213697"/>
            <a:ext cx="4503255"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Trou de Ver</a:t>
            </a:r>
          </a:p>
        </p:txBody>
      </p:sp>
      <p:pic>
        <p:nvPicPr>
          <p:cNvPr id="4" name="Picture 2" descr="Univers parallèles">
            <a:extLst>
              <a:ext uri="{FF2B5EF4-FFF2-40B4-BE49-F238E27FC236}">
                <a16:creationId xmlns:a16="http://schemas.microsoft.com/office/drawing/2014/main" id="{1AE35FC6-F35E-A5FC-1A30-1095033F89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932" y="1462855"/>
            <a:ext cx="4745655" cy="34163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F6BFB9F-7604-5E4E-C50E-183E810BB850}"/>
              </a:ext>
            </a:extLst>
          </p:cNvPr>
          <p:cNvSpPr txBox="1"/>
          <p:nvPr/>
        </p:nvSpPr>
        <p:spPr>
          <a:xfrm>
            <a:off x="0" y="4945143"/>
            <a:ext cx="6094428" cy="1569660"/>
          </a:xfrm>
          <a:prstGeom prst="rect">
            <a:avLst/>
          </a:prstGeom>
          <a:noFill/>
        </p:spPr>
        <p:txBody>
          <a:bodyPr wrap="square">
            <a:spAutoFit/>
          </a:bodyPr>
          <a:lstStyle/>
          <a:p>
            <a:pPr algn="ctr"/>
            <a:r>
              <a:rPr lang="fr-FR" sz="3200" dirty="0">
                <a:latin typeface="Times New Roman" panose="02020603050405020304" pitchFamily="18" charset="0"/>
                <a:cs typeface="Times New Roman" panose="02020603050405020304" pitchFamily="18" charset="0"/>
              </a:rPr>
              <a:t>La Terre passant à travers un trou de ver géant. (</a:t>
            </a:r>
            <a:r>
              <a:rPr lang="fr-FR" sz="3200" dirty="0" err="1">
                <a:latin typeface="Times New Roman" panose="02020603050405020304" pitchFamily="18" charset="0"/>
                <a:cs typeface="Times New Roman" panose="02020603050405020304" pitchFamily="18" charset="0"/>
              </a:rPr>
              <a:t>interstellar</a:t>
            </a:r>
            <a:r>
              <a:rPr lang="fr-FR" sz="3200" dirty="0">
                <a:latin typeface="Times New Roman" panose="02020603050405020304" pitchFamily="18" charset="0"/>
                <a:cs typeface="Times New Roman" panose="02020603050405020304" pitchFamily="18" charset="0"/>
              </a:rPr>
              <a:t>)</a:t>
            </a:r>
          </a:p>
          <a:p>
            <a:r>
              <a:rPr lang="fr-FR" sz="3200" dirty="0">
                <a:latin typeface="Times New Roman" panose="02020603050405020304" pitchFamily="18" charset="0"/>
                <a:cs typeface="Times New Roman" panose="02020603050405020304" pitchFamily="18" charset="0"/>
              </a:rPr>
              <a:t>On est prié de baisser la tête...!</a:t>
            </a:r>
            <a:endParaRPr lang="fr-FR" sz="3200" dirty="0"/>
          </a:p>
        </p:txBody>
      </p:sp>
      <p:pic>
        <p:nvPicPr>
          <p:cNvPr id="7" name="Picture 2" descr="C:\Users\jacques\Documents\stage_CEA\Negative Energy, Wormholes and Warp Drive_fichiers\worm1.jpg">
            <a:extLst>
              <a:ext uri="{FF2B5EF4-FFF2-40B4-BE49-F238E27FC236}">
                <a16:creationId xmlns:a16="http://schemas.microsoft.com/office/drawing/2014/main" id="{55BCFB92-6767-89D6-97F1-9970E4A83937}"/>
              </a:ext>
            </a:extLst>
          </p:cNvPr>
          <p:cNvPicPr>
            <a:picLocks noChangeAspect="1"/>
          </p:cNvPicPr>
          <p:nvPr/>
        </p:nvPicPr>
        <p:blipFill>
          <a:blip r:embed="rId3"/>
          <a:srcRect/>
          <a:stretch>
            <a:fillRect/>
          </a:stretch>
        </p:blipFill>
        <p:spPr>
          <a:xfrm>
            <a:off x="6507871" y="1146681"/>
            <a:ext cx="5271197" cy="3576887"/>
          </a:xfrm>
          <a:prstGeom prst="rect">
            <a:avLst/>
          </a:prstGeom>
          <a:noFill/>
          <a:ln cap="flat">
            <a:noFill/>
          </a:ln>
        </p:spPr>
      </p:pic>
      <p:sp>
        <p:nvSpPr>
          <p:cNvPr id="9" name="ZoneTexte 8">
            <a:extLst>
              <a:ext uri="{FF2B5EF4-FFF2-40B4-BE49-F238E27FC236}">
                <a16:creationId xmlns:a16="http://schemas.microsoft.com/office/drawing/2014/main" id="{444F5F09-56A8-CFD3-4782-44AD4E711457}"/>
              </a:ext>
            </a:extLst>
          </p:cNvPr>
          <p:cNvSpPr txBox="1"/>
          <p:nvPr/>
        </p:nvSpPr>
        <p:spPr>
          <a:xfrm>
            <a:off x="6177698" y="4834237"/>
            <a:ext cx="6174556" cy="2308324"/>
          </a:xfrm>
          <a:prstGeom prst="rect">
            <a:avLst/>
          </a:prstGeom>
          <a:noFill/>
        </p:spPr>
        <p:txBody>
          <a:bodyPr wrap="square">
            <a:spAutoFit/>
          </a:bodyPr>
          <a:lstStyle/>
          <a:p>
            <a:r>
              <a:rPr lang="en-US" sz="1800" dirty="0">
                <a:solidFill>
                  <a:srgbClr val="FFFFFF"/>
                </a:solidFill>
                <a:latin typeface="Times New Roman" pitchFamily="18"/>
                <a:cs typeface="Times New Roman" pitchFamily="18"/>
              </a:rPr>
              <a:t>Un </a:t>
            </a:r>
            <a:r>
              <a:rPr lang="en-US" sz="1800" dirty="0" err="1">
                <a:solidFill>
                  <a:srgbClr val="FFFFFF"/>
                </a:solidFill>
                <a:latin typeface="Times New Roman" pitchFamily="18"/>
                <a:cs typeface="Times New Roman" pitchFamily="18"/>
              </a:rPr>
              <a:t>trou</a:t>
            </a:r>
            <a:r>
              <a:rPr lang="en-US" sz="1800" dirty="0">
                <a:solidFill>
                  <a:srgbClr val="FFFFFF"/>
                </a:solidFill>
                <a:latin typeface="Times New Roman" pitchFamily="18"/>
                <a:cs typeface="Times New Roman" pitchFamily="18"/>
              </a:rPr>
              <a:t> de </a:t>
            </a:r>
            <a:r>
              <a:rPr lang="en-US" sz="1800" dirty="0" err="1">
                <a:solidFill>
                  <a:srgbClr val="FFFFFF"/>
                </a:solidFill>
                <a:latin typeface="Times New Roman" pitchFamily="18"/>
                <a:cs typeface="Times New Roman" pitchFamily="18"/>
              </a:rPr>
              <a:t>ver</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s’il</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en</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existe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aparaîtrait</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comme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une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bulle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sphérique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contenant</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une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autre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partie</a:t>
            </a:r>
            <a:r>
              <a:rPr lang="en-US" sz="1800" dirty="0">
                <a:solidFill>
                  <a:srgbClr val="FFFFFF"/>
                </a:solidFill>
                <a:latin typeface="Times New Roman" pitchFamily="18"/>
                <a:cs typeface="Times New Roman" pitchFamily="18"/>
              </a:rPr>
              <a:t> de </a:t>
            </a:r>
            <a:r>
              <a:rPr lang="en-US" sz="1800" dirty="0" err="1">
                <a:solidFill>
                  <a:srgbClr val="FFFFFF"/>
                </a:solidFill>
                <a:latin typeface="Times New Roman" pitchFamily="18"/>
                <a:cs typeface="Times New Roman" pitchFamily="18"/>
              </a:rPr>
              <a:t>l’univers</a:t>
            </a:r>
            <a:r>
              <a:rPr lang="en-US" sz="1800" dirty="0">
                <a:solidFill>
                  <a:srgbClr val="FFFFFF"/>
                </a:solidFill>
                <a:latin typeface="Times New Roman" pitchFamily="18"/>
                <a:cs typeface="Times New Roman" pitchFamily="18"/>
              </a:rPr>
              <a:t>. Dans </a:t>
            </a:r>
            <a:r>
              <a:rPr lang="en-US" sz="1800" dirty="0" err="1">
                <a:solidFill>
                  <a:srgbClr val="FFFFFF"/>
                </a:solidFill>
                <a:latin typeface="Times New Roman" pitchFamily="18"/>
                <a:cs typeface="Times New Roman" pitchFamily="18"/>
              </a:rPr>
              <a:t>cette</a:t>
            </a:r>
            <a:r>
              <a:rPr lang="en-US" sz="1800" dirty="0">
                <a:solidFill>
                  <a:srgbClr val="FFFFFF"/>
                </a:solidFill>
                <a:latin typeface="Times New Roman" pitchFamily="18"/>
                <a:cs typeface="Times New Roman" pitchFamily="18"/>
              </a:rPr>
              <a:t> photo de Times Square, le </a:t>
            </a:r>
            <a:r>
              <a:rPr lang="en-US" sz="1800" dirty="0" err="1">
                <a:solidFill>
                  <a:srgbClr val="FFFFFF"/>
                </a:solidFill>
                <a:latin typeface="Times New Roman" pitchFamily="18"/>
                <a:cs typeface="Times New Roman" pitchFamily="18"/>
              </a:rPr>
              <a:t>trou</a:t>
            </a:r>
            <a:r>
              <a:rPr lang="en-US" sz="1800" dirty="0">
                <a:solidFill>
                  <a:srgbClr val="FFFFFF"/>
                </a:solidFill>
                <a:latin typeface="Times New Roman" pitchFamily="18"/>
                <a:cs typeface="Times New Roman" pitchFamily="18"/>
              </a:rPr>
              <a:t> de </a:t>
            </a:r>
            <a:r>
              <a:rPr lang="en-US" sz="1800" dirty="0" err="1">
                <a:solidFill>
                  <a:srgbClr val="FFFFFF"/>
                </a:solidFill>
                <a:latin typeface="Times New Roman" pitchFamily="18"/>
                <a:cs typeface="Times New Roman" pitchFamily="18"/>
              </a:rPr>
              <a:t>ver</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permet</a:t>
            </a:r>
            <a:r>
              <a:rPr lang="en-US" sz="1800" dirty="0">
                <a:solidFill>
                  <a:srgbClr val="FFFFFF"/>
                </a:solidFill>
                <a:latin typeface="Times New Roman" pitchFamily="18"/>
                <a:cs typeface="Times New Roman" pitchFamily="18"/>
              </a:rPr>
              <a:t> aux </a:t>
            </a:r>
            <a:r>
              <a:rPr lang="en-US" sz="1800" dirty="0" err="1">
                <a:solidFill>
                  <a:srgbClr val="FFFFFF"/>
                </a:solidFill>
                <a:latin typeface="Times New Roman" pitchFamily="18"/>
                <a:cs typeface="Times New Roman" pitchFamily="18"/>
              </a:rPr>
              <a:t>newyorkais</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d’atteindre</a:t>
            </a:r>
            <a:r>
              <a:rPr lang="en-US" sz="1800" dirty="0">
                <a:solidFill>
                  <a:srgbClr val="FFFFFF"/>
                </a:solidFill>
                <a:latin typeface="Times New Roman" pitchFamily="18"/>
                <a:cs typeface="Times New Roman" pitchFamily="18"/>
              </a:rPr>
              <a:t> le Sahara </a:t>
            </a:r>
            <a:r>
              <a:rPr lang="en-US" sz="1800" dirty="0" err="1">
                <a:solidFill>
                  <a:srgbClr val="FFFFFF"/>
                </a:solidFill>
                <a:latin typeface="Times New Roman" pitchFamily="18"/>
                <a:cs typeface="Times New Roman" pitchFamily="18"/>
              </a:rPr>
              <a:t>en</a:t>
            </a:r>
            <a:r>
              <a:rPr lang="en-US" sz="1800" dirty="0">
                <a:solidFill>
                  <a:srgbClr val="FFFFFF"/>
                </a:solidFill>
                <a:latin typeface="Times New Roman" pitchFamily="18"/>
                <a:cs typeface="Times New Roman" pitchFamily="18"/>
              </a:rPr>
              <a:t> un </a:t>
            </a:r>
            <a:r>
              <a:rPr lang="en-US" sz="1800" dirty="0" err="1">
                <a:solidFill>
                  <a:srgbClr val="FFFFFF"/>
                </a:solidFill>
                <a:latin typeface="Times New Roman" pitchFamily="18"/>
                <a:cs typeface="Times New Roman" pitchFamily="18"/>
              </a:rPr>
              <a:t>seul</a:t>
            </a:r>
            <a:r>
              <a:rPr lang="en-US" sz="1800" dirty="0">
                <a:solidFill>
                  <a:srgbClr val="FFFFFF"/>
                </a:solidFill>
                <a:latin typeface="Times New Roman" pitchFamily="18"/>
                <a:cs typeface="Times New Roman" pitchFamily="18"/>
              </a:rPr>
              <a:t> pas, </a:t>
            </a:r>
            <a:r>
              <a:rPr lang="en-US" sz="1800" dirty="0" err="1">
                <a:solidFill>
                  <a:srgbClr val="FFFFFF"/>
                </a:solidFill>
                <a:latin typeface="Times New Roman" pitchFamily="18"/>
                <a:cs typeface="Times New Roman" pitchFamily="18"/>
              </a:rPr>
              <a:t>évitant</a:t>
            </a:r>
            <a:r>
              <a:rPr lang="en-US" sz="1800" dirty="0">
                <a:solidFill>
                  <a:srgbClr val="FFFFFF"/>
                </a:solidFill>
                <a:latin typeface="Times New Roman" pitchFamily="18"/>
                <a:cs typeface="Times New Roman" pitchFamily="18"/>
              </a:rPr>
              <a:t> des </a:t>
            </a:r>
            <a:r>
              <a:rPr lang="en-US" sz="1800" dirty="0" err="1">
                <a:solidFill>
                  <a:srgbClr val="FFFFFF"/>
                </a:solidFill>
                <a:latin typeface="Times New Roman" pitchFamily="18"/>
                <a:cs typeface="Times New Roman" pitchFamily="18"/>
              </a:rPr>
              <a:t>heures</a:t>
            </a:r>
            <a:r>
              <a:rPr lang="en-US" sz="1800" dirty="0">
                <a:solidFill>
                  <a:srgbClr val="FFFFFF"/>
                </a:solidFill>
                <a:latin typeface="Times New Roman" pitchFamily="18"/>
                <a:cs typeface="Times New Roman" pitchFamily="18"/>
              </a:rPr>
              <a:t> de vol </a:t>
            </a:r>
            <a:r>
              <a:rPr lang="en-US" sz="1800" dirty="0" err="1">
                <a:solidFill>
                  <a:srgbClr val="FFFFFF"/>
                </a:solidFill>
                <a:latin typeface="Times New Roman" pitchFamily="18"/>
                <a:cs typeface="Times New Roman" pitchFamily="18"/>
              </a:rPr>
              <a:t>vers</a:t>
            </a:r>
            <a:r>
              <a:rPr lang="en-US" sz="1800" dirty="0">
                <a:solidFill>
                  <a:srgbClr val="FFFFFF"/>
                </a:solidFill>
                <a:latin typeface="Times New Roman" pitchFamily="18"/>
                <a:cs typeface="Times New Roman" pitchFamily="18"/>
              </a:rPr>
              <a:t> Tamanrasset. Bien que </a:t>
            </a:r>
            <a:r>
              <a:rPr lang="en-US" sz="1800" dirty="0" err="1">
                <a:solidFill>
                  <a:srgbClr val="FFFFFF"/>
                </a:solidFill>
                <a:latin typeface="Times New Roman" pitchFamily="18"/>
                <a:cs typeface="Times New Roman" pitchFamily="18"/>
              </a:rPr>
              <a:t>ces</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trous</a:t>
            </a:r>
            <a:r>
              <a:rPr lang="en-US" sz="1800" dirty="0">
                <a:solidFill>
                  <a:srgbClr val="FFFFFF"/>
                </a:solidFill>
                <a:latin typeface="Times New Roman" pitchFamily="18"/>
                <a:cs typeface="Times New Roman" pitchFamily="18"/>
              </a:rPr>
              <a:t> de </a:t>
            </a:r>
            <a:r>
              <a:rPr lang="en-US" sz="1800" dirty="0" err="1">
                <a:solidFill>
                  <a:srgbClr val="FFFFFF"/>
                </a:solidFill>
                <a:latin typeface="Times New Roman" pitchFamily="18"/>
                <a:cs typeface="Times New Roman" pitchFamily="18"/>
              </a:rPr>
              <a:t>ver</a:t>
            </a:r>
            <a:r>
              <a:rPr lang="en-US" sz="1800" dirty="0">
                <a:solidFill>
                  <a:srgbClr val="FFFFFF"/>
                </a:solidFill>
                <a:latin typeface="Times New Roman" pitchFamily="18"/>
                <a:cs typeface="Times New Roman" pitchFamily="18"/>
              </a:rPr>
              <a:t> ne violent </a:t>
            </a:r>
            <a:r>
              <a:rPr lang="en-US" sz="1800" dirty="0" err="1">
                <a:solidFill>
                  <a:srgbClr val="FFFFFF"/>
                </a:solidFill>
                <a:latin typeface="Times New Roman" pitchFamily="18"/>
                <a:cs typeface="Times New Roman" pitchFamily="18"/>
              </a:rPr>
              <a:t>aucune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loi</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connue</a:t>
            </a:r>
            <a:r>
              <a:rPr lang="en-US" sz="1800" dirty="0">
                <a:solidFill>
                  <a:srgbClr val="FFFFFF"/>
                </a:solidFill>
                <a:latin typeface="Times New Roman" pitchFamily="18"/>
                <a:cs typeface="Times New Roman" pitchFamily="18"/>
              </a:rPr>
              <a:t> de la physique, </a:t>
            </a:r>
            <a:r>
              <a:rPr lang="en-US" sz="1800" dirty="0" err="1">
                <a:solidFill>
                  <a:srgbClr val="FFFFFF"/>
                </a:solidFill>
                <a:latin typeface="Times New Roman" pitchFamily="18"/>
                <a:cs typeface="Times New Roman" pitchFamily="18"/>
              </a:rPr>
              <a:t>ils</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nécessiteraient</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une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quantité</a:t>
            </a:r>
            <a:r>
              <a:rPr lang="en-US" sz="1800" dirty="0">
                <a:solidFill>
                  <a:srgbClr val="FFFFFF"/>
                </a:solidFill>
                <a:latin typeface="Times New Roman" pitchFamily="18"/>
                <a:cs typeface="Times New Roman" pitchFamily="18"/>
              </a:rPr>
              <a:t> non </a:t>
            </a:r>
            <a:r>
              <a:rPr lang="en-US" sz="1800" dirty="0" err="1">
                <a:solidFill>
                  <a:srgbClr val="FFFFFF"/>
                </a:solidFill>
                <a:latin typeface="Times New Roman" pitchFamily="18"/>
                <a:cs typeface="Times New Roman" pitchFamily="18"/>
              </a:rPr>
              <a:t>réaliste</a:t>
            </a:r>
            <a:r>
              <a:rPr lang="en-US" sz="1800" dirty="0">
                <a:solidFill>
                  <a:srgbClr val="FFFFFF"/>
                </a:solidFill>
                <a:latin typeface="Times New Roman" pitchFamily="18"/>
                <a:cs typeface="Times New Roman" pitchFamily="18"/>
              </a:rPr>
              <a:t> </a:t>
            </a:r>
            <a:r>
              <a:rPr lang="en-US" sz="1800" dirty="0" err="1">
                <a:solidFill>
                  <a:srgbClr val="FFFFFF"/>
                </a:solidFill>
                <a:latin typeface="Times New Roman" pitchFamily="18"/>
                <a:cs typeface="Times New Roman" pitchFamily="18"/>
              </a:rPr>
              <a:t>d’énergi</a:t>
            </a:r>
            <a:r>
              <a:rPr lang="en-US" sz="1800" kern="0" dirty="0" err="1">
                <a:solidFill>
                  <a:srgbClr val="FFFFFF"/>
                </a:solidFill>
                <a:latin typeface="Times New Roman" pitchFamily="18"/>
                <a:cs typeface="Times New Roman" pitchFamily="18"/>
              </a:rPr>
              <a:t>e</a:t>
            </a:r>
            <a:r>
              <a:rPr lang="en-US" sz="1800" kern="0" dirty="0">
                <a:solidFill>
                  <a:srgbClr val="FFFFFF"/>
                </a:solidFill>
                <a:latin typeface="Times New Roman" pitchFamily="18"/>
                <a:cs typeface="Times New Roman" pitchFamily="18"/>
              </a:rPr>
              <a:t> negative (</a:t>
            </a:r>
            <a:r>
              <a:rPr lang="fr-FR" sz="1800" dirty="0">
                <a:solidFill>
                  <a:srgbClr val="FFFFFF"/>
                </a:solidFill>
                <a:latin typeface="Times New Roman" pitchFamily="18"/>
                <a:cs typeface="Times New Roman" pitchFamily="18"/>
              </a:rPr>
              <a:t>Scientific American, </a:t>
            </a:r>
            <a:r>
              <a:rPr lang="fr-FR" sz="1800" dirty="0" err="1">
                <a:solidFill>
                  <a:srgbClr val="FFFFFF"/>
                </a:solidFill>
                <a:latin typeface="Times New Roman" pitchFamily="18"/>
                <a:cs typeface="Times New Roman" pitchFamily="18"/>
              </a:rPr>
              <a:t>January</a:t>
            </a:r>
            <a:r>
              <a:rPr lang="fr-FR" sz="1800" dirty="0">
                <a:solidFill>
                  <a:srgbClr val="FFFFFF"/>
                </a:solidFill>
                <a:latin typeface="Times New Roman" pitchFamily="18"/>
                <a:cs typeface="Times New Roman" pitchFamily="18"/>
              </a:rPr>
              <a:t> 2000)</a:t>
            </a:r>
          </a:p>
          <a:p>
            <a:endParaRPr lang="fr-FR" dirty="0"/>
          </a:p>
        </p:txBody>
      </p:sp>
      <p:pic>
        <p:nvPicPr>
          <p:cNvPr id="5" name="Image 4">
            <a:extLst>
              <a:ext uri="{FF2B5EF4-FFF2-40B4-BE49-F238E27FC236}">
                <a16:creationId xmlns:a16="http://schemas.microsoft.com/office/drawing/2014/main" id="{B22C0A44-0CF1-CD35-9AF3-5D5016F5B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201" y="916487"/>
            <a:ext cx="898055" cy="822315"/>
          </a:xfrm>
          <a:prstGeom prst="rect">
            <a:avLst/>
          </a:prstGeom>
        </p:spPr>
      </p:pic>
      <p:sp>
        <p:nvSpPr>
          <p:cNvPr id="8" name="Phylactère : pensées 7">
            <a:extLst>
              <a:ext uri="{FF2B5EF4-FFF2-40B4-BE49-F238E27FC236}">
                <a16:creationId xmlns:a16="http://schemas.microsoft.com/office/drawing/2014/main" id="{22D3D23C-3EA3-356D-FB9B-B63F36C3815D}"/>
              </a:ext>
            </a:extLst>
          </p:cNvPr>
          <p:cNvSpPr/>
          <p:nvPr/>
        </p:nvSpPr>
        <p:spPr>
          <a:xfrm>
            <a:off x="5593471" y="172375"/>
            <a:ext cx="914400" cy="612648"/>
          </a:xfrm>
          <a:prstGeom prst="cloudCallou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84C3A34-D166-44C4-4BDB-DC4585E7A9F0}"/>
              </a:ext>
            </a:extLst>
          </p:cNvPr>
          <p:cNvSpPr txBox="1"/>
          <p:nvPr/>
        </p:nvSpPr>
        <p:spPr>
          <a:xfrm flipH="1">
            <a:off x="5878946" y="155533"/>
            <a:ext cx="403310" cy="646331"/>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67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2486</TotalTime>
  <Words>4222</Words>
  <Application>Microsoft Office PowerPoint</Application>
  <PresentationFormat>Grand écran</PresentationFormat>
  <Paragraphs>310</Paragraphs>
  <Slides>59</Slides>
  <Notes>47</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59</vt:i4>
      </vt:variant>
    </vt:vector>
  </HeadingPairs>
  <TitlesOfParts>
    <vt:vector size="72" baseType="lpstr">
      <vt:lpstr>MS Gothic</vt:lpstr>
      <vt:lpstr>Arial</vt:lpstr>
      <vt:lpstr>Arial Black</vt:lpstr>
      <vt:lpstr>Arial-BoldMT</vt:lpstr>
      <vt:lpstr>Calibri</vt:lpstr>
      <vt:lpstr>Calibri Light</vt:lpstr>
      <vt:lpstr>Century Gothic</vt:lpstr>
      <vt:lpstr>Comic Sans MS</vt:lpstr>
      <vt:lpstr>Times New Roman</vt:lpstr>
      <vt:lpstr>Wingdings</vt:lpstr>
      <vt:lpstr>Wingdings 3</vt:lpstr>
      <vt:lpstr>Salle d’ions</vt:lpstr>
      <vt:lpstr>Thème Office</vt:lpstr>
      <vt:lpstr>Présentation PowerPoint</vt:lpstr>
      <vt:lpstr>En relativité restreinte (1905), l'espace et le temps ne sont plus des structures fixes indépendantes, mais comme l’avait souligné Minkowski , des ombres de l'espace-temps. </vt:lpstr>
      <vt:lpstr>La gravitation devient une théorie géométrique de l'espace-temps.   Les corps suivent les géodésiques de cette géométrie !   Le temps physique cesse d'être universel et devient propre à chacun.</vt:lpstr>
      <vt:lpstr>Présentation PowerPoint</vt:lpstr>
      <vt:lpstr> Ceci a suscité un certain émoi, chez les scientifiques, en particulier Einstein qui voyait là une menace pour sa théorie de la relativité générale.  Eddington soutenait que la nature ne pouvait pas permettre une telle monstruosité!  Cependant, la théorie de la relativité rencontrait certains succès: explication de l’avance du périhélie de Mercure, vérification de sa prédiction de déviation de la lumière par un corps massif (le Soleil en l’occurrence).</vt:lpstr>
      <vt:lpstr>  Alors que les orbites, non circulaires, sont des ellipses fixes en mécanique classique  Les orbites, non circulaires, ne se referment pas (confirmation de l’avance inexpliquée de 43 ’’ du périhélie de Mercure) .  .</vt:lpstr>
      <vt:lpstr>Le trou noir statique dépend seulement de sa masse.    Structure simple.  La sphère des photons est hautement instable. La surface d’horizon caractérise l’entropie du TN.        Sous l’horizon l’espace n’est plus statique: Chute inexorable vers la singularité. </vt:lpstr>
      <vt:lpstr>L’horizon nous cache la singularité centrale  (censure cosmique) et nous en isole.Rien de ce qui se passe à l’intérieur du trou Noir n’a d’influence sur notre Univers.  Solution complète trouvée dès 1921, Painlevé, comprise en 1960: 2 régions symétriques connectées par un trou de ver de type espace :</vt:lpstr>
      <vt:lpstr>Trou de Ver</vt:lpstr>
      <vt:lpstr>Présentation PowerPoint</vt:lpstr>
      <vt:lpstr>Présentation PowerPoint</vt:lpstr>
      <vt:lpstr>Présentation PowerPoint</vt:lpstr>
      <vt:lpstr>  Les méthodes utilisées avec succès précédemment ont échoué à décrire un TN «en rotation». La première solution pour ce type de trou noir, plus physique a été laborieuse, car la structure des TN’s n'a été vraiment comprise que dans les années 60.   Il a fallu attendre l'apparition de nouvelles méthodes plus formelles (Classification de Petrov, topologie). </vt:lpstr>
      <vt:lpstr>   La solution rigoureuse trouvée est celle d’un espace-temps infini (seul) avec une singularité en anneau au centre.  Comment définir une rotation (par rapport à quoi) dans ce contexte?  C’est dans la structure de la solution (les géodésiques de cet espace-temps) que la réponse se trouve : par exemple les géodésiques radiales , non axiales, sont déviées comme par une rotation.</vt:lpstr>
      <vt:lpstr>    Quand une étoile en rotation s’effondre en trou noir, elle conserve (en grande partie) son moment cinétique angulaire.  Cette rotation a un caractère inertiel physique. Mais comme ce trou noir n’est pas, à lui seul, l’univers, la solution de Kerr ne peut être qu’approximative.  Il faut réaliser un couplage avec un espace-temps « extérieur » ce qui donne une solution différente. Souvent, ce couplage étant faible, la solution de Kerr va donner des résultats approchés, convenables pour la situation physique!</vt:lpstr>
      <vt:lpstr> </vt:lpstr>
      <vt:lpstr> </vt:lpstr>
      <vt:lpstr> </vt:lpstr>
      <vt:lpstr>La rotation » produit un effet d’entraînement de l’espace, la limite statique ne coïncide plus avec l’horizon.  Une nouvelle zone : L’Ergosphère à l’extérieur de l’horizon externe où l’espace est entraîné inexorablement par la « rotation ».  Extraction d’énergie de «rotation» du TN,(maximum 29%, cas TN extrémal, 50% si chargé).          </vt:lpstr>
      <vt:lpstr>            La masse du TN se  décompose en une masse irréductible et une « masse » dont l’énergie peut être extraite via  l’ergosphère.   Mouvement, inexorable en rotation dans l’ergosphère, mais on peut y entrer et en ressortir, ce qui fait tout son intérêt. </vt:lpstr>
      <vt:lpstr>   </vt:lpstr>
      <vt:lpstr>Si le Soleil était un Trou noir  (hypothèse d’école)</vt:lpstr>
      <vt:lpstr>Traversons l'horizon extérieur et l'horizon intérieur où, au passage on a un décalage infini vers le bleu (on voit tout le passé de l'univers en accéléré): On quitte l’univers!   Sous l'horizon intérieur la singularité devient répulsive et on peut  retraverser l'horizon intérieur dans l'autre sens et déboucher vers un autre univers etc.</vt:lpstr>
      <vt:lpstr>Traversons l'horizon extérieur et l'horizon intérieur où, au passage on a un décalage infini vers le bleu (on voit tout le passé de l'univers en accéléré). Sous l'horizon intérieur la singularité devient répulsive et on peut  retraverser l'horizon intérieur dans l'autre sens et déboucher vers un autre univers etc.</vt:lpstr>
      <vt:lpstr>Un espace en effondrement tourbillonaire</vt:lpstr>
      <vt:lpstr>Zoom autour de la singularité en anneau</vt:lpstr>
      <vt:lpstr> </vt:lpstr>
      <vt:lpstr> </vt:lpstr>
      <vt:lpstr> </vt:lpstr>
      <vt:lpstr>Présentation PowerPoint</vt:lpstr>
      <vt:lpstr>Présentation PowerPoint</vt:lpstr>
      <vt:lpstr>Eléments du réseau mondial  radioastronomique</vt:lpstr>
      <vt:lpstr> Bien que prédits, dès 1916, par la solution de Schwarzchild, on a douté jusque vers 1960 que de tels objets existent.   Einstein lui-même n’y a jamais cru et s’est efforcé de montrer que leur formation était impossible vers 1938, alors que Oppenheimer avec Snyder avaient fait un calcul où ils prétendaient le contraire.  Il est vrai que la théorie idéalise ces objets et que les trous noirs physiques n’y sont pas totalement conformes. </vt:lpstr>
      <vt:lpstr> Le mystère de l’existence de la singularité centrale dans les trous noirs semble signifier l’incomplétude de la théorie, mais philosophiquement, ce pourrait être vu comme une nécessité!  L’horizon, fût d’abord considéré comme une singularité, la suite a montré, qu’on pouvait y entrer mais pas en sortir!  L’espace-temps sous l’horizon reste tout de même spéculatif, car sans possibilité de vérification directe. Dans cette région, en effondrement inéluctable, non protégée de la singularité par la censure cosmique, la causalité n’est plus garantie.</vt:lpstr>
      <vt:lpstr> Quand on a découvert les trous noirs supermassifs au centre des galaxies on s’interrogeait sur leur origine, car aucun phénomène connu ne semblait l’expliquer.   Pour une étoile massive de l’ordre de 10 masses solaires, on savait que son agonie en supernova pouvait produire un trou noir (rôle des neutrinos: 99% de l’énergie).  Ces trous noirs de quelques masses solaires étaient appelés trous noirs stellaires.  </vt:lpstr>
      <vt:lpstr>  Quant à des trous noirs de masse intermédiaire de quelques dizaines ou centaines de masses solaires on n’avait aucune idée de leur existence.   Quand les détecteurs d’ondes gravitationnelles (plus de 100 détections à l’heure actuelle) ont détecté la collision de deux trous noirs de masses intermédiaires, cela a été  une surprise de taille.   Personne ne s’attendait à cela.</vt:lpstr>
      <vt:lpstr> Pendant longtemps on a cru que ces objets étaient rares car on en observait très peu, et pour cause, puisqu’ils sont « invisibles ».  On ne les décelait qu’indirectement par leur effet sur de la matière visible, soit contiguë et en interaction avec le formidable gradient de gravitation qui l’échauffait et la faisait briller, soit par les orbites d’étoiles non contiguës mais dans la même région comme cela est le cas du trou noir supermassif central de notre galaxie. </vt:lpstr>
      <vt:lpstr>  L’observation a montré que la présence d’énormes trous noirs au centre des galaxies était quasi systématique.  Pour générer les trous noirs supermassifs, à partir de trous noirs stellaires,  les collisions, ont dû être très très nombreuses!  Une modélisation récente de l’univers prédit 40 milliards de milliards de trous noirs stellaires, (40.1018).</vt:lpstr>
      <vt:lpstr> Les détecteurs actuels d’ondes gravitationnelles, dont la sensibilité est limitée, détectent des collisions de trous noirs intermédiaires, résultant probablement, de collisions de trous noirs stellaires ou avec des étoiles à neutrons.  Ils peuvent aussi grossir par capture de matière (étoiles, gaz).  Cela peut-il expliquer les trous noirs hypermassifs (multitude de collisions) ou un autre mécanisme inconnu est-il nécessaire?   Comme ces événements (collisions, capture) sont peu probables, cela laisse à supposer qu’ils pullulent. </vt:lpstr>
      <vt:lpstr> </vt:lpstr>
      <vt:lpstr> </vt:lpstr>
      <vt:lpstr>    Côté pile: trous noirs funestes: Les trous noirs stellaires sont des cadavres d’étoiles: leur pullulement fait de l’univers un immense cimetière!  </vt:lpstr>
      <vt:lpstr>Extraction d’énergie verte des trous noirs en rotation</vt:lpstr>
      <vt:lpstr>Présentation PowerPoint</vt:lpstr>
      <vt:lpstr>Présentation PowerPoint</vt:lpstr>
      <vt:lpstr> La formation de trous noirs stellaires montre comment une étoile massive s’effondre sous l’action de la gravitation.  En effet, pour maintenir la pression qui compense la contraction liée à la gravitation l’étoile doit « brûler » son carburant, dont la quantité est localement limitée à la différence de la gravitation qui agit en permanence sans sembler consommer (localement) quoi que ce soit!   En relativité, la gravitation n’est pas locale mais globale. L’univers entier est concerné, cf principe de Mach.</vt:lpstr>
      <vt:lpstr>   La redoutable efficacité de la gravitation allait encore de manifester par la découverte des quasars (quasi-stars).   Lorsque le télescope Hubble a détecté une source lumineuse, de très petite dimension, à 2,5  milliards d’années-lumière qui, compte tenu de sa distance, devait briller comme plus de 100 galaxies de 100 milliards d’étoiles, on ne connaissait pas de phénomène physique capable de produire cela. </vt:lpstr>
      <vt:lpstr>Image optique du quasar 3C 273, le plus lumineux jamais observé,obtenue avec le télescope spatial Hubble. Le quasar réside au cœur d’une galaxie elliptique géante de la constellation de la Vierge, à une distance d'environ 2,5 milliards d'années-lumière. Un jet de matière provenant des régions centrales de la galaxie est visible à gauche de l'image. © CNRS, ESA, Hubble &amp; Nasa  </vt:lpstr>
      <vt:lpstr> Après plusieurs hypothèses, vers 1980, c’est celle du trou noir « avalant » de la matière environnante, qui est abondante aux cœur des galaxies, qui s’est révélée la seule compatible avec la débauche d’énergie constatée.   On appelle aussi ce phénomène « noyau de galaxie active ».  Depuis on a découvert de nombreux quasars.   </vt:lpstr>
      <vt:lpstr>   Ces objets sont si éloignés qu’ils n’ont aucun mouvement mesurable.   Ils sont utilisés comme bornes de l’univers en astrométrie de grande précision (qui permet de dresser une carte du ciel très précise avec le satellite Gaïa par exemple).  Le plus lointain connu est à plus de 13 milliards d’année-lumière!</vt:lpstr>
      <vt:lpstr>L’application de la relativité générale fait apparaître ces objets étranges, les trous noirs, que les observations rendent de plus en plus plausibles.  Résultat d’une action cataclysmique de la gravitation, ces objets dont la nature pourra être mieux cernée par une théorie de gravitation quantique, pourraient bien être au cœur, des mystères les plus profonds de l’univers et de sa genèse ( genèse des particules, formation des galaxies, connexion entre Univers).  </vt:lpstr>
      <vt:lpstr> Ils sont à ce titre l’objet de recherches intenses. Ils montrent comment nos concepts de temps, d’espace et de matière peuvent être malmenés dans le contexte de ces conditions extrêmes. </vt:lpstr>
      <vt:lpstr>Un livre de référence</vt:lpstr>
      <vt:lpstr>Trou noir fiscal (universel) </vt:lpstr>
      <vt:lpstr>Quelques références</vt:lpstr>
      <vt:lpstr>Annexe 1: modèle du TN de Reisnner-Nordström</vt:lpstr>
      <vt:lpstr>Présentation PowerPoint</vt:lpstr>
      <vt:lpstr>Equation géodésique axiale</vt:lpstr>
      <vt:lpstr>Equation géodésique axiale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132</cp:revision>
  <dcterms:created xsi:type="dcterms:W3CDTF">2021-09-27T12:52:59Z</dcterms:created>
  <dcterms:modified xsi:type="dcterms:W3CDTF">2023-10-08T16:08:24Z</dcterms:modified>
</cp:coreProperties>
</file>