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9" r:id="rId2"/>
    <p:sldId id="260" r:id="rId3"/>
    <p:sldId id="261" r:id="rId4"/>
    <p:sldId id="262" r:id="rId5"/>
    <p:sldId id="341" r:id="rId6"/>
    <p:sldId id="263" r:id="rId7"/>
    <p:sldId id="264" r:id="rId8"/>
    <p:sldId id="342" r:id="rId9"/>
    <p:sldId id="267" r:id="rId10"/>
    <p:sldId id="343" r:id="rId11"/>
    <p:sldId id="265" r:id="rId12"/>
    <p:sldId id="344" r:id="rId13"/>
    <p:sldId id="266" r:id="rId14"/>
    <p:sldId id="268" r:id="rId15"/>
    <p:sldId id="269" r:id="rId16"/>
    <p:sldId id="345" r:id="rId17"/>
    <p:sldId id="270" r:id="rId18"/>
    <p:sldId id="271" r:id="rId19"/>
    <p:sldId id="346" r:id="rId20"/>
    <p:sldId id="280" r:id="rId21"/>
    <p:sldId id="347" r:id="rId22"/>
    <p:sldId id="281" r:id="rId23"/>
    <p:sldId id="348" r:id="rId24"/>
    <p:sldId id="282" r:id="rId25"/>
    <p:sldId id="283" r:id="rId26"/>
    <p:sldId id="273" r:id="rId27"/>
    <p:sldId id="274" r:id="rId28"/>
    <p:sldId id="349" r:id="rId29"/>
    <p:sldId id="276" r:id="rId30"/>
    <p:sldId id="350" r:id="rId31"/>
    <p:sldId id="340" r:id="rId32"/>
    <p:sldId id="325" r:id="rId33"/>
    <p:sldId id="338" r:id="rId34"/>
    <p:sldId id="326" r:id="rId35"/>
    <p:sldId id="327" r:id="rId36"/>
    <p:sldId id="337" r:id="rId37"/>
    <p:sldId id="334" r:id="rId38"/>
    <p:sldId id="335" r:id="rId39"/>
    <p:sldId id="336" r:id="rId40"/>
    <p:sldId id="328" r:id="rId41"/>
    <p:sldId id="329" r:id="rId42"/>
    <p:sldId id="330" r:id="rId43"/>
    <p:sldId id="331" r:id="rId44"/>
    <p:sldId id="332" r:id="rId45"/>
    <p:sldId id="333" r:id="rId46"/>
    <p:sldId id="339" r:id="rId47"/>
    <p:sldId id="351"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2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4DAA335-2D9C-4A16-991A-1D378A755482}"/>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5BA468B1-D5A2-455D-88A1-499C7F392170}"/>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8E55E11A-2C14-4C89-94ED-493189DB03A1}" type="datetime1">
              <a:rPr lang="fr-FR"/>
              <a:pPr lvl="0"/>
              <a:t>28/08/2020</a:t>
            </a:fld>
            <a:endParaRPr lang="fr-FR"/>
          </a:p>
        </p:txBody>
      </p:sp>
      <p:sp>
        <p:nvSpPr>
          <p:cNvPr id="4" name="Espace réservé de l'image des diapositives 3">
            <a:extLst>
              <a:ext uri="{FF2B5EF4-FFF2-40B4-BE49-F238E27FC236}">
                <a16:creationId xmlns:a16="http://schemas.microsoft.com/office/drawing/2014/main" id="{E532DD7C-EFCC-4E23-A7E2-70923F2F8586}"/>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C6BA1096-2518-4F78-B3A5-D141CBE43495}"/>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DAD4FFEA-F382-4468-BE8B-7DDA21344B6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55DA5235-C762-41DD-BD27-2365B66601B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1D9201F0-13C3-49D4-947C-74FAD19AF7CA}" type="slidenum">
              <a:t>‹N°›</a:t>
            </a:fld>
            <a:endParaRPr lang="fr-FR"/>
          </a:p>
        </p:txBody>
      </p:sp>
    </p:spTree>
    <p:extLst>
      <p:ext uri="{BB962C8B-B14F-4D97-AF65-F5344CB8AC3E}">
        <p14:creationId xmlns:p14="http://schemas.microsoft.com/office/powerpoint/2010/main" val="32707759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9E3CAE-1F9D-4AC8-B350-23480C1BA6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C9979A-9D85-4522-BBE8-928AD795014D}"/>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5FFDDBA-396C-4D9E-8E6A-247E10BCB14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385A8D-FAB2-40CA-90D5-831D3D51C198}"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C75130-EAA9-497B-B627-CD29538BB3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232E51-40B3-44D4-A079-D786A264B5EE}"/>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B9469D8-31C9-43BF-86C0-3960FD648A3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09B573-7A1B-43FD-AE76-E7DB527A55AA}" type="slidenum">
              <a:t>20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E5BC19-82D1-408E-B824-21995CA215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934AB3-5994-4150-893A-526A5315A64B}"/>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D7BB80D-C0AE-4F36-86A7-D1F3513425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6D3C04-E228-471F-ACEC-1E4194072E06}" type="slidenum">
              <a:t>21</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6" descr="Celestia-R1---OverlayTitleHD.png">
            <a:extLst>
              <a:ext uri="{FF2B5EF4-FFF2-40B4-BE49-F238E27FC236}">
                <a16:creationId xmlns:a16="http://schemas.microsoft.com/office/drawing/2014/main" id="{AA62A559-5F72-457F-A939-E0EFBE91580D}"/>
              </a:ext>
            </a:extLst>
          </p:cNvPr>
          <p:cNvPicPr>
            <a:picLocks noChangeAspect="1"/>
          </p:cNvPicPr>
          <p:nvPr/>
        </p:nvPicPr>
        <p:blipFill>
          <a:blip r:embed="rId3"/>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00BF6341-0BA4-45BD-8571-B3F91CFA8BB1}"/>
              </a:ext>
            </a:extLst>
          </p:cNvPr>
          <p:cNvSpPr txBox="1">
            <a:spLocks noGrp="1"/>
          </p:cNvSpPr>
          <p:nvPr>
            <p:ph type="ctrTitle"/>
          </p:nvPr>
        </p:nvSpPr>
        <p:spPr>
          <a:xfrm>
            <a:off x="3962396" y="1964268"/>
            <a:ext cx="7197727" cy="2421468"/>
          </a:xfrm>
        </p:spPr>
        <p:txBody>
          <a:bodyPr anchor="b"/>
          <a:lstStyle>
            <a:lvl1pPr algn="r">
              <a:defRPr sz="4800"/>
            </a:lvl1pPr>
          </a:lstStyle>
          <a:p>
            <a:pPr lvl="0"/>
            <a:r>
              <a:rPr lang="fr-FR"/>
              <a:t>Modifiez le style du titre</a:t>
            </a:r>
            <a:endParaRPr lang="en-US"/>
          </a:p>
        </p:txBody>
      </p:sp>
      <p:sp>
        <p:nvSpPr>
          <p:cNvPr id="4" name="Subtitle 2">
            <a:extLst>
              <a:ext uri="{FF2B5EF4-FFF2-40B4-BE49-F238E27FC236}">
                <a16:creationId xmlns:a16="http://schemas.microsoft.com/office/drawing/2014/main" id="{E31831D1-A45D-4399-81D4-ED5AC2EC2C53}"/>
              </a:ext>
            </a:extLst>
          </p:cNvPr>
          <p:cNvSpPr txBox="1">
            <a:spLocks noGrp="1"/>
          </p:cNvSpPr>
          <p:nvPr>
            <p:ph type="subTitle" idx="1"/>
          </p:nvPr>
        </p:nvSpPr>
        <p:spPr>
          <a:xfrm>
            <a:off x="3962396" y="4385727"/>
            <a:ext cx="7197727" cy="1405469"/>
          </a:xfrm>
        </p:spPr>
        <p:txBody>
          <a:bodyPr anchor="t"/>
          <a:lstStyle>
            <a:lvl1pPr marL="0" indent="0" algn="r">
              <a:buNone/>
              <a:defRPr cap="all"/>
            </a:lvl1pPr>
          </a:lstStyle>
          <a:p>
            <a:pPr lvl="0"/>
            <a:r>
              <a:rPr lang="fr-FR"/>
              <a:t>Modifiez le style des sous-titres du masque</a:t>
            </a:r>
            <a:endParaRPr lang="en-US"/>
          </a:p>
        </p:txBody>
      </p:sp>
      <p:sp>
        <p:nvSpPr>
          <p:cNvPr id="5" name="Date Placeholder 3">
            <a:extLst>
              <a:ext uri="{FF2B5EF4-FFF2-40B4-BE49-F238E27FC236}">
                <a16:creationId xmlns:a16="http://schemas.microsoft.com/office/drawing/2014/main" id="{60CDE9A0-9329-476C-84C4-40D0885C318D}"/>
              </a:ext>
            </a:extLst>
          </p:cNvPr>
          <p:cNvSpPr txBox="1">
            <a:spLocks noGrp="1"/>
          </p:cNvSpPr>
          <p:nvPr>
            <p:ph type="dt" sz="half" idx="7"/>
          </p:nvPr>
        </p:nvSpPr>
        <p:spPr>
          <a:xfrm>
            <a:off x="8932554" y="5870576"/>
            <a:ext cx="1600200" cy="377820"/>
          </a:xfrm>
        </p:spPr>
        <p:txBody>
          <a:bodyPr/>
          <a:lstStyle>
            <a:lvl1pPr>
              <a:defRPr/>
            </a:lvl1pPr>
          </a:lstStyle>
          <a:p>
            <a:pPr lvl="0"/>
            <a:fld id="{E3387567-32B6-43CB-8D87-5F39BB4809EB}" type="datetime1">
              <a:rPr lang="en-US"/>
              <a:pPr lvl="0"/>
              <a:t>8/28/2020</a:t>
            </a:fld>
            <a:endParaRPr lang="en-US"/>
          </a:p>
        </p:txBody>
      </p:sp>
      <p:sp>
        <p:nvSpPr>
          <p:cNvPr id="6" name="Footer Placeholder 4">
            <a:extLst>
              <a:ext uri="{FF2B5EF4-FFF2-40B4-BE49-F238E27FC236}">
                <a16:creationId xmlns:a16="http://schemas.microsoft.com/office/drawing/2014/main" id="{7913B688-B677-4A6B-9A8A-845E78B9ACA2}"/>
              </a:ext>
            </a:extLst>
          </p:cNvPr>
          <p:cNvSpPr txBox="1">
            <a:spLocks noGrp="1"/>
          </p:cNvSpPr>
          <p:nvPr>
            <p:ph type="ftr" sz="quarter" idx="9"/>
          </p:nvPr>
        </p:nvSpPr>
        <p:spPr>
          <a:xfrm>
            <a:off x="3962396" y="5870576"/>
            <a:ext cx="4893960" cy="377820"/>
          </a:xfrm>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BA09E16A-3206-4E04-BFEC-133FB2B2E588}"/>
              </a:ext>
            </a:extLst>
          </p:cNvPr>
          <p:cNvSpPr txBox="1">
            <a:spLocks noGrp="1"/>
          </p:cNvSpPr>
          <p:nvPr>
            <p:ph type="sldNum" sz="quarter" idx="8"/>
          </p:nvPr>
        </p:nvSpPr>
        <p:spPr>
          <a:xfrm>
            <a:off x="10608960" y="5870576"/>
            <a:ext cx="551163" cy="377820"/>
          </a:xfrm>
        </p:spPr>
        <p:txBody>
          <a:bodyPr/>
          <a:lstStyle>
            <a:lvl1pPr>
              <a:defRPr/>
            </a:lvl1pPr>
          </a:lstStyle>
          <a:p>
            <a:pPr lvl="0"/>
            <a:fld id="{A79777A4-73C6-40C9-A3C9-3FD54B31A744}" type="slidenum">
              <a:t>‹N°›</a:t>
            </a:fld>
            <a:endParaRPr lang="en-US"/>
          </a:p>
        </p:txBody>
      </p:sp>
    </p:spTree>
    <p:extLst>
      <p:ext uri="{BB962C8B-B14F-4D97-AF65-F5344CB8AC3E}">
        <p14:creationId xmlns:p14="http://schemas.microsoft.com/office/powerpoint/2010/main" val="372639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1674BB2D-D9BF-4DAC-A722-6B1CAC762EFD}"/>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2BCD7B58-AB00-4621-B1F1-14CECA813920}"/>
              </a:ext>
            </a:extLst>
          </p:cNvPr>
          <p:cNvSpPr txBox="1">
            <a:spLocks noGrp="1"/>
          </p:cNvSpPr>
          <p:nvPr>
            <p:ph type="title"/>
          </p:nvPr>
        </p:nvSpPr>
        <p:spPr>
          <a:xfrm>
            <a:off x="685800" y="4732861"/>
            <a:ext cx="10131423" cy="566735"/>
          </a:xfrm>
        </p:spPr>
        <p:txBody>
          <a:bodyPr anchor="b"/>
          <a:lstStyle>
            <a:lvl1pPr>
              <a:defRPr sz="24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E54026E5-993F-4453-87E2-E8678894206B}"/>
              </a:ext>
            </a:extLst>
          </p:cNvPr>
          <p:cNvSpPr txBox="1">
            <a:spLocks noGrp="1"/>
          </p:cNvSpPr>
          <p:nvPr>
            <p:ph type="pic" idx="4294967295"/>
          </p:nvPr>
        </p:nvSpPr>
        <p:spPr>
          <a:xfrm>
            <a:off x="1371600" y="932111"/>
            <a:ext cx="8759823" cy="3164976"/>
          </a:xfrm>
          <a:ln w="50804" cap="sq">
            <a:solidFill>
              <a:srgbClr val="FFFFFF"/>
            </a:solidFill>
            <a:prstDash val="solid"/>
            <a:miter/>
          </a:ln>
          <a:effectLst>
            <a:outerShdw dir="16200000" algn="tl">
              <a:srgbClr val="000000">
                <a:alpha val="43000"/>
              </a:srgbClr>
            </a:outerShdw>
          </a:effectLst>
        </p:spPr>
        <p:txBody>
          <a:bodyPr anchor="t" anchorCtr="1"/>
          <a:lstStyle>
            <a:lvl1pPr marL="0" indent="0" algn="ctr">
              <a:buNone/>
              <a:defRPr sz="1600"/>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C2936FC2-74AF-4369-9691-EC91F07BAA4F}"/>
              </a:ext>
            </a:extLst>
          </p:cNvPr>
          <p:cNvSpPr txBox="1">
            <a:spLocks noGrp="1"/>
          </p:cNvSpPr>
          <p:nvPr>
            <p:ph type="body" idx="4294967295"/>
          </p:nvPr>
        </p:nvSpPr>
        <p:spPr>
          <a:xfrm>
            <a:off x="685800" y="5299606"/>
            <a:ext cx="10131423" cy="493711"/>
          </a:xfrm>
        </p:spPr>
        <p:txBody>
          <a:bodyPr anchor="t"/>
          <a:lstStyle>
            <a:lvl1pPr marL="0" indent="0">
              <a:buNone/>
              <a:defRPr sz="1400"/>
            </a:lvl1pPr>
          </a:lstStyle>
          <a:p>
            <a:pPr lvl="0"/>
            <a:r>
              <a:rPr lang="fr-FR"/>
              <a:t>Modifier les styles du texte du masque</a:t>
            </a:r>
          </a:p>
        </p:txBody>
      </p:sp>
      <p:sp>
        <p:nvSpPr>
          <p:cNvPr id="6" name="Date Placeholder 4">
            <a:extLst>
              <a:ext uri="{FF2B5EF4-FFF2-40B4-BE49-F238E27FC236}">
                <a16:creationId xmlns:a16="http://schemas.microsoft.com/office/drawing/2014/main" id="{8927BB81-B7CC-4E11-BACB-45C2ECD166E0}"/>
              </a:ext>
            </a:extLst>
          </p:cNvPr>
          <p:cNvSpPr txBox="1">
            <a:spLocks noGrp="1"/>
          </p:cNvSpPr>
          <p:nvPr>
            <p:ph type="dt" sz="half" idx="7"/>
          </p:nvPr>
        </p:nvSpPr>
        <p:spPr/>
        <p:txBody>
          <a:bodyPr/>
          <a:lstStyle>
            <a:lvl1pPr>
              <a:defRPr/>
            </a:lvl1pPr>
          </a:lstStyle>
          <a:p>
            <a:pPr lvl="0"/>
            <a:fld id="{53AB6E34-811A-4E83-8189-B46A3014205F}" type="datetime1">
              <a:rPr lang="en-US"/>
              <a:pPr lvl="0"/>
              <a:t>8/28/2020</a:t>
            </a:fld>
            <a:endParaRPr lang="en-US"/>
          </a:p>
        </p:txBody>
      </p:sp>
      <p:sp>
        <p:nvSpPr>
          <p:cNvPr id="7" name="Footer Placeholder 5">
            <a:extLst>
              <a:ext uri="{FF2B5EF4-FFF2-40B4-BE49-F238E27FC236}">
                <a16:creationId xmlns:a16="http://schemas.microsoft.com/office/drawing/2014/main" id="{057C325D-8BAB-4236-B90D-EDD219752650}"/>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D2E16BAF-B5CB-43A8-AE3B-5A3505581851}"/>
              </a:ext>
            </a:extLst>
          </p:cNvPr>
          <p:cNvSpPr txBox="1">
            <a:spLocks noGrp="1"/>
          </p:cNvSpPr>
          <p:nvPr>
            <p:ph type="sldNum" sz="quarter" idx="8"/>
          </p:nvPr>
        </p:nvSpPr>
        <p:spPr/>
        <p:txBody>
          <a:bodyPr/>
          <a:lstStyle>
            <a:lvl1pPr>
              <a:defRPr/>
            </a:lvl1pPr>
          </a:lstStyle>
          <a:p>
            <a:pPr lvl="0"/>
            <a:fld id="{9265D669-506D-49B7-8757-84614CE6D4F0}" type="slidenum">
              <a:t>‹N°›</a:t>
            </a:fld>
            <a:endParaRPr lang="en-US"/>
          </a:p>
        </p:txBody>
      </p:sp>
    </p:spTree>
    <p:extLst>
      <p:ext uri="{BB962C8B-B14F-4D97-AF65-F5344CB8AC3E}">
        <p14:creationId xmlns:p14="http://schemas.microsoft.com/office/powerpoint/2010/main" val="13256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FF0F0356-0716-48F6-ACF8-0CCC81030BBA}"/>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C3A54E4C-8873-4074-AE57-C27880B84DC9}"/>
              </a:ext>
            </a:extLst>
          </p:cNvPr>
          <p:cNvSpPr txBox="1">
            <a:spLocks noGrp="1"/>
          </p:cNvSpPr>
          <p:nvPr>
            <p:ph type="title"/>
          </p:nvPr>
        </p:nvSpPr>
        <p:spPr>
          <a:xfrm>
            <a:off x="685800" y="609603"/>
            <a:ext cx="10131423" cy="3124203"/>
          </a:xfrm>
        </p:spPr>
        <p:txBody>
          <a:bodyPr/>
          <a:lstStyle>
            <a:lvl1pPr>
              <a:defRPr sz="3200" cap="none"/>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D0037D99-955B-4E0C-9EE7-ED518E246903}"/>
              </a:ext>
            </a:extLst>
          </p:cNvPr>
          <p:cNvSpPr txBox="1">
            <a:spLocks noGrp="1"/>
          </p:cNvSpPr>
          <p:nvPr>
            <p:ph type="body" idx="4294967295"/>
          </p:nvPr>
        </p:nvSpPr>
        <p:spPr>
          <a:xfrm>
            <a:off x="685800" y="4343400"/>
            <a:ext cx="10131423" cy="1447796"/>
          </a:xfrm>
        </p:spPr>
        <p:txBody>
          <a:bodyPr/>
          <a:lstStyle>
            <a:lvl1pPr marL="0" indent="0">
              <a:buNone/>
              <a:defRPr sz="2000"/>
            </a:lvl1pPr>
          </a:lstStyle>
          <a:p>
            <a:pPr lvl="0"/>
            <a:r>
              <a:rPr lang="fr-FR"/>
              <a:t>Modifier les styles du texte du masque</a:t>
            </a:r>
          </a:p>
        </p:txBody>
      </p:sp>
      <p:sp>
        <p:nvSpPr>
          <p:cNvPr id="5" name="Date Placeholder 3">
            <a:extLst>
              <a:ext uri="{FF2B5EF4-FFF2-40B4-BE49-F238E27FC236}">
                <a16:creationId xmlns:a16="http://schemas.microsoft.com/office/drawing/2014/main" id="{4AF7BA46-5230-4B6E-A888-654963A0B9BD}"/>
              </a:ext>
            </a:extLst>
          </p:cNvPr>
          <p:cNvSpPr txBox="1">
            <a:spLocks noGrp="1"/>
          </p:cNvSpPr>
          <p:nvPr>
            <p:ph type="dt" sz="half" idx="7"/>
          </p:nvPr>
        </p:nvSpPr>
        <p:spPr/>
        <p:txBody>
          <a:bodyPr/>
          <a:lstStyle>
            <a:lvl1pPr>
              <a:defRPr/>
            </a:lvl1pPr>
          </a:lstStyle>
          <a:p>
            <a:pPr lvl="0"/>
            <a:fld id="{1E5C35D4-1B62-48A5-83EF-829E7443FAFA}" type="datetime1">
              <a:rPr lang="en-US"/>
              <a:pPr lvl="0"/>
              <a:t>8/28/2020</a:t>
            </a:fld>
            <a:endParaRPr lang="en-US"/>
          </a:p>
        </p:txBody>
      </p:sp>
      <p:sp>
        <p:nvSpPr>
          <p:cNvPr id="6" name="Footer Placeholder 4">
            <a:extLst>
              <a:ext uri="{FF2B5EF4-FFF2-40B4-BE49-F238E27FC236}">
                <a16:creationId xmlns:a16="http://schemas.microsoft.com/office/drawing/2014/main" id="{8D9C1154-18FC-48F6-8CD4-374665DC1E00}"/>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18DCCE81-4FE6-4022-8713-E27CB687A82D}"/>
              </a:ext>
            </a:extLst>
          </p:cNvPr>
          <p:cNvSpPr txBox="1">
            <a:spLocks noGrp="1"/>
          </p:cNvSpPr>
          <p:nvPr>
            <p:ph type="sldNum" sz="quarter" idx="8"/>
          </p:nvPr>
        </p:nvSpPr>
        <p:spPr/>
        <p:txBody>
          <a:bodyPr/>
          <a:lstStyle>
            <a:lvl1pPr>
              <a:defRPr/>
            </a:lvl1pPr>
          </a:lstStyle>
          <a:p>
            <a:pPr lvl="0"/>
            <a:fld id="{C07CBDCB-115E-41BB-ABD3-79B7878556CF}" type="slidenum">
              <a:t>‹N°›</a:t>
            </a:fld>
            <a:endParaRPr lang="en-US"/>
          </a:p>
        </p:txBody>
      </p:sp>
    </p:spTree>
    <p:extLst>
      <p:ext uri="{BB962C8B-B14F-4D97-AF65-F5344CB8AC3E}">
        <p14:creationId xmlns:p14="http://schemas.microsoft.com/office/powerpoint/2010/main" val="2268961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2" name="Picture 15" descr="Celestia-R1---OverlayContentHD.png">
            <a:extLst>
              <a:ext uri="{FF2B5EF4-FFF2-40B4-BE49-F238E27FC236}">
                <a16:creationId xmlns:a16="http://schemas.microsoft.com/office/drawing/2014/main" id="{B73E7777-7ABE-4C52-9C2C-07162C30BA45}"/>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extBox 14">
            <a:extLst>
              <a:ext uri="{FF2B5EF4-FFF2-40B4-BE49-F238E27FC236}">
                <a16:creationId xmlns:a16="http://schemas.microsoft.com/office/drawing/2014/main" id="{9D0E2F53-2E76-481D-846B-3F430BDE6EDE}"/>
              </a:ext>
            </a:extLst>
          </p:cNvPr>
          <p:cNvSpPr txBox="1"/>
          <p:nvPr/>
        </p:nvSpPr>
        <p:spPr>
          <a:xfrm>
            <a:off x="10237869"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4" name="TextBox 10">
            <a:extLst>
              <a:ext uri="{FF2B5EF4-FFF2-40B4-BE49-F238E27FC236}">
                <a16:creationId xmlns:a16="http://schemas.microsoft.com/office/drawing/2014/main" id="{B9CC6988-22DF-48A9-ACC3-DFEEC4AE3977}"/>
              </a:ext>
            </a:extLst>
          </p:cNvPr>
          <p:cNvSpPr txBox="1"/>
          <p:nvPr/>
        </p:nvSpPr>
        <p:spPr>
          <a:xfrm>
            <a:off x="488271" y="82333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5" name="Title 1">
            <a:extLst>
              <a:ext uri="{FF2B5EF4-FFF2-40B4-BE49-F238E27FC236}">
                <a16:creationId xmlns:a16="http://schemas.microsoft.com/office/drawing/2014/main" id="{7CB841C7-A758-4EA9-9D4D-FE4825EE01BD}"/>
              </a:ext>
            </a:extLst>
          </p:cNvPr>
          <p:cNvSpPr txBox="1">
            <a:spLocks noGrp="1"/>
          </p:cNvSpPr>
          <p:nvPr>
            <p:ph type="title"/>
          </p:nvPr>
        </p:nvSpPr>
        <p:spPr>
          <a:xfrm>
            <a:off x="992270" y="609603"/>
            <a:ext cx="9550395" cy="2743200"/>
          </a:xfrm>
        </p:spPr>
        <p:txBody>
          <a:bodyPr/>
          <a:lstStyle>
            <a:lvl1pPr>
              <a:defRPr sz="3200" cap="none"/>
            </a:lvl1pPr>
          </a:lstStyle>
          <a:p>
            <a:pPr lvl="0"/>
            <a:r>
              <a:rPr lang="fr-FR"/>
              <a:t>Modifiez le style du titre</a:t>
            </a:r>
            <a:endParaRPr lang="en-US"/>
          </a:p>
        </p:txBody>
      </p:sp>
      <p:sp>
        <p:nvSpPr>
          <p:cNvPr id="6" name="Text Placeholder 9">
            <a:extLst>
              <a:ext uri="{FF2B5EF4-FFF2-40B4-BE49-F238E27FC236}">
                <a16:creationId xmlns:a16="http://schemas.microsoft.com/office/drawing/2014/main" id="{E63C0D25-0662-4B38-AED8-74D00BE820F6}"/>
              </a:ext>
            </a:extLst>
          </p:cNvPr>
          <p:cNvSpPr txBox="1">
            <a:spLocks noGrp="1"/>
          </p:cNvSpPr>
          <p:nvPr>
            <p:ph type="body" idx="4294967295"/>
          </p:nvPr>
        </p:nvSpPr>
        <p:spPr>
          <a:xfrm>
            <a:off x="1097874" y="3352803"/>
            <a:ext cx="9339187" cy="381003"/>
          </a:xfrm>
        </p:spPr>
        <p:txBody>
          <a:bodyPr/>
          <a:lstStyle>
            <a:lvl1pPr marL="0" indent="0">
              <a:buNone/>
              <a:defRPr/>
            </a:lvl1pPr>
          </a:lstStyle>
          <a:p>
            <a:pPr lvl="0"/>
            <a:r>
              <a:rPr lang="fr-FR"/>
              <a:t>Modifier les styles du texte du masque</a:t>
            </a:r>
          </a:p>
        </p:txBody>
      </p:sp>
      <p:sp>
        <p:nvSpPr>
          <p:cNvPr id="7" name="Text Placeholder 2">
            <a:extLst>
              <a:ext uri="{FF2B5EF4-FFF2-40B4-BE49-F238E27FC236}">
                <a16:creationId xmlns:a16="http://schemas.microsoft.com/office/drawing/2014/main" id="{70280D54-DC67-4116-A7F9-156E1F76163C}"/>
              </a:ext>
            </a:extLst>
          </p:cNvPr>
          <p:cNvSpPr txBox="1">
            <a:spLocks noGrp="1"/>
          </p:cNvSpPr>
          <p:nvPr>
            <p:ph type="body" idx="4294967295"/>
          </p:nvPr>
        </p:nvSpPr>
        <p:spPr>
          <a:xfrm>
            <a:off x="687464" y="4343400"/>
            <a:ext cx="10152363" cy="1447796"/>
          </a:xfrm>
        </p:spPr>
        <p:txBody>
          <a:bodyPr/>
          <a:lstStyle>
            <a:lvl1pPr marL="0" indent="0">
              <a:buNone/>
              <a:defRPr sz="2000"/>
            </a:lvl1pPr>
          </a:lstStyle>
          <a:p>
            <a:pPr lvl="0"/>
            <a:r>
              <a:rPr lang="fr-FR"/>
              <a:t>Modifier les styles du texte du masque</a:t>
            </a:r>
          </a:p>
        </p:txBody>
      </p:sp>
      <p:sp>
        <p:nvSpPr>
          <p:cNvPr id="8" name="Date Placeholder 3">
            <a:extLst>
              <a:ext uri="{FF2B5EF4-FFF2-40B4-BE49-F238E27FC236}">
                <a16:creationId xmlns:a16="http://schemas.microsoft.com/office/drawing/2014/main" id="{E167D7BA-C22C-4061-A787-226D1E2CFF5C}"/>
              </a:ext>
            </a:extLst>
          </p:cNvPr>
          <p:cNvSpPr txBox="1">
            <a:spLocks noGrp="1"/>
          </p:cNvSpPr>
          <p:nvPr>
            <p:ph type="dt" sz="half" idx="7"/>
          </p:nvPr>
        </p:nvSpPr>
        <p:spPr/>
        <p:txBody>
          <a:bodyPr/>
          <a:lstStyle>
            <a:lvl1pPr>
              <a:defRPr/>
            </a:lvl1pPr>
          </a:lstStyle>
          <a:p>
            <a:pPr lvl="0"/>
            <a:fld id="{85CDEA6D-A42F-457F-9833-F89038426266}" type="datetime1">
              <a:rPr lang="en-US"/>
              <a:pPr lvl="0"/>
              <a:t>8/28/2020</a:t>
            </a:fld>
            <a:endParaRPr lang="en-US"/>
          </a:p>
        </p:txBody>
      </p:sp>
      <p:sp>
        <p:nvSpPr>
          <p:cNvPr id="9" name="Footer Placeholder 4">
            <a:extLst>
              <a:ext uri="{FF2B5EF4-FFF2-40B4-BE49-F238E27FC236}">
                <a16:creationId xmlns:a16="http://schemas.microsoft.com/office/drawing/2014/main" id="{5DC0C373-814E-443A-A1E3-A9BF7E7CF9EF}"/>
              </a:ext>
            </a:extLst>
          </p:cNvPr>
          <p:cNvSpPr txBox="1">
            <a:spLocks noGrp="1"/>
          </p:cNvSpPr>
          <p:nvPr>
            <p:ph type="ftr" sz="quarter" idx="9"/>
          </p:nvPr>
        </p:nvSpPr>
        <p:spPr/>
        <p:txBody>
          <a:bodyPr/>
          <a:lstStyle>
            <a:lvl1pPr>
              <a:defRPr/>
            </a:lvl1pPr>
          </a:lstStyle>
          <a:p>
            <a:pPr lvl="0"/>
            <a:endParaRPr lang="en-US"/>
          </a:p>
        </p:txBody>
      </p:sp>
      <p:sp>
        <p:nvSpPr>
          <p:cNvPr id="10" name="Slide Number Placeholder 5">
            <a:extLst>
              <a:ext uri="{FF2B5EF4-FFF2-40B4-BE49-F238E27FC236}">
                <a16:creationId xmlns:a16="http://schemas.microsoft.com/office/drawing/2014/main" id="{F8B33BAB-E07A-4D19-BEAF-0366AF149967}"/>
              </a:ext>
            </a:extLst>
          </p:cNvPr>
          <p:cNvSpPr txBox="1">
            <a:spLocks noGrp="1"/>
          </p:cNvSpPr>
          <p:nvPr>
            <p:ph type="sldNum" sz="quarter" idx="8"/>
          </p:nvPr>
        </p:nvSpPr>
        <p:spPr/>
        <p:txBody>
          <a:bodyPr/>
          <a:lstStyle>
            <a:lvl1pPr>
              <a:defRPr/>
            </a:lvl1pPr>
          </a:lstStyle>
          <a:p>
            <a:pPr lvl="0"/>
            <a:fld id="{6D57D789-5068-4DEA-8473-0D4DE92063AF}" type="slidenum">
              <a:t>‹N°›</a:t>
            </a:fld>
            <a:endParaRPr lang="en-US"/>
          </a:p>
        </p:txBody>
      </p:sp>
    </p:spTree>
    <p:extLst>
      <p:ext uri="{BB962C8B-B14F-4D97-AF65-F5344CB8AC3E}">
        <p14:creationId xmlns:p14="http://schemas.microsoft.com/office/powerpoint/2010/main" val="394429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2A6907DB-C469-4549-A923-07E8872C2037}"/>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03F903D0-33E4-461C-9858-B2D5355234CC}"/>
              </a:ext>
            </a:extLst>
          </p:cNvPr>
          <p:cNvSpPr txBox="1">
            <a:spLocks noGrp="1"/>
          </p:cNvSpPr>
          <p:nvPr>
            <p:ph type="title"/>
          </p:nvPr>
        </p:nvSpPr>
        <p:spPr>
          <a:xfrm>
            <a:off x="685800" y="3308582"/>
            <a:ext cx="10131423" cy="1468800"/>
          </a:xfrm>
        </p:spPr>
        <p:txBody>
          <a:bodyPr anchor="b"/>
          <a:lstStyle>
            <a:lvl1pPr>
              <a:defRPr sz="3200" cap="none"/>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E566ABFF-5E7B-4AB1-BC78-56B80940F9B8}"/>
              </a:ext>
            </a:extLst>
          </p:cNvPr>
          <p:cNvSpPr txBox="1">
            <a:spLocks noGrp="1"/>
          </p:cNvSpPr>
          <p:nvPr>
            <p:ph type="body" idx="4294967295"/>
          </p:nvPr>
        </p:nvSpPr>
        <p:spPr>
          <a:xfrm>
            <a:off x="685800" y="4777383"/>
            <a:ext cx="10131423" cy="860395"/>
          </a:xfrm>
        </p:spPr>
        <p:txBody>
          <a:bodyPr anchor="t"/>
          <a:lstStyle>
            <a:lvl1pPr marL="0" indent="0">
              <a:buNone/>
              <a:defRPr sz="2000"/>
            </a:lvl1pPr>
          </a:lstStyle>
          <a:p>
            <a:pPr lvl="0"/>
            <a:r>
              <a:rPr lang="fr-FR"/>
              <a:t>Modifier les styles du texte du masque</a:t>
            </a:r>
          </a:p>
        </p:txBody>
      </p:sp>
      <p:sp>
        <p:nvSpPr>
          <p:cNvPr id="5" name="Date Placeholder 3">
            <a:extLst>
              <a:ext uri="{FF2B5EF4-FFF2-40B4-BE49-F238E27FC236}">
                <a16:creationId xmlns:a16="http://schemas.microsoft.com/office/drawing/2014/main" id="{C5C1424D-EBBD-47E3-AAD7-ABF1BDBCBF03}"/>
              </a:ext>
            </a:extLst>
          </p:cNvPr>
          <p:cNvSpPr txBox="1">
            <a:spLocks noGrp="1"/>
          </p:cNvSpPr>
          <p:nvPr>
            <p:ph type="dt" sz="half" idx="7"/>
          </p:nvPr>
        </p:nvSpPr>
        <p:spPr/>
        <p:txBody>
          <a:bodyPr/>
          <a:lstStyle>
            <a:lvl1pPr>
              <a:defRPr/>
            </a:lvl1pPr>
          </a:lstStyle>
          <a:p>
            <a:pPr lvl="0"/>
            <a:fld id="{16FB5603-3C01-4DCB-86CB-3086C7B9CC6D}" type="datetime1">
              <a:rPr lang="en-US"/>
              <a:pPr lvl="0"/>
              <a:t>8/28/2020</a:t>
            </a:fld>
            <a:endParaRPr lang="en-US"/>
          </a:p>
        </p:txBody>
      </p:sp>
      <p:sp>
        <p:nvSpPr>
          <p:cNvPr id="6" name="Footer Placeholder 4">
            <a:extLst>
              <a:ext uri="{FF2B5EF4-FFF2-40B4-BE49-F238E27FC236}">
                <a16:creationId xmlns:a16="http://schemas.microsoft.com/office/drawing/2014/main" id="{5E78BB64-311B-4717-A29E-4B4F4808375D}"/>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C0757B9E-E56B-4085-8228-68D5A8D556D5}"/>
              </a:ext>
            </a:extLst>
          </p:cNvPr>
          <p:cNvSpPr txBox="1">
            <a:spLocks noGrp="1"/>
          </p:cNvSpPr>
          <p:nvPr>
            <p:ph type="sldNum" sz="quarter" idx="8"/>
          </p:nvPr>
        </p:nvSpPr>
        <p:spPr/>
        <p:txBody>
          <a:bodyPr/>
          <a:lstStyle>
            <a:lvl1pPr>
              <a:defRPr/>
            </a:lvl1pPr>
          </a:lstStyle>
          <a:p>
            <a:pPr lvl="0"/>
            <a:fld id="{D76D2AAF-7038-489B-B39C-34E5E87C3ADD}" type="slidenum">
              <a:t>‹N°›</a:t>
            </a:fld>
            <a:endParaRPr lang="en-US"/>
          </a:p>
        </p:txBody>
      </p:sp>
    </p:spTree>
    <p:extLst>
      <p:ext uri="{BB962C8B-B14F-4D97-AF65-F5344CB8AC3E}">
        <p14:creationId xmlns:p14="http://schemas.microsoft.com/office/powerpoint/2010/main" val="65061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2" name="Picture 10" descr="Celestia-R1---OverlayContentHD.png">
            <a:extLst>
              <a:ext uri="{FF2B5EF4-FFF2-40B4-BE49-F238E27FC236}">
                <a16:creationId xmlns:a16="http://schemas.microsoft.com/office/drawing/2014/main" id="{A0A64B87-979D-43A2-8220-786DC4D84929}"/>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extBox 12">
            <a:extLst>
              <a:ext uri="{FF2B5EF4-FFF2-40B4-BE49-F238E27FC236}">
                <a16:creationId xmlns:a16="http://schemas.microsoft.com/office/drawing/2014/main" id="{AF939A93-097B-433C-B0C7-F00CD8505B88}"/>
              </a:ext>
            </a:extLst>
          </p:cNvPr>
          <p:cNvSpPr txBox="1"/>
          <p:nvPr/>
        </p:nvSpPr>
        <p:spPr>
          <a:xfrm>
            <a:off x="10237869"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4" name="TextBox 13">
            <a:extLst>
              <a:ext uri="{FF2B5EF4-FFF2-40B4-BE49-F238E27FC236}">
                <a16:creationId xmlns:a16="http://schemas.microsoft.com/office/drawing/2014/main" id="{31D55CC3-CD7B-4417-BDC3-D0770D4E7D84}"/>
              </a:ext>
            </a:extLst>
          </p:cNvPr>
          <p:cNvSpPr txBox="1"/>
          <p:nvPr/>
        </p:nvSpPr>
        <p:spPr>
          <a:xfrm>
            <a:off x="488271" y="82333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5" name="Title 1">
            <a:extLst>
              <a:ext uri="{FF2B5EF4-FFF2-40B4-BE49-F238E27FC236}">
                <a16:creationId xmlns:a16="http://schemas.microsoft.com/office/drawing/2014/main" id="{622B9D18-822B-40D3-94B9-93BA90F94ED6}"/>
              </a:ext>
            </a:extLst>
          </p:cNvPr>
          <p:cNvSpPr txBox="1">
            <a:spLocks noGrp="1"/>
          </p:cNvSpPr>
          <p:nvPr>
            <p:ph type="title"/>
          </p:nvPr>
        </p:nvSpPr>
        <p:spPr>
          <a:xfrm>
            <a:off x="992270" y="609603"/>
            <a:ext cx="9550395" cy="2743200"/>
          </a:xfrm>
        </p:spPr>
        <p:txBody>
          <a:bodyPr/>
          <a:lstStyle>
            <a:lvl1pPr>
              <a:defRPr sz="3200" cap="none"/>
            </a:lvl1pPr>
          </a:lstStyle>
          <a:p>
            <a:pPr lvl="0"/>
            <a:r>
              <a:rPr lang="fr-FR"/>
              <a:t>Modifiez le style du titre</a:t>
            </a:r>
            <a:endParaRPr lang="en-US"/>
          </a:p>
        </p:txBody>
      </p:sp>
      <p:sp>
        <p:nvSpPr>
          <p:cNvPr id="6" name="Text Placeholder 9">
            <a:extLst>
              <a:ext uri="{FF2B5EF4-FFF2-40B4-BE49-F238E27FC236}">
                <a16:creationId xmlns:a16="http://schemas.microsoft.com/office/drawing/2014/main" id="{4D063020-6C60-4D52-A757-88A9F8402593}"/>
              </a:ext>
            </a:extLst>
          </p:cNvPr>
          <p:cNvSpPr txBox="1">
            <a:spLocks noGrp="1"/>
          </p:cNvSpPr>
          <p:nvPr>
            <p:ph type="body" idx="4294967295"/>
          </p:nvPr>
        </p:nvSpPr>
        <p:spPr>
          <a:xfrm>
            <a:off x="685800" y="3886200"/>
            <a:ext cx="10135438" cy="888997"/>
          </a:xfrm>
        </p:spPr>
        <p:txBody>
          <a:bodyPr anchor="b"/>
          <a:lstStyle>
            <a:lvl1pPr marL="0">
              <a:buNone/>
              <a:defRPr sz="2400"/>
            </a:lvl1pPr>
          </a:lstStyle>
          <a:p>
            <a:pPr lvl="0"/>
            <a:r>
              <a:rPr lang="fr-FR"/>
              <a:t>Modifier les styles du texte du masque</a:t>
            </a:r>
          </a:p>
        </p:txBody>
      </p:sp>
      <p:sp>
        <p:nvSpPr>
          <p:cNvPr id="7" name="Text Placeholder 2">
            <a:extLst>
              <a:ext uri="{FF2B5EF4-FFF2-40B4-BE49-F238E27FC236}">
                <a16:creationId xmlns:a16="http://schemas.microsoft.com/office/drawing/2014/main" id="{E068FBBE-0056-4A9D-97EA-94AE0F342984}"/>
              </a:ext>
            </a:extLst>
          </p:cNvPr>
          <p:cNvSpPr txBox="1">
            <a:spLocks noGrp="1"/>
          </p:cNvSpPr>
          <p:nvPr>
            <p:ph type="body" idx="4294967295"/>
          </p:nvPr>
        </p:nvSpPr>
        <p:spPr>
          <a:xfrm>
            <a:off x="685800" y="4775197"/>
            <a:ext cx="10135438" cy="1015998"/>
          </a:xfrm>
        </p:spPr>
        <p:txBody>
          <a:bodyPr anchor="t"/>
          <a:lstStyle>
            <a:lvl1pPr marL="0" indent="0">
              <a:buNone/>
              <a:defRPr/>
            </a:lvl1pPr>
          </a:lstStyle>
          <a:p>
            <a:pPr lvl="0"/>
            <a:r>
              <a:rPr lang="fr-FR"/>
              <a:t>Modifier les styles du texte du masque</a:t>
            </a:r>
          </a:p>
        </p:txBody>
      </p:sp>
      <p:sp>
        <p:nvSpPr>
          <p:cNvPr id="8" name="Date Placeholder 3">
            <a:extLst>
              <a:ext uri="{FF2B5EF4-FFF2-40B4-BE49-F238E27FC236}">
                <a16:creationId xmlns:a16="http://schemas.microsoft.com/office/drawing/2014/main" id="{74A7E255-8118-40C4-8B19-37F30DD68A8D}"/>
              </a:ext>
            </a:extLst>
          </p:cNvPr>
          <p:cNvSpPr txBox="1">
            <a:spLocks noGrp="1"/>
          </p:cNvSpPr>
          <p:nvPr>
            <p:ph type="dt" sz="half" idx="7"/>
          </p:nvPr>
        </p:nvSpPr>
        <p:spPr/>
        <p:txBody>
          <a:bodyPr/>
          <a:lstStyle>
            <a:lvl1pPr>
              <a:defRPr/>
            </a:lvl1pPr>
          </a:lstStyle>
          <a:p>
            <a:pPr lvl="0"/>
            <a:fld id="{533063B0-E9C5-4402-943A-22BC380BAC60}" type="datetime1">
              <a:rPr lang="en-US"/>
              <a:pPr lvl="0"/>
              <a:t>8/28/2020</a:t>
            </a:fld>
            <a:endParaRPr lang="en-US"/>
          </a:p>
        </p:txBody>
      </p:sp>
      <p:sp>
        <p:nvSpPr>
          <p:cNvPr id="9" name="Footer Placeholder 4">
            <a:extLst>
              <a:ext uri="{FF2B5EF4-FFF2-40B4-BE49-F238E27FC236}">
                <a16:creationId xmlns:a16="http://schemas.microsoft.com/office/drawing/2014/main" id="{A50B98F6-C9DD-46DF-97E8-83578324D587}"/>
              </a:ext>
            </a:extLst>
          </p:cNvPr>
          <p:cNvSpPr txBox="1">
            <a:spLocks noGrp="1"/>
          </p:cNvSpPr>
          <p:nvPr>
            <p:ph type="ftr" sz="quarter" idx="9"/>
          </p:nvPr>
        </p:nvSpPr>
        <p:spPr/>
        <p:txBody>
          <a:bodyPr/>
          <a:lstStyle>
            <a:lvl1pPr>
              <a:defRPr/>
            </a:lvl1pPr>
          </a:lstStyle>
          <a:p>
            <a:pPr lvl="0"/>
            <a:endParaRPr lang="en-US"/>
          </a:p>
        </p:txBody>
      </p:sp>
      <p:sp>
        <p:nvSpPr>
          <p:cNvPr id="10" name="Slide Number Placeholder 5">
            <a:extLst>
              <a:ext uri="{FF2B5EF4-FFF2-40B4-BE49-F238E27FC236}">
                <a16:creationId xmlns:a16="http://schemas.microsoft.com/office/drawing/2014/main" id="{4EBD3D2A-C4CA-41A1-8F49-2554CAFEF26D}"/>
              </a:ext>
            </a:extLst>
          </p:cNvPr>
          <p:cNvSpPr txBox="1">
            <a:spLocks noGrp="1"/>
          </p:cNvSpPr>
          <p:nvPr>
            <p:ph type="sldNum" sz="quarter" idx="8"/>
          </p:nvPr>
        </p:nvSpPr>
        <p:spPr/>
        <p:txBody>
          <a:bodyPr/>
          <a:lstStyle>
            <a:lvl1pPr>
              <a:defRPr/>
            </a:lvl1pPr>
          </a:lstStyle>
          <a:p>
            <a:pPr lvl="0"/>
            <a:fld id="{89FD01F2-F8C6-4EAA-936F-8148273E87CF}" type="slidenum">
              <a:t>‹N°›</a:t>
            </a:fld>
            <a:endParaRPr lang="en-US"/>
          </a:p>
        </p:txBody>
      </p:sp>
    </p:spTree>
    <p:extLst>
      <p:ext uri="{BB962C8B-B14F-4D97-AF65-F5344CB8AC3E}">
        <p14:creationId xmlns:p14="http://schemas.microsoft.com/office/powerpoint/2010/main" val="47978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A40D1E83-6513-475F-BF36-F9570CEE9FA7}"/>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36D66AC3-D375-4162-A33A-DFFDEAF33A31}"/>
              </a:ext>
            </a:extLst>
          </p:cNvPr>
          <p:cNvSpPr txBox="1">
            <a:spLocks noGrp="1"/>
          </p:cNvSpPr>
          <p:nvPr>
            <p:ph type="title"/>
          </p:nvPr>
        </p:nvSpPr>
        <p:spPr>
          <a:xfrm>
            <a:off x="685800" y="609603"/>
            <a:ext cx="10131423" cy="2743200"/>
          </a:xfrm>
        </p:spPr>
        <p:txBody>
          <a:bodyPr/>
          <a:lstStyle>
            <a:lvl1pPr>
              <a:defRPr/>
            </a:lvl1pPr>
          </a:lstStyle>
          <a:p>
            <a:pPr lvl="0"/>
            <a:r>
              <a:rPr lang="fr-FR"/>
              <a:t>Modifiez le style du titre</a:t>
            </a:r>
            <a:endParaRPr lang="en-US"/>
          </a:p>
        </p:txBody>
      </p:sp>
      <p:sp>
        <p:nvSpPr>
          <p:cNvPr id="4" name="Text Placeholder 9">
            <a:extLst>
              <a:ext uri="{FF2B5EF4-FFF2-40B4-BE49-F238E27FC236}">
                <a16:creationId xmlns:a16="http://schemas.microsoft.com/office/drawing/2014/main" id="{8B85154F-718C-47A6-AE95-BDA837CE67C5}"/>
              </a:ext>
            </a:extLst>
          </p:cNvPr>
          <p:cNvSpPr txBox="1">
            <a:spLocks noGrp="1"/>
          </p:cNvSpPr>
          <p:nvPr>
            <p:ph type="body" idx="4294967295"/>
          </p:nvPr>
        </p:nvSpPr>
        <p:spPr>
          <a:xfrm>
            <a:off x="685800" y="3505196"/>
            <a:ext cx="10131423" cy="838203"/>
          </a:xfrm>
        </p:spPr>
        <p:txBody>
          <a:bodyPr anchor="b"/>
          <a:lstStyle>
            <a:lvl1pPr marL="0">
              <a:buNone/>
              <a:defRPr sz="2800"/>
            </a:lvl1pPr>
          </a:lstStyle>
          <a:p>
            <a:pPr lvl="0"/>
            <a:r>
              <a:rPr lang="fr-FR"/>
              <a:t>Modifier les styles du texte du masque</a:t>
            </a:r>
          </a:p>
        </p:txBody>
      </p:sp>
      <p:sp>
        <p:nvSpPr>
          <p:cNvPr id="5" name="Text Placeholder 2">
            <a:extLst>
              <a:ext uri="{FF2B5EF4-FFF2-40B4-BE49-F238E27FC236}">
                <a16:creationId xmlns:a16="http://schemas.microsoft.com/office/drawing/2014/main" id="{BC81F3E3-3CFE-4555-B0E6-C7E7113435C9}"/>
              </a:ext>
            </a:extLst>
          </p:cNvPr>
          <p:cNvSpPr txBox="1">
            <a:spLocks noGrp="1"/>
          </p:cNvSpPr>
          <p:nvPr>
            <p:ph type="body" idx="4294967295"/>
          </p:nvPr>
        </p:nvSpPr>
        <p:spPr>
          <a:xfrm>
            <a:off x="685800" y="4343400"/>
            <a:ext cx="10131423" cy="1447796"/>
          </a:xfrm>
        </p:spPr>
        <p:txBody>
          <a:bodyPr anchor="t"/>
          <a:lstStyle>
            <a:lvl1pPr marL="0" indent="0">
              <a:buNone/>
              <a:defRPr/>
            </a:lvl1pPr>
          </a:lstStyle>
          <a:p>
            <a:pPr lvl="0"/>
            <a:r>
              <a:rPr lang="fr-FR"/>
              <a:t>Modifier les styles du texte du masque</a:t>
            </a:r>
          </a:p>
        </p:txBody>
      </p:sp>
      <p:sp>
        <p:nvSpPr>
          <p:cNvPr id="6" name="Date Placeholder 3">
            <a:extLst>
              <a:ext uri="{FF2B5EF4-FFF2-40B4-BE49-F238E27FC236}">
                <a16:creationId xmlns:a16="http://schemas.microsoft.com/office/drawing/2014/main" id="{F1DD0784-ABFD-421C-B058-A5B1F33B9069}"/>
              </a:ext>
            </a:extLst>
          </p:cNvPr>
          <p:cNvSpPr txBox="1">
            <a:spLocks noGrp="1"/>
          </p:cNvSpPr>
          <p:nvPr>
            <p:ph type="dt" sz="half" idx="7"/>
          </p:nvPr>
        </p:nvSpPr>
        <p:spPr/>
        <p:txBody>
          <a:bodyPr/>
          <a:lstStyle>
            <a:lvl1pPr>
              <a:defRPr/>
            </a:lvl1pPr>
          </a:lstStyle>
          <a:p>
            <a:pPr lvl="0"/>
            <a:fld id="{99EA4727-7AD7-43B5-ACC0-C3249B1AAB60}" type="datetime1">
              <a:rPr lang="en-US"/>
              <a:pPr lvl="0"/>
              <a:t>8/28/2020</a:t>
            </a:fld>
            <a:endParaRPr lang="en-US"/>
          </a:p>
        </p:txBody>
      </p:sp>
      <p:sp>
        <p:nvSpPr>
          <p:cNvPr id="7" name="Footer Placeholder 4">
            <a:extLst>
              <a:ext uri="{FF2B5EF4-FFF2-40B4-BE49-F238E27FC236}">
                <a16:creationId xmlns:a16="http://schemas.microsoft.com/office/drawing/2014/main" id="{DB6EF493-7D87-4DD4-B183-373E672D19F6}"/>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325A4413-6A95-4467-8680-6858817E28C0}"/>
              </a:ext>
            </a:extLst>
          </p:cNvPr>
          <p:cNvSpPr txBox="1">
            <a:spLocks noGrp="1"/>
          </p:cNvSpPr>
          <p:nvPr>
            <p:ph type="sldNum" sz="quarter" idx="8"/>
          </p:nvPr>
        </p:nvSpPr>
        <p:spPr/>
        <p:txBody>
          <a:bodyPr/>
          <a:lstStyle>
            <a:lvl1pPr>
              <a:defRPr/>
            </a:lvl1pPr>
          </a:lstStyle>
          <a:p>
            <a:pPr lvl="0"/>
            <a:fld id="{FC4BC437-B954-4A78-8E20-8C9D7A834A35}" type="slidenum">
              <a:t>‹N°›</a:t>
            </a:fld>
            <a:endParaRPr lang="en-US"/>
          </a:p>
        </p:txBody>
      </p:sp>
    </p:spTree>
    <p:extLst>
      <p:ext uri="{BB962C8B-B14F-4D97-AF65-F5344CB8AC3E}">
        <p14:creationId xmlns:p14="http://schemas.microsoft.com/office/powerpoint/2010/main" val="3490408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EF3C9FD3-635B-424B-8941-57B755C62CC8}"/>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Vertical Text Placeholder 2">
            <a:extLst>
              <a:ext uri="{FF2B5EF4-FFF2-40B4-BE49-F238E27FC236}">
                <a16:creationId xmlns:a16="http://schemas.microsoft.com/office/drawing/2014/main" id="{3A923428-1981-42D8-A588-462C5A4A82EF}"/>
              </a:ext>
            </a:extLst>
          </p:cNvPr>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6A56B5E7-E872-46C6-9F99-FDA82F583B03}"/>
              </a:ext>
            </a:extLst>
          </p:cNvPr>
          <p:cNvSpPr txBox="1">
            <a:spLocks noGrp="1"/>
          </p:cNvSpPr>
          <p:nvPr>
            <p:ph type="dt" sz="half" idx="7"/>
          </p:nvPr>
        </p:nvSpPr>
        <p:spPr/>
        <p:txBody>
          <a:bodyPr/>
          <a:lstStyle>
            <a:lvl1pPr>
              <a:defRPr/>
            </a:lvl1pPr>
          </a:lstStyle>
          <a:p>
            <a:pPr lvl="0"/>
            <a:fld id="{BB38C7D7-CCB7-482F-9818-59607058F56D}" type="datetime1">
              <a:rPr lang="en-US"/>
              <a:pPr lvl="0"/>
              <a:t>8/28/2020</a:t>
            </a:fld>
            <a:endParaRPr lang="en-US"/>
          </a:p>
        </p:txBody>
      </p:sp>
      <p:sp>
        <p:nvSpPr>
          <p:cNvPr id="5" name="Footer Placeholder 4">
            <a:extLst>
              <a:ext uri="{FF2B5EF4-FFF2-40B4-BE49-F238E27FC236}">
                <a16:creationId xmlns:a16="http://schemas.microsoft.com/office/drawing/2014/main" id="{AD0C7EA1-5AE5-48AD-9397-E4578639254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7E89364-BEBC-461F-A63B-166E00AFD115}"/>
              </a:ext>
            </a:extLst>
          </p:cNvPr>
          <p:cNvSpPr txBox="1">
            <a:spLocks noGrp="1"/>
          </p:cNvSpPr>
          <p:nvPr>
            <p:ph type="sldNum" sz="quarter" idx="8"/>
          </p:nvPr>
        </p:nvSpPr>
        <p:spPr/>
        <p:txBody>
          <a:bodyPr/>
          <a:lstStyle>
            <a:lvl1pPr>
              <a:defRPr/>
            </a:lvl1pPr>
          </a:lstStyle>
          <a:p>
            <a:pPr lvl="0"/>
            <a:fld id="{51103E89-86FD-40EC-A67A-9712AFFD2888}" type="slidenum">
              <a:t>‹N°›</a:t>
            </a:fld>
            <a:endParaRPr lang="en-US"/>
          </a:p>
        </p:txBody>
      </p:sp>
      <p:sp>
        <p:nvSpPr>
          <p:cNvPr id="7" name="Title 1">
            <a:extLst>
              <a:ext uri="{FF2B5EF4-FFF2-40B4-BE49-F238E27FC236}">
                <a16:creationId xmlns:a16="http://schemas.microsoft.com/office/drawing/2014/main" id="{9674105A-0622-474B-B7B2-B366556045C5}"/>
              </a:ext>
            </a:extLst>
          </p:cNvPr>
          <p:cNvSpPr txBox="1">
            <a:spLocks noGrp="1"/>
          </p:cNvSpPr>
          <p:nvPr>
            <p:ph type="title"/>
          </p:nvPr>
        </p:nvSpPr>
        <p:spPr/>
        <p:txBody>
          <a:bodyPr/>
          <a:lstStyle>
            <a:lvl1pPr>
              <a:defRPr/>
            </a:lvl1pPr>
          </a:lstStyle>
          <a:p>
            <a:pPr lvl="0"/>
            <a:r>
              <a:rPr lang="fr-FR"/>
              <a:t>Modifiez le style du titre</a:t>
            </a:r>
            <a:endParaRPr lang="en-US"/>
          </a:p>
        </p:txBody>
      </p:sp>
    </p:spTree>
    <p:extLst>
      <p:ext uri="{BB962C8B-B14F-4D97-AF65-F5344CB8AC3E}">
        <p14:creationId xmlns:p14="http://schemas.microsoft.com/office/powerpoint/2010/main" val="412532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4AA0F7A3-4CF5-4EE8-90C1-CBE33774031F}"/>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Vertical Title 1">
            <a:extLst>
              <a:ext uri="{FF2B5EF4-FFF2-40B4-BE49-F238E27FC236}">
                <a16:creationId xmlns:a16="http://schemas.microsoft.com/office/drawing/2014/main" id="{687515A9-5A3D-46FF-AED3-63BB1A750ADD}"/>
              </a:ext>
            </a:extLst>
          </p:cNvPr>
          <p:cNvSpPr txBox="1">
            <a:spLocks noGrp="1"/>
          </p:cNvSpPr>
          <p:nvPr>
            <p:ph type="title" orient="vert"/>
          </p:nvPr>
        </p:nvSpPr>
        <p:spPr>
          <a:xfrm>
            <a:off x="8658673" y="609603"/>
            <a:ext cx="2158550" cy="5181603"/>
          </a:xfrm>
        </p:spPr>
        <p:txBody>
          <a:bodyPr vert="eaVert"/>
          <a:lstStyle>
            <a:lvl1pPr>
              <a:defRPr/>
            </a:lvl1pPr>
          </a:lstStyle>
          <a:p>
            <a:pPr lvl="0"/>
            <a:r>
              <a:rPr lang="fr-FR"/>
              <a:t>Modifiez le style du titre</a:t>
            </a:r>
            <a:endParaRPr lang="en-US"/>
          </a:p>
        </p:txBody>
      </p:sp>
      <p:sp>
        <p:nvSpPr>
          <p:cNvPr id="4" name="Vertical Text Placeholder 2">
            <a:extLst>
              <a:ext uri="{FF2B5EF4-FFF2-40B4-BE49-F238E27FC236}">
                <a16:creationId xmlns:a16="http://schemas.microsoft.com/office/drawing/2014/main" id="{74663771-98EF-4F83-AED6-036EB979854A}"/>
              </a:ext>
            </a:extLst>
          </p:cNvPr>
          <p:cNvSpPr txBox="1">
            <a:spLocks noGrp="1"/>
          </p:cNvSpPr>
          <p:nvPr>
            <p:ph type="body" orient="vert" idx="1"/>
          </p:nvPr>
        </p:nvSpPr>
        <p:spPr>
          <a:xfrm>
            <a:off x="685800" y="609603"/>
            <a:ext cx="7832119" cy="5181603"/>
          </a:xfrm>
        </p:spPr>
        <p:txBody>
          <a:bodyPr vert="eaVert"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5FC247F8-E97C-45A0-B965-1252802E4D59}"/>
              </a:ext>
            </a:extLst>
          </p:cNvPr>
          <p:cNvSpPr txBox="1">
            <a:spLocks noGrp="1"/>
          </p:cNvSpPr>
          <p:nvPr>
            <p:ph type="dt" sz="half" idx="7"/>
          </p:nvPr>
        </p:nvSpPr>
        <p:spPr/>
        <p:txBody>
          <a:bodyPr/>
          <a:lstStyle>
            <a:lvl1pPr>
              <a:defRPr/>
            </a:lvl1pPr>
          </a:lstStyle>
          <a:p>
            <a:pPr lvl="0"/>
            <a:fld id="{1040A760-41B2-41B2-89B3-3AF1D6539EE2}" type="datetime1">
              <a:rPr lang="en-US"/>
              <a:pPr lvl="0"/>
              <a:t>8/28/2020</a:t>
            </a:fld>
            <a:endParaRPr lang="en-US"/>
          </a:p>
        </p:txBody>
      </p:sp>
      <p:sp>
        <p:nvSpPr>
          <p:cNvPr id="6" name="Footer Placeholder 4">
            <a:extLst>
              <a:ext uri="{FF2B5EF4-FFF2-40B4-BE49-F238E27FC236}">
                <a16:creationId xmlns:a16="http://schemas.microsoft.com/office/drawing/2014/main" id="{76D97CB2-C1A2-4EA2-8975-E804DBB90CFC}"/>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A9DFB41E-269B-4E6D-845D-56950739AC60}"/>
              </a:ext>
            </a:extLst>
          </p:cNvPr>
          <p:cNvSpPr txBox="1">
            <a:spLocks noGrp="1"/>
          </p:cNvSpPr>
          <p:nvPr>
            <p:ph type="sldNum" sz="quarter" idx="8"/>
          </p:nvPr>
        </p:nvSpPr>
        <p:spPr/>
        <p:txBody>
          <a:bodyPr/>
          <a:lstStyle>
            <a:lvl1pPr>
              <a:defRPr/>
            </a:lvl1pPr>
          </a:lstStyle>
          <a:p>
            <a:pPr lvl="0"/>
            <a:fld id="{C21D0876-69B1-4A86-8C05-9BFD49C03AD2}" type="slidenum">
              <a:t>‹N°›</a:t>
            </a:fld>
            <a:endParaRPr lang="en-US"/>
          </a:p>
        </p:txBody>
      </p:sp>
    </p:spTree>
    <p:extLst>
      <p:ext uri="{BB962C8B-B14F-4D97-AF65-F5344CB8AC3E}">
        <p14:creationId xmlns:p14="http://schemas.microsoft.com/office/powerpoint/2010/main" val="266505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827556AC-87AD-4D71-8468-94E4C5D8BB39}"/>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11082B80-219D-47BF-8C4E-E1C51EBAEDF5}"/>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9571C594-95BB-4AD7-ADB8-97DB8E69077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235103CD-131C-4EAB-877A-CA49335FA2B4}"/>
              </a:ext>
            </a:extLst>
          </p:cNvPr>
          <p:cNvSpPr txBox="1">
            <a:spLocks noGrp="1"/>
          </p:cNvSpPr>
          <p:nvPr>
            <p:ph type="dt" sz="half" idx="7"/>
          </p:nvPr>
        </p:nvSpPr>
        <p:spPr/>
        <p:txBody>
          <a:bodyPr/>
          <a:lstStyle>
            <a:lvl1pPr>
              <a:defRPr/>
            </a:lvl1pPr>
          </a:lstStyle>
          <a:p>
            <a:pPr lvl="0"/>
            <a:fld id="{E0F41A26-FDCC-433A-8CE9-CBA35445AFE8}" type="datetime1">
              <a:rPr lang="en-US"/>
              <a:pPr lvl="0"/>
              <a:t>8/28/2020</a:t>
            </a:fld>
            <a:endParaRPr lang="en-US"/>
          </a:p>
        </p:txBody>
      </p:sp>
      <p:sp>
        <p:nvSpPr>
          <p:cNvPr id="6" name="Footer Placeholder 4">
            <a:extLst>
              <a:ext uri="{FF2B5EF4-FFF2-40B4-BE49-F238E27FC236}">
                <a16:creationId xmlns:a16="http://schemas.microsoft.com/office/drawing/2014/main" id="{606AFF84-CF7A-4EAA-9528-676F5D8DCDAC}"/>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269B3358-F3CE-4113-B867-6F2F6B0016E2}"/>
              </a:ext>
            </a:extLst>
          </p:cNvPr>
          <p:cNvSpPr txBox="1">
            <a:spLocks noGrp="1"/>
          </p:cNvSpPr>
          <p:nvPr>
            <p:ph type="sldNum" sz="quarter" idx="8"/>
          </p:nvPr>
        </p:nvSpPr>
        <p:spPr/>
        <p:txBody>
          <a:bodyPr/>
          <a:lstStyle>
            <a:lvl1pPr>
              <a:defRPr/>
            </a:lvl1pPr>
          </a:lstStyle>
          <a:p>
            <a:pPr lvl="0"/>
            <a:fld id="{90FC1725-0B48-4000-AD53-F06FAA29E490}" type="slidenum">
              <a:t>‹N°›</a:t>
            </a:fld>
            <a:endParaRPr lang="en-US"/>
          </a:p>
        </p:txBody>
      </p:sp>
    </p:spTree>
    <p:extLst>
      <p:ext uri="{BB962C8B-B14F-4D97-AF65-F5344CB8AC3E}">
        <p14:creationId xmlns:p14="http://schemas.microsoft.com/office/powerpoint/2010/main" val="324113580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F1170596-BDA0-4B3A-8A89-AE002904D703}"/>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934EB37E-44BE-4E12-A165-793C16390AD3}"/>
              </a:ext>
            </a:extLst>
          </p:cNvPr>
          <p:cNvSpPr txBox="1">
            <a:spLocks noGrp="1"/>
          </p:cNvSpPr>
          <p:nvPr>
            <p:ph type="title"/>
          </p:nvPr>
        </p:nvSpPr>
        <p:spPr>
          <a:xfrm>
            <a:off x="685800" y="3308582"/>
            <a:ext cx="10131423" cy="1468800"/>
          </a:xfrm>
        </p:spPr>
        <p:txBody>
          <a:bodyPr anchor="b"/>
          <a:lstStyle>
            <a:lvl1pPr>
              <a:defRPr sz="4000"/>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4245E7F5-4795-479B-875B-4281C1C727E5}"/>
              </a:ext>
            </a:extLst>
          </p:cNvPr>
          <p:cNvSpPr txBox="1">
            <a:spLocks noGrp="1"/>
          </p:cNvSpPr>
          <p:nvPr>
            <p:ph type="body" idx="1"/>
          </p:nvPr>
        </p:nvSpPr>
        <p:spPr>
          <a:xfrm>
            <a:off x="685800" y="4777383"/>
            <a:ext cx="10131423" cy="860395"/>
          </a:xfrm>
        </p:spPr>
        <p:txBody>
          <a:bodyPr anchor="t"/>
          <a:lstStyle>
            <a:lvl1pPr marL="0" indent="0">
              <a:buNone/>
              <a:defRPr sz="2000" cap="all"/>
            </a:lvl1pPr>
          </a:lstStyle>
          <a:p>
            <a:pPr lvl="0"/>
            <a:r>
              <a:rPr lang="fr-FR"/>
              <a:t>Modifier les styles du texte du masque</a:t>
            </a:r>
          </a:p>
        </p:txBody>
      </p:sp>
      <p:sp>
        <p:nvSpPr>
          <p:cNvPr id="5" name="Date Placeholder 3">
            <a:extLst>
              <a:ext uri="{FF2B5EF4-FFF2-40B4-BE49-F238E27FC236}">
                <a16:creationId xmlns:a16="http://schemas.microsoft.com/office/drawing/2014/main" id="{235A148A-819A-4D6F-B125-8DBEFA45C74D}"/>
              </a:ext>
            </a:extLst>
          </p:cNvPr>
          <p:cNvSpPr txBox="1">
            <a:spLocks noGrp="1"/>
          </p:cNvSpPr>
          <p:nvPr>
            <p:ph type="dt" sz="half" idx="7"/>
          </p:nvPr>
        </p:nvSpPr>
        <p:spPr/>
        <p:txBody>
          <a:bodyPr/>
          <a:lstStyle>
            <a:lvl1pPr>
              <a:defRPr/>
            </a:lvl1pPr>
          </a:lstStyle>
          <a:p>
            <a:pPr lvl="0"/>
            <a:fld id="{0E1978FB-E8B8-4AA0-B25C-41BD655A324F}" type="datetime1">
              <a:rPr lang="en-US"/>
              <a:pPr lvl="0"/>
              <a:t>8/28/2020</a:t>
            </a:fld>
            <a:endParaRPr lang="en-US"/>
          </a:p>
        </p:txBody>
      </p:sp>
      <p:sp>
        <p:nvSpPr>
          <p:cNvPr id="6" name="Footer Placeholder 4">
            <a:extLst>
              <a:ext uri="{FF2B5EF4-FFF2-40B4-BE49-F238E27FC236}">
                <a16:creationId xmlns:a16="http://schemas.microsoft.com/office/drawing/2014/main" id="{879251A7-773B-4A47-93B0-D429BB7CC322}"/>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3FDCDCA2-B0FC-4976-A5D9-5DB72A06872E}"/>
              </a:ext>
            </a:extLst>
          </p:cNvPr>
          <p:cNvSpPr txBox="1">
            <a:spLocks noGrp="1"/>
          </p:cNvSpPr>
          <p:nvPr>
            <p:ph type="sldNum" sz="quarter" idx="8"/>
          </p:nvPr>
        </p:nvSpPr>
        <p:spPr/>
        <p:txBody>
          <a:bodyPr/>
          <a:lstStyle>
            <a:lvl1pPr>
              <a:defRPr/>
            </a:lvl1pPr>
          </a:lstStyle>
          <a:p>
            <a:pPr lvl="0"/>
            <a:fld id="{14B9D2DE-1992-450C-96A0-FE75DD32B8A4}" type="slidenum">
              <a:t>‹N°›</a:t>
            </a:fld>
            <a:endParaRPr lang="en-US"/>
          </a:p>
        </p:txBody>
      </p:sp>
    </p:spTree>
    <p:extLst>
      <p:ext uri="{BB962C8B-B14F-4D97-AF65-F5344CB8AC3E}">
        <p14:creationId xmlns:p14="http://schemas.microsoft.com/office/powerpoint/2010/main" val="23598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8DB5AE8B-1687-4B68-957F-9664DCE2C7C1}"/>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B80065DB-118F-4260-B78E-27BA3A8749B5}"/>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18A8B15C-C73D-4D16-8294-487524BFCF85}"/>
              </a:ext>
            </a:extLst>
          </p:cNvPr>
          <p:cNvSpPr txBox="1">
            <a:spLocks noGrp="1"/>
          </p:cNvSpPr>
          <p:nvPr>
            <p:ph idx="1"/>
          </p:nvPr>
        </p:nvSpPr>
        <p:spPr>
          <a:xfrm>
            <a:off x="685800" y="2142064"/>
            <a:ext cx="4995330" cy="364913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F0885A8B-732F-4033-80F1-E34C6FEF36FF}"/>
              </a:ext>
            </a:extLst>
          </p:cNvPr>
          <p:cNvSpPr txBox="1">
            <a:spLocks noGrp="1"/>
          </p:cNvSpPr>
          <p:nvPr>
            <p:ph idx="2"/>
          </p:nvPr>
        </p:nvSpPr>
        <p:spPr>
          <a:xfrm>
            <a:off x="5821893" y="2142064"/>
            <a:ext cx="4995330" cy="364913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4">
            <a:extLst>
              <a:ext uri="{FF2B5EF4-FFF2-40B4-BE49-F238E27FC236}">
                <a16:creationId xmlns:a16="http://schemas.microsoft.com/office/drawing/2014/main" id="{ACECA623-9C8A-4269-AC59-50D319EA6722}"/>
              </a:ext>
            </a:extLst>
          </p:cNvPr>
          <p:cNvSpPr txBox="1">
            <a:spLocks noGrp="1"/>
          </p:cNvSpPr>
          <p:nvPr>
            <p:ph type="dt" sz="half" idx="7"/>
          </p:nvPr>
        </p:nvSpPr>
        <p:spPr/>
        <p:txBody>
          <a:bodyPr/>
          <a:lstStyle>
            <a:lvl1pPr>
              <a:defRPr/>
            </a:lvl1pPr>
          </a:lstStyle>
          <a:p>
            <a:pPr lvl="0"/>
            <a:fld id="{85AEA53F-9DAB-413D-9B24-0360C7B3A2A2}" type="datetime1">
              <a:rPr lang="en-US"/>
              <a:pPr lvl="0"/>
              <a:t>8/28/2020</a:t>
            </a:fld>
            <a:endParaRPr lang="en-US"/>
          </a:p>
        </p:txBody>
      </p:sp>
      <p:sp>
        <p:nvSpPr>
          <p:cNvPr id="7" name="Footer Placeholder 5">
            <a:extLst>
              <a:ext uri="{FF2B5EF4-FFF2-40B4-BE49-F238E27FC236}">
                <a16:creationId xmlns:a16="http://schemas.microsoft.com/office/drawing/2014/main" id="{9795A4F0-105A-43B9-A29C-A6943D34797A}"/>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C3A30FEB-0F50-4BB8-BEC1-2F9BEFB8CE60}"/>
              </a:ext>
            </a:extLst>
          </p:cNvPr>
          <p:cNvSpPr txBox="1">
            <a:spLocks noGrp="1"/>
          </p:cNvSpPr>
          <p:nvPr>
            <p:ph type="sldNum" sz="quarter" idx="8"/>
          </p:nvPr>
        </p:nvSpPr>
        <p:spPr/>
        <p:txBody>
          <a:bodyPr/>
          <a:lstStyle>
            <a:lvl1pPr>
              <a:defRPr/>
            </a:lvl1pPr>
          </a:lstStyle>
          <a:p>
            <a:pPr lvl="0"/>
            <a:fld id="{F2577FD9-9C5E-4AE0-95A3-03C4421B256C}" type="slidenum">
              <a:t>‹N°›</a:t>
            </a:fld>
            <a:endParaRPr lang="en-US"/>
          </a:p>
        </p:txBody>
      </p:sp>
    </p:spTree>
    <p:extLst>
      <p:ext uri="{BB962C8B-B14F-4D97-AF65-F5344CB8AC3E}">
        <p14:creationId xmlns:p14="http://schemas.microsoft.com/office/powerpoint/2010/main" val="54011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9BB-C52F-4FB3-879B-16CACB03164F}"/>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A9E2563F-ECBC-427D-A75E-9CF627AA97E6}"/>
              </a:ext>
            </a:extLst>
          </p:cNvPr>
          <p:cNvSpPr txBox="1">
            <a:spLocks noGrp="1"/>
          </p:cNvSpPr>
          <p:nvPr>
            <p:ph type="body" idx="1"/>
          </p:nvPr>
        </p:nvSpPr>
        <p:spPr>
          <a:xfrm>
            <a:off x="973671" y="2218270"/>
            <a:ext cx="4709050" cy="576264"/>
          </a:xfrm>
        </p:spPr>
        <p:txBody>
          <a:bodyPr anchor="b">
            <a:noAutofit/>
          </a:bodyPr>
          <a:lstStyle>
            <a:lvl1pPr marL="0" indent="0">
              <a:buNone/>
              <a:defRPr lang="en-US" sz="2800"/>
            </a:lvl1pPr>
          </a:lstStyle>
          <a:p>
            <a:pPr lvl="0"/>
            <a:r>
              <a:rPr lang="en-US"/>
              <a:t>CLICK TO EDIT MASTER TEXT STYLES</a:t>
            </a:r>
          </a:p>
        </p:txBody>
      </p:sp>
      <p:sp>
        <p:nvSpPr>
          <p:cNvPr id="4" name="Content Placeholder 3">
            <a:extLst>
              <a:ext uri="{FF2B5EF4-FFF2-40B4-BE49-F238E27FC236}">
                <a16:creationId xmlns:a16="http://schemas.microsoft.com/office/drawing/2014/main" id="{26E9BE45-6FFE-43B6-B873-2045937A36AE}"/>
              </a:ext>
            </a:extLst>
          </p:cNvPr>
          <p:cNvSpPr txBox="1">
            <a:spLocks noGrp="1"/>
          </p:cNvSpPr>
          <p:nvPr>
            <p:ph idx="2"/>
          </p:nvPr>
        </p:nvSpPr>
        <p:spPr>
          <a:xfrm>
            <a:off x="685800" y="2870201"/>
            <a:ext cx="4996921" cy="2920995"/>
          </a:xfrm>
        </p:spPr>
        <p:txBody>
          <a:bodyPr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8A3D0631-1A92-4747-9A4A-3703968D6060}"/>
              </a:ext>
            </a:extLst>
          </p:cNvPr>
          <p:cNvSpPr txBox="1">
            <a:spLocks noGrp="1"/>
          </p:cNvSpPr>
          <p:nvPr>
            <p:ph type="body" idx="3"/>
          </p:nvPr>
        </p:nvSpPr>
        <p:spPr>
          <a:xfrm>
            <a:off x="6096003" y="2226737"/>
            <a:ext cx="4722811" cy="576264"/>
          </a:xfrm>
        </p:spPr>
        <p:txBody>
          <a:bodyPr anchor="b">
            <a:noAutofit/>
          </a:bodyPr>
          <a:lstStyle>
            <a:lvl1pPr marL="0" indent="0">
              <a:buNone/>
              <a:defRPr lang="en-US" sz="2800"/>
            </a:lvl1pPr>
          </a:lstStyle>
          <a:p>
            <a:pPr lvl="0"/>
            <a:r>
              <a:rPr lang="en-US"/>
              <a:t>CLICK TO EDIT MASTER TEXT STYLES</a:t>
            </a:r>
          </a:p>
        </p:txBody>
      </p:sp>
      <p:sp>
        <p:nvSpPr>
          <p:cNvPr id="6" name="Content Placeholder 5">
            <a:extLst>
              <a:ext uri="{FF2B5EF4-FFF2-40B4-BE49-F238E27FC236}">
                <a16:creationId xmlns:a16="http://schemas.microsoft.com/office/drawing/2014/main" id="{FBF158F2-5D84-4D9B-B49C-0168BB14D2DE}"/>
              </a:ext>
            </a:extLst>
          </p:cNvPr>
          <p:cNvSpPr txBox="1">
            <a:spLocks noGrp="1"/>
          </p:cNvSpPr>
          <p:nvPr>
            <p:ph idx="4"/>
          </p:nvPr>
        </p:nvSpPr>
        <p:spPr>
          <a:xfrm>
            <a:off x="5823484" y="2870201"/>
            <a:ext cx="4995330" cy="2920995"/>
          </a:xfrm>
        </p:spPr>
        <p:txBody>
          <a:bodyPr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3E44B956-60C0-42B7-947C-B5A56540B180}"/>
              </a:ext>
            </a:extLst>
          </p:cNvPr>
          <p:cNvSpPr txBox="1">
            <a:spLocks noGrp="1"/>
          </p:cNvSpPr>
          <p:nvPr>
            <p:ph type="dt" sz="half" idx="7"/>
          </p:nvPr>
        </p:nvSpPr>
        <p:spPr/>
        <p:txBody>
          <a:bodyPr/>
          <a:lstStyle>
            <a:lvl1pPr>
              <a:defRPr/>
            </a:lvl1pPr>
          </a:lstStyle>
          <a:p>
            <a:pPr lvl="0"/>
            <a:fld id="{1953EA93-28A0-4316-9254-7B2C0003BEB2}" type="datetime1">
              <a:rPr lang="en-US"/>
              <a:pPr lvl="0"/>
              <a:t>8/28/2020</a:t>
            </a:fld>
            <a:endParaRPr lang="en-US"/>
          </a:p>
        </p:txBody>
      </p:sp>
      <p:sp>
        <p:nvSpPr>
          <p:cNvPr id="8" name="Footer Placeholder 7">
            <a:extLst>
              <a:ext uri="{FF2B5EF4-FFF2-40B4-BE49-F238E27FC236}">
                <a16:creationId xmlns:a16="http://schemas.microsoft.com/office/drawing/2014/main" id="{9CE4E8F8-6F73-4AEE-8B09-4D4772551FE4}"/>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DE6FA82D-5DB9-49D4-831E-E490D90D5D69}"/>
              </a:ext>
            </a:extLst>
          </p:cNvPr>
          <p:cNvSpPr txBox="1">
            <a:spLocks noGrp="1"/>
          </p:cNvSpPr>
          <p:nvPr>
            <p:ph type="sldNum" sz="quarter" idx="8"/>
          </p:nvPr>
        </p:nvSpPr>
        <p:spPr/>
        <p:txBody>
          <a:bodyPr/>
          <a:lstStyle>
            <a:lvl1pPr>
              <a:defRPr/>
            </a:lvl1pPr>
          </a:lstStyle>
          <a:p>
            <a:pPr lvl="0"/>
            <a:fld id="{8E45FA23-5C98-4F1D-93CE-ECE645B2E6AC}" type="slidenum">
              <a:t>‹N°›</a:t>
            </a:fld>
            <a:endParaRPr lang="en-US"/>
          </a:p>
        </p:txBody>
      </p:sp>
    </p:spTree>
    <p:extLst>
      <p:ext uri="{BB962C8B-B14F-4D97-AF65-F5344CB8AC3E}">
        <p14:creationId xmlns:p14="http://schemas.microsoft.com/office/powerpoint/2010/main" val="214613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2" name="Picture 5" descr="Celestia-R1---OverlayContentHD.png">
            <a:extLst>
              <a:ext uri="{FF2B5EF4-FFF2-40B4-BE49-F238E27FC236}">
                <a16:creationId xmlns:a16="http://schemas.microsoft.com/office/drawing/2014/main" id="{AEE5E02E-DF6E-4EA9-9D77-0B421065FFEE}"/>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7AFF928E-D012-4DE0-AE28-7C926B967AF1}"/>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Date Placeholder 2">
            <a:extLst>
              <a:ext uri="{FF2B5EF4-FFF2-40B4-BE49-F238E27FC236}">
                <a16:creationId xmlns:a16="http://schemas.microsoft.com/office/drawing/2014/main" id="{4E63629B-53E1-44B8-A420-1B9CB360FF8C}"/>
              </a:ext>
            </a:extLst>
          </p:cNvPr>
          <p:cNvSpPr txBox="1">
            <a:spLocks noGrp="1"/>
          </p:cNvSpPr>
          <p:nvPr>
            <p:ph type="dt" sz="half" idx="7"/>
          </p:nvPr>
        </p:nvSpPr>
        <p:spPr/>
        <p:txBody>
          <a:bodyPr/>
          <a:lstStyle>
            <a:lvl1pPr>
              <a:defRPr/>
            </a:lvl1pPr>
          </a:lstStyle>
          <a:p>
            <a:pPr lvl="0"/>
            <a:fld id="{55C97E22-DE31-41F8-A250-1684ED885C50}" type="datetime1">
              <a:rPr lang="en-US"/>
              <a:pPr lvl="0"/>
              <a:t>8/28/2020</a:t>
            </a:fld>
            <a:endParaRPr lang="en-US"/>
          </a:p>
        </p:txBody>
      </p:sp>
      <p:sp>
        <p:nvSpPr>
          <p:cNvPr id="5" name="Footer Placeholder 3">
            <a:extLst>
              <a:ext uri="{FF2B5EF4-FFF2-40B4-BE49-F238E27FC236}">
                <a16:creationId xmlns:a16="http://schemas.microsoft.com/office/drawing/2014/main" id="{9A2319FE-2916-4FCD-BA9E-65F4BFB74C9E}"/>
              </a:ext>
            </a:extLst>
          </p:cNvPr>
          <p:cNvSpPr txBox="1">
            <a:spLocks noGrp="1"/>
          </p:cNvSpPr>
          <p:nvPr>
            <p:ph type="ftr" sz="quarter" idx="9"/>
          </p:nvPr>
        </p:nvSpPr>
        <p:spPr/>
        <p:txBody>
          <a:bodyPr/>
          <a:lstStyle>
            <a:lvl1pPr>
              <a:defRPr/>
            </a:lvl1pPr>
          </a:lstStyle>
          <a:p>
            <a:pPr lvl="0"/>
            <a:endParaRPr lang="en-US"/>
          </a:p>
        </p:txBody>
      </p:sp>
      <p:sp>
        <p:nvSpPr>
          <p:cNvPr id="6" name="Slide Number Placeholder 4">
            <a:extLst>
              <a:ext uri="{FF2B5EF4-FFF2-40B4-BE49-F238E27FC236}">
                <a16:creationId xmlns:a16="http://schemas.microsoft.com/office/drawing/2014/main" id="{19967334-CB61-41F9-9122-605BEF49A935}"/>
              </a:ext>
            </a:extLst>
          </p:cNvPr>
          <p:cNvSpPr txBox="1">
            <a:spLocks noGrp="1"/>
          </p:cNvSpPr>
          <p:nvPr>
            <p:ph type="sldNum" sz="quarter" idx="8"/>
          </p:nvPr>
        </p:nvSpPr>
        <p:spPr/>
        <p:txBody>
          <a:bodyPr/>
          <a:lstStyle>
            <a:lvl1pPr>
              <a:defRPr/>
            </a:lvl1pPr>
          </a:lstStyle>
          <a:p>
            <a:pPr lvl="0"/>
            <a:fld id="{C0D238F5-5B2E-45EF-85BF-88BEA4FC4FD9}" type="slidenum">
              <a:t>‹N°›</a:t>
            </a:fld>
            <a:endParaRPr lang="en-US"/>
          </a:p>
        </p:txBody>
      </p:sp>
    </p:spTree>
    <p:extLst>
      <p:ext uri="{BB962C8B-B14F-4D97-AF65-F5344CB8AC3E}">
        <p14:creationId xmlns:p14="http://schemas.microsoft.com/office/powerpoint/2010/main" val="1749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Picture 4" descr="Celestia-R1---OverlayContentHD.png">
            <a:extLst>
              <a:ext uri="{FF2B5EF4-FFF2-40B4-BE49-F238E27FC236}">
                <a16:creationId xmlns:a16="http://schemas.microsoft.com/office/drawing/2014/main" id="{BC7F3841-CD0F-46F0-A5F3-619823E09510}"/>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Date Placeholder 1">
            <a:extLst>
              <a:ext uri="{FF2B5EF4-FFF2-40B4-BE49-F238E27FC236}">
                <a16:creationId xmlns:a16="http://schemas.microsoft.com/office/drawing/2014/main" id="{15D0DA8D-1936-460C-8F93-788C58434C9A}"/>
              </a:ext>
            </a:extLst>
          </p:cNvPr>
          <p:cNvSpPr txBox="1">
            <a:spLocks noGrp="1"/>
          </p:cNvSpPr>
          <p:nvPr>
            <p:ph type="dt" sz="half" idx="7"/>
          </p:nvPr>
        </p:nvSpPr>
        <p:spPr/>
        <p:txBody>
          <a:bodyPr/>
          <a:lstStyle>
            <a:lvl1pPr>
              <a:defRPr/>
            </a:lvl1pPr>
          </a:lstStyle>
          <a:p>
            <a:pPr lvl="0"/>
            <a:fld id="{D175725C-1DF3-4BCF-9670-1546BE4AEDCF}" type="datetime1">
              <a:rPr lang="en-US"/>
              <a:pPr lvl="0"/>
              <a:t>8/28/2020</a:t>
            </a:fld>
            <a:endParaRPr lang="en-US"/>
          </a:p>
        </p:txBody>
      </p:sp>
      <p:sp>
        <p:nvSpPr>
          <p:cNvPr id="4" name="Footer Placeholder 2">
            <a:extLst>
              <a:ext uri="{FF2B5EF4-FFF2-40B4-BE49-F238E27FC236}">
                <a16:creationId xmlns:a16="http://schemas.microsoft.com/office/drawing/2014/main" id="{63AECFE6-6C98-4370-81C1-22A3BA7F7198}"/>
              </a:ext>
            </a:extLst>
          </p:cNvPr>
          <p:cNvSpPr txBox="1">
            <a:spLocks noGrp="1"/>
          </p:cNvSpPr>
          <p:nvPr>
            <p:ph type="ftr" sz="quarter" idx="9"/>
          </p:nvPr>
        </p:nvSpPr>
        <p:spPr/>
        <p:txBody>
          <a:bodyPr/>
          <a:lstStyle>
            <a:lvl1pPr>
              <a:defRPr/>
            </a:lvl1pPr>
          </a:lstStyle>
          <a:p>
            <a:pPr lvl="0"/>
            <a:endParaRPr lang="en-US"/>
          </a:p>
        </p:txBody>
      </p:sp>
      <p:sp>
        <p:nvSpPr>
          <p:cNvPr id="5" name="Slide Number Placeholder 3">
            <a:extLst>
              <a:ext uri="{FF2B5EF4-FFF2-40B4-BE49-F238E27FC236}">
                <a16:creationId xmlns:a16="http://schemas.microsoft.com/office/drawing/2014/main" id="{FDF677DA-D907-4B07-8E33-FD0DF9298938}"/>
              </a:ext>
            </a:extLst>
          </p:cNvPr>
          <p:cNvSpPr txBox="1">
            <a:spLocks noGrp="1"/>
          </p:cNvSpPr>
          <p:nvPr>
            <p:ph type="sldNum" sz="quarter" idx="8"/>
          </p:nvPr>
        </p:nvSpPr>
        <p:spPr/>
        <p:txBody>
          <a:bodyPr/>
          <a:lstStyle>
            <a:lvl1pPr>
              <a:defRPr/>
            </a:lvl1pPr>
          </a:lstStyle>
          <a:p>
            <a:pPr lvl="0"/>
            <a:fld id="{D431E63D-899F-4C12-9EDC-2F444391A94C}" type="slidenum">
              <a:t>‹N°›</a:t>
            </a:fld>
            <a:endParaRPr lang="en-US"/>
          </a:p>
        </p:txBody>
      </p:sp>
    </p:spTree>
    <p:extLst>
      <p:ext uri="{BB962C8B-B14F-4D97-AF65-F5344CB8AC3E}">
        <p14:creationId xmlns:p14="http://schemas.microsoft.com/office/powerpoint/2010/main" val="68903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1C968147-5A16-4294-AC34-61D1A1803ECA}"/>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31724B3E-2090-424A-8D86-9514B33C748D}"/>
              </a:ext>
            </a:extLst>
          </p:cNvPr>
          <p:cNvSpPr txBox="1">
            <a:spLocks noGrp="1"/>
          </p:cNvSpPr>
          <p:nvPr>
            <p:ph type="title"/>
          </p:nvPr>
        </p:nvSpPr>
        <p:spPr>
          <a:xfrm>
            <a:off x="685800" y="2074334"/>
            <a:ext cx="3680880" cy="1371600"/>
          </a:xfrm>
        </p:spPr>
        <p:txBody>
          <a:bodyPr anchor="b"/>
          <a:lstStyle>
            <a:lvl1pPr>
              <a:defRPr sz="2400"/>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45C26884-212C-4CA3-90AA-E872B5DD737A}"/>
              </a:ext>
            </a:extLst>
          </p:cNvPr>
          <p:cNvSpPr txBox="1">
            <a:spLocks noGrp="1"/>
          </p:cNvSpPr>
          <p:nvPr>
            <p:ph idx="1"/>
          </p:nvPr>
        </p:nvSpPr>
        <p:spPr>
          <a:xfrm>
            <a:off x="4648196" y="609603"/>
            <a:ext cx="6169027" cy="5181603"/>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3">
            <a:extLst>
              <a:ext uri="{FF2B5EF4-FFF2-40B4-BE49-F238E27FC236}">
                <a16:creationId xmlns:a16="http://schemas.microsoft.com/office/drawing/2014/main" id="{D72B9009-9207-481B-9153-33B4E91C05E4}"/>
              </a:ext>
            </a:extLst>
          </p:cNvPr>
          <p:cNvSpPr txBox="1">
            <a:spLocks noGrp="1"/>
          </p:cNvSpPr>
          <p:nvPr>
            <p:ph type="body" idx="2"/>
          </p:nvPr>
        </p:nvSpPr>
        <p:spPr>
          <a:xfrm>
            <a:off x="685800" y="3445934"/>
            <a:ext cx="3680880" cy="1828800"/>
          </a:xfrm>
        </p:spPr>
        <p:txBody>
          <a:bodyPr anchor="t"/>
          <a:lstStyle>
            <a:lvl1pPr marL="0" indent="0">
              <a:buNone/>
              <a:defRPr sz="1600"/>
            </a:lvl1pPr>
          </a:lstStyle>
          <a:p>
            <a:pPr lvl="0"/>
            <a:r>
              <a:rPr lang="fr-FR"/>
              <a:t>Modifier les styles du texte du masque</a:t>
            </a:r>
          </a:p>
        </p:txBody>
      </p:sp>
      <p:sp>
        <p:nvSpPr>
          <p:cNvPr id="6" name="Date Placeholder 4">
            <a:extLst>
              <a:ext uri="{FF2B5EF4-FFF2-40B4-BE49-F238E27FC236}">
                <a16:creationId xmlns:a16="http://schemas.microsoft.com/office/drawing/2014/main" id="{04DE4192-8228-459B-B26F-4205384C8ED7}"/>
              </a:ext>
            </a:extLst>
          </p:cNvPr>
          <p:cNvSpPr txBox="1">
            <a:spLocks noGrp="1"/>
          </p:cNvSpPr>
          <p:nvPr>
            <p:ph type="dt" sz="half" idx="7"/>
          </p:nvPr>
        </p:nvSpPr>
        <p:spPr/>
        <p:txBody>
          <a:bodyPr/>
          <a:lstStyle>
            <a:lvl1pPr>
              <a:defRPr/>
            </a:lvl1pPr>
          </a:lstStyle>
          <a:p>
            <a:pPr lvl="0"/>
            <a:fld id="{B805C834-231A-4EBE-82EE-2C1F233DA33A}" type="datetime1">
              <a:rPr lang="en-US"/>
              <a:pPr lvl="0"/>
              <a:t>8/28/2020</a:t>
            </a:fld>
            <a:endParaRPr lang="en-US"/>
          </a:p>
        </p:txBody>
      </p:sp>
      <p:sp>
        <p:nvSpPr>
          <p:cNvPr id="7" name="Footer Placeholder 5">
            <a:extLst>
              <a:ext uri="{FF2B5EF4-FFF2-40B4-BE49-F238E27FC236}">
                <a16:creationId xmlns:a16="http://schemas.microsoft.com/office/drawing/2014/main" id="{39B342B7-DF3F-489D-866F-F49C8B8ED381}"/>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83C5E6A5-CCB3-4AD1-A068-98C08E58C715}"/>
              </a:ext>
            </a:extLst>
          </p:cNvPr>
          <p:cNvSpPr txBox="1">
            <a:spLocks noGrp="1"/>
          </p:cNvSpPr>
          <p:nvPr>
            <p:ph type="sldNum" sz="quarter" idx="8"/>
          </p:nvPr>
        </p:nvSpPr>
        <p:spPr/>
        <p:txBody>
          <a:bodyPr/>
          <a:lstStyle>
            <a:lvl1pPr>
              <a:defRPr/>
            </a:lvl1pPr>
          </a:lstStyle>
          <a:p>
            <a:pPr lvl="0"/>
            <a:fld id="{52D9ED2E-647B-48E9-AAE8-E644CD39933C}" type="slidenum">
              <a:t>‹N°›</a:t>
            </a:fld>
            <a:endParaRPr lang="en-US"/>
          </a:p>
        </p:txBody>
      </p:sp>
    </p:spTree>
    <p:extLst>
      <p:ext uri="{BB962C8B-B14F-4D97-AF65-F5344CB8AC3E}">
        <p14:creationId xmlns:p14="http://schemas.microsoft.com/office/powerpoint/2010/main" val="301892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F7D55665-02B6-4F28-97CE-9F8DC6B4345F}"/>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187CAD45-0A7D-4831-998C-2368226302E4}"/>
              </a:ext>
            </a:extLst>
          </p:cNvPr>
          <p:cNvSpPr txBox="1">
            <a:spLocks noGrp="1"/>
          </p:cNvSpPr>
          <p:nvPr>
            <p:ph type="title"/>
          </p:nvPr>
        </p:nvSpPr>
        <p:spPr>
          <a:xfrm>
            <a:off x="685800" y="1600200"/>
            <a:ext cx="6164656" cy="1371600"/>
          </a:xfrm>
        </p:spPr>
        <p:txBody>
          <a:bodyPr anchor="b"/>
          <a:lstStyle>
            <a:lvl1pPr>
              <a:defRPr sz="28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A427AF98-CF4B-4F36-B23E-9D6A3B38AABF}"/>
              </a:ext>
            </a:extLst>
          </p:cNvPr>
          <p:cNvSpPr txBox="1">
            <a:spLocks noGrp="1"/>
          </p:cNvSpPr>
          <p:nvPr>
            <p:ph type="pic" idx="1"/>
          </p:nvPr>
        </p:nvSpPr>
        <p:spPr>
          <a:xfrm>
            <a:off x="7536256" y="914400"/>
            <a:ext cx="3280976" cy="4572000"/>
          </a:xfrm>
          <a:ln w="50804" cap="sq">
            <a:solidFill>
              <a:srgbClr val="FFFFFF"/>
            </a:solidFill>
            <a:prstDash val="solid"/>
            <a:miter/>
          </a:ln>
          <a:effectLst>
            <a:outerShdw dir="16200000" algn="tl">
              <a:srgbClr val="000000">
                <a:alpha val="43000"/>
              </a:srgbClr>
            </a:outerShdw>
          </a:effectLst>
        </p:spPr>
        <p:txBody>
          <a:bodyPr anchor="t" anchorCtr="1"/>
          <a:lstStyle>
            <a:lvl1pPr marL="0" indent="0" algn="ctr">
              <a:buNone/>
              <a:defRPr sz="1600"/>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EFFC1815-6732-4855-82F3-FC3E38889C4B}"/>
              </a:ext>
            </a:extLst>
          </p:cNvPr>
          <p:cNvSpPr txBox="1">
            <a:spLocks noGrp="1"/>
          </p:cNvSpPr>
          <p:nvPr>
            <p:ph type="body" idx="2"/>
          </p:nvPr>
        </p:nvSpPr>
        <p:spPr>
          <a:xfrm>
            <a:off x="685800" y="2971800"/>
            <a:ext cx="6164656" cy="1828800"/>
          </a:xfrm>
        </p:spPr>
        <p:txBody>
          <a:bodyPr anchor="t"/>
          <a:lstStyle>
            <a:lvl1pPr marL="0" indent="0">
              <a:buNone/>
              <a:defRPr/>
            </a:lvl1pPr>
          </a:lstStyle>
          <a:p>
            <a:pPr lvl="0"/>
            <a:r>
              <a:rPr lang="fr-FR"/>
              <a:t>Modifier les styles du texte du masque</a:t>
            </a:r>
          </a:p>
        </p:txBody>
      </p:sp>
      <p:sp>
        <p:nvSpPr>
          <p:cNvPr id="6" name="Date Placeholder 4">
            <a:extLst>
              <a:ext uri="{FF2B5EF4-FFF2-40B4-BE49-F238E27FC236}">
                <a16:creationId xmlns:a16="http://schemas.microsoft.com/office/drawing/2014/main" id="{BB038C99-D5E1-4CE6-8E15-7E0C4CB5B031}"/>
              </a:ext>
            </a:extLst>
          </p:cNvPr>
          <p:cNvSpPr txBox="1">
            <a:spLocks noGrp="1"/>
          </p:cNvSpPr>
          <p:nvPr>
            <p:ph type="dt" sz="half" idx="7"/>
          </p:nvPr>
        </p:nvSpPr>
        <p:spPr/>
        <p:txBody>
          <a:bodyPr/>
          <a:lstStyle>
            <a:lvl1pPr>
              <a:defRPr/>
            </a:lvl1pPr>
          </a:lstStyle>
          <a:p>
            <a:pPr lvl="0"/>
            <a:fld id="{7CF6BC37-BC92-4E66-9E8D-752E8DD5F3FF}" type="datetime1">
              <a:rPr lang="en-US"/>
              <a:pPr lvl="0"/>
              <a:t>8/28/2020</a:t>
            </a:fld>
            <a:endParaRPr lang="en-US"/>
          </a:p>
        </p:txBody>
      </p:sp>
      <p:sp>
        <p:nvSpPr>
          <p:cNvPr id="7" name="Footer Placeholder 5">
            <a:extLst>
              <a:ext uri="{FF2B5EF4-FFF2-40B4-BE49-F238E27FC236}">
                <a16:creationId xmlns:a16="http://schemas.microsoft.com/office/drawing/2014/main" id="{1B6D5CDA-979A-4587-BDA7-91F3B560F043}"/>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BC84EDF5-661F-40CC-873E-8C4C05963433}"/>
              </a:ext>
            </a:extLst>
          </p:cNvPr>
          <p:cNvSpPr txBox="1">
            <a:spLocks noGrp="1"/>
          </p:cNvSpPr>
          <p:nvPr>
            <p:ph type="sldNum" sz="quarter" idx="8"/>
          </p:nvPr>
        </p:nvSpPr>
        <p:spPr/>
        <p:txBody>
          <a:bodyPr/>
          <a:lstStyle>
            <a:lvl1pPr>
              <a:defRPr/>
            </a:lvl1pPr>
          </a:lstStyle>
          <a:p>
            <a:pPr lvl="0"/>
            <a:fld id="{265D58D7-463B-4F30-A0C9-7BD2B5EC9E49}" type="slidenum">
              <a:t>‹N°›</a:t>
            </a:fld>
            <a:endParaRPr lang="en-US"/>
          </a:p>
        </p:txBody>
      </p:sp>
    </p:spTree>
    <p:extLst>
      <p:ext uri="{BB962C8B-B14F-4D97-AF65-F5344CB8AC3E}">
        <p14:creationId xmlns:p14="http://schemas.microsoft.com/office/powerpoint/2010/main" val="381311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38182-220D-49EC-869A-FE8CC902318E}"/>
              </a:ext>
            </a:extLst>
          </p:cNvPr>
          <p:cNvSpPr txBox="1">
            <a:spLocks noGrp="1"/>
          </p:cNvSpPr>
          <p:nvPr>
            <p:ph type="title"/>
          </p:nvPr>
        </p:nvSpPr>
        <p:spPr>
          <a:xfrm>
            <a:off x="685800" y="609603"/>
            <a:ext cx="10131423" cy="1456264"/>
          </a:xfrm>
          <a:prstGeom prst="rect">
            <a:avLst/>
          </a:prstGeom>
          <a:noFill/>
          <a:ln>
            <a:noFill/>
          </a:ln>
        </p:spPr>
        <p:txBody>
          <a:bodyPr vert="horz" wrap="square" lIns="91440" tIns="45720" rIns="91440" bIns="45720" anchor="ctr" anchorCtr="0" compatLnSpc="1">
            <a:normAutofit/>
          </a:bodyPr>
          <a:lstStyle/>
          <a:p>
            <a:pPr lvl="0"/>
            <a:r>
              <a:rPr lang="fr-FR"/>
              <a:t>Modifiez le style du titre</a:t>
            </a:r>
            <a:endParaRPr lang="en-US"/>
          </a:p>
        </p:txBody>
      </p:sp>
      <p:sp>
        <p:nvSpPr>
          <p:cNvPr id="3" name="Text Placeholder 2">
            <a:extLst>
              <a:ext uri="{FF2B5EF4-FFF2-40B4-BE49-F238E27FC236}">
                <a16:creationId xmlns:a16="http://schemas.microsoft.com/office/drawing/2014/main" id="{BC855A60-14EE-478F-B8E1-362F806B1A49}"/>
              </a:ext>
            </a:extLst>
          </p:cNvPr>
          <p:cNvSpPr txBox="1">
            <a:spLocks noGrp="1"/>
          </p:cNvSpPr>
          <p:nvPr>
            <p:ph type="body" idx="1"/>
          </p:nvPr>
        </p:nvSpPr>
        <p:spPr>
          <a:xfrm>
            <a:off x="685800" y="2142064"/>
            <a:ext cx="10131423" cy="3649132"/>
          </a:xfrm>
          <a:prstGeom prst="rect">
            <a:avLst/>
          </a:prstGeom>
          <a:noFill/>
          <a:ln>
            <a:noFill/>
          </a:ln>
        </p:spPr>
        <p:txBody>
          <a:bodyPr vert="horz" wrap="square" lIns="91440" tIns="45720" rIns="91440" bIns="45720" anchor="ctr" anchorCtr="0" compatLnSpc="1">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F6F6E984-00E5-4263-AF8A-AC1DC089F705}"/>
              </a:ext>
            </a:extLst>
          </p:cNvPr>
          <p:cNvSpPr txBox="1">
            <a:spLocks noGrp="1"/>
          </p:cNvSpPr>
          <p:nvPr>
            <p:ph type="dt" sz="half" idx="2"/>
          </p:nvPr>
        </p:nvSpPr>
        <p:spPr>
          <a:xfrm>
            <a:off x="8589663" y="5870576"/>
            <a:ext cx="1600200" cy="3778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fld id="{37EA2F8C-0647-4124-B115-38919D19A135}" type="datetime1">
              <a:rPr lang="en-US"/>
              <a:pPr lvl="0"/>
              <a:t>8/28/2020</a:t>
            </a:fld>
            <a:endParaRPr lang="en-US"/>
          </a:p>
        </p:txBody>
      </p:sp>
      <p:sp>
        <p:nvSpPr>
          <p:cNvPr id="5" name="Footer Placeholder 4">
            <a:extLst>
              <a:ext uri="{FF2B5EF4-FFF2-40B4-BE49-F238E27FC236}">
                <a16:creationId xmlns:a16="http://schemas.microsoft.com/office/drawing/2014/main" id="{7B848CC4-AC11-4B90-996B-F93DF6008C4F}"/>
              </a:ext>
            </a:extLst>
          </p:cNvPr>
          <p:cNvSpPr txBox="1">
            <a:spLocks noGrp="1"/>
          </p:cNvSpPr>
          <p:nvPr>
            <p:ph type="ftr" sz="quarter" idx="3"/>
          </p:nvPr>
        </p:nvSpPr>
        <p:spPr>
          <a:xfrm>
            <a:off x="685800" y="5870576"/>
            <a:ext cx="7827657" cy="3778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71F17191-994C-4231-9DEE-FA978474FE91}"/>
              </a:ext>
            </a:extLst>
          </p:cNvPr>
          <p:cNvSpPr txBox="1">
            <a:spLocks noGrp="1"/>
          </p:cNvSpPr>
          <p:nvPr>
            <p:ph type="sldNum" sz="quarter" idx="4"/>
          </p:nvPr>
        </p:nvSpPr>
        <p:spPr>
          <a:xfrm>
            <a:off x="10266060" y="5870576"/>
            <a:ext cx="551163" cy="3778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fld id="{061BFBD5-5C22-40DD-BFB8-3602B62E16AB}" type="slidenum">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l" defTabSz="457200" rtl="0" fontAlgn="auto" hangingPunct="1">
        <a:lnSpc>
          <a:spcPct val="100000"/>
        </a:lnSpc>
        <a:spcBef>
          <a:spcPts val="0"/>
        </a:spcBef>
        <a:spcAft>
          <a:spcPts val="0"/>
        </a:spcAft>
        <a:buNone/>
        <a:tabLst/>
        <a:defRPr lang="fr-FR" sz="3600" b="0" i="0" u="none" strike="noStrike" kern="1200" cap="all" spc="0" baseline="0">
          <a:solidFill>
            <a:srgbClr val="FFFFFF"/>
          </a:solidFill>
          <a:uFillTx/>
          <a:latin typeface="Calibri Light"/>
        </a:defRPr>
      </a:lvl1pPr>
    </p:titleStyle>
    <p:bodyStyle>
      <a:lvl1pPr marL="285750" marR="0" lvl="0" indent="-285750" algn="l" defTabSz="457200" rtl="0" fontAlgn="auto" hangingPunct="1">
        <a:lnSpc>
          <a:spcPct val="100000"/>
        </a:lnSpc>
        <a:spcBef>
          <a:spcPts val="0"/>
        </a:spcBef>
        <a:spcAft>
          <a:spcPts val="1000"/>
        </a:spcAft>
        <a:buClr>
          <a:srgbClr val="FFFFFF"/>
        </a:buClr>
        <a:buSzPct val="100000"/>
        <a:buFont typeface="Arial"/>
        <a:buChar char="•"/>
        <a:tabLst/>
        <a:defRPr lang="fr-FR" sz="1800" b="0" i="0" u="none" strike="noStrike" kern="1200" cap="none" spc="0" baseline="0">
          <a:solidFill>
            <a:srgbClr val="FFFFFF"/>
          </a:solidFill>
          <a:uFillTx/>
          <a:latin typeface="Calibri"/>
        </a:defRPr>
      </a:lvl1pPr>
      <a:lvl2pPr marL="742950" marR="0" lvl="1" indent="-285750" algn="l" defTabSz="457200" rtl="0" fontAlgn="auto" hangingPunct="1">
        <a:lnSpc>
          <a:spcPct val="100000"/>
        </a:lnSpc>
        <a:spcBef>
          <a:spcPts val="0"/>
        </a:spcBef>
        <a:spcAft>
          <a:spcPts val="1000"/>
        </a:spcAft>
        <a:buClr>
          <a:srgbClr val="FFFFFF"/>
        </a:buClr>
        <a:buSzPct val="100000"/>
        <a:buFont typeface="Arial"/>
        <a:buChar char="•"/>
        <a:tabLst/>
        <a:defRPr lang="fr-FR" sz="1600" b="0" i="0" u="none" strike="noStrike" kern="1200" cap="none" spc="0" baseline="0">
          <a:solidFill>
            <a:srgbClr val="FFFFFF"/>
          </a:solidFill>
          <a:uFillTx/>
          <a:latin typeface="Calibri"/>
        </a:defRPr>
      </a:lvl2pPr>
      <a:lvl3pPr marL="1200150" marR="0" lvl="2" indent="-285750" algn="l" defTabSz="457200" rtl="0" fontAlgn="auto" hangingPunct="1">
        <a:lnSpc>
          <a:spcPct val="100000"/>
        </a:lnSpc>
        <a:spcBef>
          <a:spcPts val="0"/>
        </a:spcBef>
        <a:spcAft>
          <a:spcPts val="1000"/>
        </a:spcAft>
        <a:buClr>
          <a:srgbClr val="FFFFFF"/>
        </a:buClr>
        <a:buSzPct val="100000"/>
        <a:buFont typeface="Arial"/>
        <a:buChar char="•"/>
        <a:tabLst/>
        <a:defRPr lang="fr-FR" sz="1400" b="0" i="0" u="none" strike="noStrike" kern="1200" cap="none" spc="0" baseline="0">
          <a:solidFill>
            <a:srgbClr val="FFFFFF"/>
          </a:solidFill>
          <a:uFillTx/>
          <a:latin typeface="Calibri"/>
        </a:defRPr>
      </a:lvl3pPr>
      <a:lvl4pPr marL="1543050" marR="0" lvl="3" indent="-171450" algn="l" defTabSz="457200" rtl="0" fontAlgn="auto" hangingPunct="1">
        <a:lnSpc>
          <a:spcPct val="100000"/>
        </a:lnSpc>
        <a:spcBef>
          <a:spcPts val="0"/>
        </a:spcBef>
        <a:spcAft>
          <a:spcPts val="1000"/>
        </a:spcAft>
        <a:buClr>
          <a:srgbClr val="FFFFFF"/>
        </a:buClr>
        <a:buSzPct val="100000"/>
        <a:buFont typeface="Arial"/>
        <a:buChar char="•"/>
        <a:tabLst/>
        <a:defRPr lang="fr-FR" sz="1200" b="0" i="0" u="none" strike="noStrike" kern="1200" cap="none" spc="0" baseline="0">
          <a:solidFill>
            <a:srgbClr val="FFFFFF"/>
          </a:solidFill>
          <a:uFillTx/>
          <a:latin typeface="Calibri"/>
        </a:defRPr>
      </a:lvl4pPr>
      <a:lvl5pPr marL="2000250" marR="0" lvl="4" indent="-171450" algn="l" defTabSz="457200" rtl="0" fontAlgn="auto" hangingPunct="1">
        <a:lnSpc>
          <a:spcPct val="100000"/>
        </a:lnSpc>
        <a:spcBef>
          <a:spcPts val="0"/>
        </a:spcBef>
        <a:spcAft>
          <a:spcPts val="1000"/>
        </a:spcAft>
        <a:buClr>
          <a:srgbClr val="FFFFFF"/>
        </a:buClr>
        <a:buSzPct val="100000"/>
        <a:buFont typeface="Arial"/>
        <a:buChar char="•"/>
        <a:tabLst/>
        <a:defRPr lang="fr-FR" sz="1200" b="0" i="0" u="none" strike="noStrike" kern="1200" cap="none" spc="0" baseline="0">
          <a:solidFill>
            <a:srgbClr val="FFFFFF"/>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cosmosaf.iap.fr/MIT-RG6F.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4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Image 95">
            <a:extLst>
              <a:ext uri="{FF2B5EF4-FFF2-40B4-BE49-F238E27FC236}">
                <a16:creationId xmlns:a16="http://schemas.microsoft.com/office/drawing/2014/main" id="{7E8659FD-EB03-40F8-AFBE-150031A76612}"/>
              </a:ext>
            </a:extLst>
          </p:cNvPr>
          <p:cNvPicPr>
            <a:picLocks noChangeAspect="1"/>
          </p:cNvPicPr>
          <p:nvPr/>
        </p:nvPicPr>
        <p:blipFill>
          <a:blip r:embed="rId2"/>
          <a:stretch>
            <a:fillRect/>
          </a:stretch>
        </p:blipFill>
        <p:spPr>
          <a:xfrm>
            <a:off x="18937" y="-15627"/>
            <a:ext cx="12191996" cy="6858000"/>
          </a:xfrm>
          <a:prstGeom prst="rect">
            <a:avLst/>
          </a:prstGeom>
          <a:noFill/>
          <a:ln cap="flat">
            <a:noFill/>
          </a:ln>
        </p:spPr>
      </p:pic>
      <p:sp>
        <p:nvSpPr>
          <p:cNvPr id="3" name="Rectangle 5">
            <a:extLst>
              <a:ext uri="{FF2B5EF4-FFF2-40B4-BE49-F238E27FC236}">
                <a16:creationId xmlns:a16="http://schemas.microsoft.com/office/drawing/2014/main" id="{99470DFD-65A6-4C3F-AAE3-B1DC2D5AAFFA}"/>
              </a:ext>
            </a:extLst>
          </p:cNvPr>
          <p:cNvSpPr/>
          <p:nvPr/>
        </p:nvSpPr>
        <p:spPr>
          <a:xfrm>
            <a:off x="183702" y="0"/>
            <a:ext cx="4991416" cy="123110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700" b="1" i="0" u="none" strike="noStrike" kern="1200" cap="all" spc="0" baseline="0">
                <a:solidFill>
                  <a:srgbClr val="FFFFFF"/>
                </a:solidFill>
                <a:uFillTx/>
                <a:latin typeface="AR CHRISTY" pitchFamily="2"/>
              </a:rPr>
              <a:t>Université interage de Créteil</a:t>
            </a:r>
            <a:endParaRPr lang="fr-FR" sz="1800" b="1" i="0" u="none" strike="noStrike" kern="1200" cap="none" spc="0" baseline="0">
              <a:solidFill>
                <a:srgbClr val="FFFFFF"/>
              </a:solidFill>
              <a:uFillTx/>
              <a:latin typeface="Calibri"/>
            </a:endParaRPr>
          </a:p>
        </p:txBody>
      </p:sp>
      <p:sp>
        <p:nvSpPr>
          <p:cNvPr id="4" name="Rectangle 6">
            <a:extLst>
              <a:ext uri="{FF2B5EF4-FFF2-40B4-BE49-F238E27FC236}">
                <a16:creationId xmlns:a16="http://schemas.microsoft.com/office/drawing/2014/main" id="{C078A409-856F-4E1F-8556-59976277AB84}"/>
              </a:ext>
            </a:extLst>
          </p:cNvPr>
          <p:cNvSpPr/>
          <p:nvPr/>
        </p:nvSpPr>
        <p:spPr>
          <a:xfrm>
            <a:off x="18928" y="2089029"/>
            <a:ext cx="6096003" cy="1328568"/>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fr-FR" sz="3200" b="0" i="0" u="none" strike="noStrike" kern="1200" cap="all" spc="0" baseline="0">
                <a:solidFill>
                  <a:srgbClr val="FFFFFF"/>
                </a:solidFill>
                <a:uFillTx/>
                <a:latin typeface="AR CENA" pitchFamily="2"/>
              </a:rPr>
              <a:t>« Les ondes gravitationnelles »</a:t>
            </a:r>
          </a:p>
          <a:p>
            <a:pPr marL="0" marR="0" lvl="0" indent="0" algn="ctr" defTabSz="457200"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fr-FR" sz="2400" b="0" i="0" u="none" strike="noStrike" kern="1200" cap="all" spc="0" baseline="0">
                <a:solidFill>
                  <a:srgbClr val="FFFFFF"/>
                </a:solidFill>
                <a:uFillTx/>
                <a:latin typeface="AR CENA" pitchFamily="2"/>
              </a:rPr>
              <a:t>Par Jacques Fric, Docteur en histoire et philosophie des sciences- Paris-université</a:t>
            </a:r>
          </a:p>
        </p:txBody>
      </p:sp>
      <p:sp>
        <p:nvSpPr>
          <p:cNvPr id="5" name="Rectangle 7">
            <a:extLst>
              <a:ext uri="{FF2B5EF4-FFF2-40B4-BE49-F238E27FC236}">
                <a16:creationId xmlns:a16="http://schemas.microsoft.com/office/drawing/2014/main" id="{4BCED17D-C14E-4B82-95FB-46E2943AEB02}"/>
              </a:ext>
            </a:extLst>
          </p:cNvPr>
          <p:cNvSpPr/>
          <p:nvPr/>
        </p:nvSpPr>
        <p:spPr>
          <a:xfrm>
            <a:off x="-652040" y="6025255"/>
            <a:ext cx="6096003" cy="64633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FFFFFF"/>
                </a:solidFill>
                <a:uFillTx/>
                <a:latin typeface="Calibri"/>
              </a:rPr>
              <a:t>Plus d’info sur : astromontgeron.fr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FFFFFF"/>
                </a:solidFill>
                <a:uFillTx/>
                <a:latin typeface="Calibri"/>
              </a:rPr>
              <a:t>Pour nous joindre: contact@astromontgeron.fr</a:t>
            </a:r>
          </a:p>
        </p:txBody>
      </p:sp>
      <p:sp>
        <p:nvSpPr>
          <p:cNvPr id="6" name="Rectangle 8">
            <a:extLst>
              <a:ext uri="{FF2B5EF4-FFF2-40B4-BE49-F238E27FC236}">
                <a16:creationId xmlns:a16="http://schemas.microsoft.com/office/drawing/2014/main" id="{DDAA6E16-4187-4C1B-ADBE-F934C2DB8828}"/>
              </a:ext>
            </a:extLst>
          </p:cNvPr>
          <p:cNvSpPr/>
          <p:nvPr/>
        </p:nvSpPr>
        <p:spPr>
          <a:xfrm>
            <a:off x="854671" y="4509061"/>
            <a:ext cx="4424516" cy="424729"/>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400" b="0" i="0" u="none" strike="noStrike" kern="0" cap="none" spc="0" baseline="0">
                <a:solidFill>
                  <a:srgbClr val="FFFFFF"/>
                </a:solidFill>
                <a:uFillTx/>
                <a:latin typeface="AR CENA" pitchFamily="2"/>
              </a:rPr>
              <a:t>Mardi 15 janvier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38D58E-E5CC-49A6-84CA-E7AEF8F833D5}"/>
              </a:ext>
            </a:extLst>
          </p:cNvPr>
          <p:cNvSpPr txBox="1">
            <a:spLocks noGrp="1"/>
          </p:cNvSpPr>
          <p:nvPr>
            <p:ph type="title"/>
          </p:nvPr>
        </p:nvSpPr>
        <p:spPr>
          <a:xfrm>
            <a:off x="19751" y="231425"/>
            <a:ext cx="12191996" cy="694258"/>
          </a:xfrm>
        </p:spPr>
        <p:txBody>
          <a:bodyPr anchorCtr="1">
            <a:normAutofit fontScale="90000"/>
          </a:bodyPr>
          <a:lstStyle/>
          <a:p>
            <a:pPr lvl="0" algn="ctr"/>
            <a:r>
              <a:rPr lang="fr-FR" sz="2600">
                <a:latin typeface="Times New Roman" pitchFamily="18"/>
                <a:cs typeface="Times New Roman" pitchFamily="18"/>
              </a:rPr>
              <a:t>Emergence des ondes gravitationnelles en relativité</a:t>
            </a:r>
            <a:br>
              <a:rPr lang="fr-FR" sz="2600">
                <a:latin typeface="Times New Roman" pitchFamily="18"/>
                <a:cs typeface="Times New Roman" pitchFamily="18"/>
              </a:rPr>
            </a:br>
            <a:r>
              <a:rPr lang="fr-FR" sz="2600">
                <a:latin typeface="Times New Roman" pitchFamily="18"/>
                <a:cs typeface="Times New Roman" pitchFamily="18"/>
              </a:rPr>
              <a:t>Generale (</a:t>
            </a:r>
            <a:r>
              <a:rPr lang="fr-FR" sz="2900">
                <a:latin typeface="Times New Roman" pitchFamily="18"/>
                <a:cs typeface="Times New Roman" pitchFamily="18"/>
              </a:rPr>
              <a:t>1918</a:t>
            </a:r>
            <a:r>
              <a:rPr lang="fr-FR" sz="1800">
                <a:latin typeface="Times New Roman" pitchFamily="18"/>
                <a:cs typeface="Times New Roman" pitchFamily="18"/>
              </a:rPr>
              <a:t> </a:t>
            </a:r>
            <a:r>
              <a:rPr lang="fr-FR" sz="2600">
                <a:latin typeface="Times New Roman" pitchFamily="18"/>
                <a:cs typeface="Times New Roman" pitchFamily="18"/>
              </a:rPr>
              <a:t>)</a:t>
            </a:r>
            <a:endParaRPr lang="fr-FR" sz="2600">
              <a:latin typeface="AR CHRISTY" pitchFamily="2"/>
            </a:endParaRPr>
          </a:p>
        </p:txBody>
      </p:sp>
      <p:sp>
        <p:nvSpPr>
          <p:cNvPr id="3" name="Espace réservé du contenu 2">
            <a:extLst>
              <a:ext uri="{FF2B5EF4-FFF2-40B4-BE49-F238E27FC236}">
                <a16:creationId xmlns:a16="http://schemas.microsoft.com/office/drawing/2014/main" id="{60F88721-A355-43FD-979D-CC627FAF2D04}"/>
              </a:ext>
            </a:extLst>
          </p:cNvPr>
          <p:cNvSpPr txBox="1">
            <a:spLocks noGrp="1"/>
          </p:cNvSpPr>
          <p:nvPr>
            <p:ph idx="1"/>
          </p:nvPr>
        </p:nvSpPr>
        <p:spPr>
          <a:xfrm>
            <a:off x="19751" y="578559"/>
            <a:ext cx="12152485" cy="6279440"/>
          </a:xfrm>
        </p:spPr>
        <p:txBody>
          <a:bodyPr/>
          <a:lstStyle/>
          <a:p>
            <a:pPr lvl="0" algn="just"/>
            <a:r>
              <a:rPr lang="fr-FR" sz="3200">
                <a:latin typeface="Times New Roman" pitchFamily="18"/>
                <a:cs typeface="Times New Roman" pitchFamily="18"/>
              </a:rPr>
              <a:t>R</a:t>
            </a:r>
            <a:r>
              <a:rPr lang="el-GR" sz="3200" baseline="-25000">
                <a:latin typeface="Times New Roman" pitchFamily="18"/>
                <a:cs typeface="Times New Roman" pitchFamily="18"/>
              </a:rPr>
              <a:t>μν</a:t>
            </a:r>
            <a:r>
              <a:rPr lang="fr-FR" sz="3200">
                <a:latin typeface="Times New Roman" pitchFamily="18"/>
                <a:cs typeface="Times New Roman" pitchFamily="18"/>
              </a:rPr>
              <a:t> est le tenseur de Ricci. En notant </a:t>
            </a:r>
            <a:r>
              <a:rPr lang="el-GR" sz="3200">
                <a:latin typeface="Times New Roman" pitchFamily="18"/>
                <a:cs typeface="Times New Roman" pitchFamily="18"/>
              </a:rPr>
              <a:t>□</a:t>
            </a:r>
            <a:r>
              <a:rPr lang="fr-FR" sz="3200">
                <a:latin typeface="Times New Roman" pitchFamily="18"/>
                <a:cs typeface="Times New Roman" pitchFamily="18"/>
              </a:rPr>
              <a:t> le d’alembertien relativiste cela s’écrit:</a:t>
            </a:r>
          </a:p>
          <a:p>
            <a:pPr lvl="0" algn="ctr"/>
            <a:r>
              <a:rPr lang="fr-FR" sz="3200">
                <a:latin typeface="Times New Roman" pitchFamily="18"/>
                <a:cs typeface="Times New Roman" pitchFamily="18"/>
              </a:rPr>
              <a:t>-∂</a:t>
            </a:r>
            <a:r>
              <a:rPr lang="fr-FR" sz="3200" baseline="30000">
                <a:latin typeface="Times New Roman" pitchFamily="18"/>
                <a:cs typeface="Times New Roman" pitchFamily="18"/>
              </a:rPr>
              <a:t>2</a:t>
            </a:r>
            <a:r>
              <a:rPr lang="fr-FR" sz="3200" baseline="-25000">
                <a:latin typeface="Times New Roman" pitchFamily="18"/>
                <a:cs typeface="Times New Roman" pitchFamily="18"/>
              </a:rPr>
              <a:t>t</a:t>
            </a:r>
            <a:r>
              <a:rPr lang="fr-FR" sz="3200">
                <a:latin typeface="Times New Roman" pitchFamily="18"/>
                <a:cs typeface="Times New Roman" pitchFamily="18"/>
              </a:rPr>
              <a:t> h</a:t>
            </a:r>
            <a:r>
              <a:rPr lang="fr-FR" sz="3200" baseline="30000">
                <a:latin typeface="Times New Roman" pitchFamily="18"/>
                <a:cs typeface="Times New Roman" pitchFamily="18"/>
              </a:rPr>
              <a:t>TT</a:t>
            </a:r>
            <a:r>
              <a:rPr lang="el-GR" sz="3200" baseline="-25000">
                <a:latin typeface="Times New Roman" pitchFamily="18"/>
                <a:cs typeface="Times New Roman" pitchFamily="18"/>
              </a:rPr>
              <a:t>μν</a:t>
            </a:r>
            <a:r>
              <a:rPr lang="fr-FR" sz="3200">
                <a:latin typeface="Times New Roman" pitchFamily="18"/>
                <a:cs typeface="Times New Roman" pitchFamily="18"/>
              </a:rPr>
              <a:t> +∂</a:t>
            </a:r>
            <a:r>
              <a:rPr lang="fr-FR" sz="3200" baseline="30000">
                <a:latin typeface="Times New Roman" pitchFamily="18"/>
                <a:cs typeface="Times New Roman" pitchFamily="18"/>
              </a:rPr>
              <a:t>2</a:t>
            </a:r>
            <a:r>
              <a:rPr lang="fr-FR" sz="3200" baseline="-25000">
                <a:latin typeface="Times New Roman" pitchFamily="18"/>
                <a:cs typeface="Times New Roman" pitchFamily="18"/>
              </a:rPr>
              <a:t>x</a:t>
            </a:r>
            <a:r>
              <a:rPr lang="fr-FR" sz="3200">
                <a:latin typeface="Times New Roman" pitchFamily="18"/>
                <a:cs typeface="Times New Roman" pitchFamily="18"/>
              </a:rPr>
              <a:t> h</a:t>
            </a:r>
            <a:r>
              <a:rPr lang="fr-FR" sz="3200" baseline="30000">
                <a:latin typeface="Times New Roman" pitchFamily="18"/>
                <a:cs typeface="Times New Roman" pitchFamily="18"/>
              </a:rPr>
              <a:t>TT</a:t>
            </a:r>
            <a:r>
              <a:rPr lang="el-GR" sz="3200" baseline="-25000">
                <a:latin typeface="Times New Roman" pitchFamily="18"/>
                <a:cs typeface="Times New Roman" pitchFamily="18"/>
              </a:rPr>
              <a:t>μν</a:t>
            </a:r>
            <a:r>
              <a:rPr lang="fr-FR" sz="3200">
                <a:latin typeface="Times New Roman" pitchFamily="18"/>
                <a:cs typeface="Times New Roman" pitchFamily="18"/>
              </a:rPr>
              <a:t> +∂</a:t>
            </a:r>
            <a:r>
              <a:rPr lang="fr-FR" sz="3200" baseline="30000">
                <a:latin typeface="Times New Roman" pitchFamily="18"/>
                <a:cs typeface="Times New Roman" pitchFamily="18"/>
              </a:rPr>
              <a:t>2</a:t>
            </a:r>
            <a:r>
              <a:rPr lang="fr-FR" sz="3200" baseline="-25000">
                <a:latin typeface="Times New Roman" pitchFamily="18"/>
                <a:cs typeface="Times New Roman" pitchFamily="18"/>
              </a:rPr>
              <a:t>y</a:t>
            </a:r>
            <a:r>
              <a:rPr lang="fr-FR" sz="3200">
                <a:latin typeface="Times New Roman" pitchFamily="18"/>
                <a:cs typeface="Times New Roman" pitchFamily="18"/>
              </a:rPr>
              <a:t> h</a:t>
            </a:r>
            <a:r>
              <a:rPr lang="fr-FR" sz="3200" baseline="30000">
                <a:latin typeface="Times New Roman" pitchFamily="18"/>
                <a:cs typeface="Times New Roman" pitchFamily="18"/>
              </a:rPr>
              <a:t>TT</a:t>
            </a:r>
            <a:r>
              <a:rPr lang="el-GR" sz="3200" baseline="-25000">
                <a:latin typeface="Times New Roman" pitchFamily="18"/>
                <a:cs typeface="Times New Roman" pitchFamily="18"/>
              </a:rPr>
              <a:t>μν</a:t>
            </a:r>
            <a:r>
              <a:rPr lang="fr-FR" sz="3200">
                <a:latin typeface="Times New Roman" pitchFamily="18"/>
                <a:cs typeface="Times New Roman" pitchFamily="18"/>
              </a:rPr>
              <a:t> +∂</a:t>
            </a:r>
            <a:r>
              <a:rPr lang="fr-FR" sz="3200" baseline="30000">
                <a:latin typeface="Times New Roman" pitchFamily="18"/>
                <a:cs typeface="Times New Roman" pitchFamily="18"/>
              </a:rPr>
              <a:t>2</a:t>
            </a:r>
            <a:r>
              <a:rPr lang="fr-FR" sz="3200" baseline="-25000">
                <a:latin typeface="Times New Roman" pitchFamily="18"/>
                <a:cs typeface="Times New Roman" pitchFamily="18"/>
              </a:rPr>
              <a:t>z</a:t>
            </a:r>
            <a:r>
              <a:rPr lang="fr-FR" sz="3200">
                <a:latin typeface="Times New Roman" pitchFamily="18"/>
                <a:cs typeface="Times New Roman" pitchFamily="18"/>
              </a:rPr>
              <a:t> h</a:t>
            </a:r>
            <a:r>
              <a:rPr lang="fr-FR" sz="3200" baseline="30000">
                <a:latin typeface="Times New Roman" pitchFamily="18"/>
                <a:cs typeface="Times New Roman" pitchFamily="18"/>
              </a:rPr>
              <a:t>TT</a:t>
            </a:r>
            <a:r>
              <a:rPr lang="el-GR" sz="3200" baseline="-25000">
                <a:latin typeface="Times New Roman" pitchFamily="18"/>
                <a:cs typeface="Times New Roman" pitchFamily="18"/>
              </a:rPr>
              <a:t>μν</a:t>
            </a:r>
            <a:r>
              <a:rPr lang="fr-FR" sz="3200">
                <a:latin typeface="Times New Roman" pitchFamily="18"/>
                <a:cs typeface="Times New Roman" pitchFamily="18"/>
              </a:rPr>
              <a:t> = </a:t>
            </a:r>
            <a:r>
              <a:rPr lang="el-GR" sz="3200">
                <a:latin typeface="Times New Roman" pitchFamily="18"/>
                <a:cs typeface="Times New Roman" pitchFamily="18"/>
              </a:rPr>
              <a:t>□</a:t>
            </a:r>
            <a:r>
              <a:rPr lang="fr-FR" sz="3200">
                <a:latin typeface="Times New Roman" pitchFamily="18"/>
                <a:cs typeface="Times New Roman" pitchFamily="18"/>
              </a:rPr>
              <a:t> h</a:t>
            </a:r>
            <a:r>
              <a:rPr lang="fr-FR" sz="3200" baseline="30000">
                <a:latin typeface="Times New Roman" pitchFamily="18"/>
                <a:cs typeface="Times New Roman" pitchFamily="18"/>
              </a:rPr>
              <a:t>TT</a:t>
            </a:r>
            <a:r>
              <a:rPr lang="el-GR" sz="3200" baseline="-25000">
                <a:latin typeface="Times New Roman" pitchFamily="18"/>
                <a:cs typeface="Times New Roman" pitchFamily="18"/>
              </a:rPr>
              <a:t>μν</a:t>
            </a:r>
            <a:r>
              <a:rPr lang="fr-FR" sz="3200">
                <a:latin typeface="Times New Roman" pitchFamily="18"/>
                <a:cs typeface="Times New Roman" pitchFamily="18"/>
              </a:rPr>
              <a:t> = 0		(4)</a:t>
            </a:r>
          </a:p>
          <a:p>
            <a:pPr lvl="0" algn="just"/>
            <a:r>
              <a:rPr lang="fr-FR" sz="3200">
                <a:latin typeface="Times New Roman" pitchFamily="18"/>
                <a:cs typeface="Times New Roman" pitchFamily="18"/>
              </a:rPr>
              <a:t>Ceci est l’équation de propagation d’une onde relativiste conventionnelle. On utilise h</a:t>
            </a:r>
            <a:r>
              <a:rPr lang="fr-FR" sz="3200" baseline="30000">
                <a:latin typeface="Times New Roman" pitchFamily="18"/>
                <a:cs typeface="Times New Roman" pitchFamily="18"/>
              </a:rPr>
              <a:t>TT</a:t>
            </a:r>
            <a:r>
              <a:rPr lang="el-GR" sz="3200" baseline="-25000">
                <a:latin typeface="Times New Roman" pitchFamily="18"/>
                <a:cs typeface="Times New Roman" pitchFamily="18"/>
              </a:rPr>
              <a:t>μν</a:t>
            </a:r>
            <a:r>
              <a:rPr lang="fr-FR" sz="3200">
                <a:latin typeface="Times New Roman" pitchFamily="18"/>
                <a:cs typeface="Times New Roman" pitchFamily="18"/>
              </a:rPr>
              <a:t> à la place de h</a:t>
            </a:r>
            <a:r>
              <a:rPr lang="el-GR" sz="3200" baseline="-25000">
                <a:latin typeface="Times New Roman" pitchFamily="18"/>
                <a:cs typeface="Times New Roman" pitchFamily="18"/>
              </a:rPr>
              <a:t>μν</a:t>
            </a:r>
            <a:r>
              <a:rPr lang="fr-FR" sz="3200">
                <a:latin typeface="Times New Roman" pitchFamily="18"/>
                <a:cs typeface="Times New Roman" pitchFamily="18"/>
              </a:rPr>
              <a:t> pour simplifier la notation. L’exposant TT indique que h</a:t>
            </a:r>
            <a:r>
              <a:rPr lang="el-GR" sz="3200" baseline="-25000">
                <a:latin typeface="Times New Roman" pitchFamily="18"/>
                <a:cs typeface="Times New Roman" pitchFamily="18"/>
              </a:rPr>
              <a:t>μν</a:t>
            </a:r>
            <a:r>
              <a:rPr lang="fr-FR" sz="3200">
                <a:latin typeface="Times New Roman" pitchFamily="18"/>
                <a:cs typeface="Times New Roman" pitchFamily="18"/>
              </a:rPr>
              <a:t> est représenté dans une jauge particulière qu’on appelle la jauge transverse qui résulte de contraintes qu’on applique sur des degrés de libertés.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26503E-E5B3-4171-A988-6A77DCB1334D}"/>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Emergence des ondes gravitationnelles en relativité</a:t>
            </a:r>
            <a:br>
              <a:rPr lang="fr-FR" sz="2900">
                <a:latin typeface="Times New Roman" pitchFamily="18"/>
                <a:cs typeface="Times New Roman" pitchFamily="18"/>
              </a:rPr>
            </a:br>
            <a:r>
              <a:rPr lang="fr-FR" sz="2900">
                <a:latin typeface="Times New Roman" pitchFamily="18"/>
                <a:cs typeface="Times New Roman" pitchFamily="18"/>
              </a:rPr>
              <a:t>Generale (</a:t>
            </a:r>
            <a:r>
              <a:rPr lang="fr-FR" sz="3200">
                <a:latin typeface="Times New Roman" pitchFamily="18"/>
                <a:cs typeface="Times New Roman" pitchFamily="18"/>
              </a:rPr>
              <a:t>1918</a:t>
            </a:r>
            <a:r>
              <a:rPr lang="fr-FR" sz="2000">
                <a:latin typeface="Times New Roman" pitchFamily="18"/>
                <a:cs typeface="Times New Roman" pitchFamily="18"/>
              </a:rPr>
              <a:t> </a:t>
            </a:r>
            <a:r>
              <a:rPr lang="fr-FR" sz="2900">
                <a:latin typeface="Times New Roman" pitchFamily="18"/>
                <a:cs typeface="Times New Roman" pitchFamily="18"/>
              </a:rPr>
              <a:t>)</a:t>
            </a:r>
            <a:endParaRPr lang="fr-FR" sz="2900">
              <a:latin typeface="AR CHRISTY" pitchFamily="2"/>
            </a:endParaRPr>
          </a:p>
        </p:txBody>
      </p:sp>
      <p:sp>
        <p:nvSpPr>
          <p:cNvPr id="3" name="Espace réservé du contenu 2">
            <a:extLst>
              <a:ext uri="{FF2B5EF4-FFF2-40B4-BE49-F238E27FC236}">
                <a16:creationId xmlns:a16="http://schemas.microsoft.com/office/drawing/2014/main" id="{480FC63A-20E9-4CBC-A591-C4F3076E5827}"/>
              </a:ext>
            </a:extLst>
          </p:cNvPr>
          <p:cNvSpPr txBox="1">
            <a:spLocks noGrp="1"/>
          </p:cNvSpPr>
          <p:nvPr>
            <p:ph idx="1"/>
          </p:nvPr>
        </p:nvSpPr>
        <p:spPr>
          <a:xfrm>
            <a:off x="248351" y="1151467"/>
            <a:ext cx="11774308" cy="5700881"/>
          </a:xfrm>
        </p:spPr>
        <p:txBody>
          <a:bodyPr/>
          <a:lstStyle/>
          <a:p>
            <a:pPr lvl="0" algn="just"/>
            <a:r>
              <a:rPr lang="fr-FR" sz="3200">
                <a:latin typeface="Times New Roman" pitchFamily="18"/>
                <a:cs typeface="Times New Roman" pitchFamily="18"/>
              </a:rPr>
              <a:t>Cette démarche est critiquable car ainsi approximé, ce n’est plus la relativité générale qui est décrite mais une approximation non covariante appelée en général post-newtonienne.</a:t>
            </a:r>
          </a:p>
          <a:p>
            <a:pPr lvl="0" algn="just"/>
            <a:r>
              <a:rPr lang="fr-FR" sz="3200">
                <a:latin typeface="Times New Roman" pitchFamily="18"/>
                <a:cs typeface="Times New Roman" pitchFamily="18"/>
              </a:rPr>
              <a:t>Mais des calculs plus précis effectués depuis montrent que sous condition de respecter la condition de faiblesse de ces ondes, cette approche est utilisable.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EDCCE-C9A8-4ECE-8321-888BA730A705}"/>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Emergence des ondes gravitationnelles en relativité</a:t>
            </a:r>
            <a:br>
              <a:rPr lang="fr-FR" sz="2900">
                <a:latin typeface="Times New Roman" pitchFamily="18"/>
                <a:cs typeface="Times New Roman" pitchFamily="18"/>
              </a:rPr>
            </a:br>
            <a:r>
              <a:rPr lang="fr-FR" sz="2900">
                <a:latin typeface="Times New Roman" pitchFamily="18"/>
                <a:cs typeface="Times New Roman" pitchFamily="18"/>
              </a:rPr>
              <a:t>Generale (</a:t>
            </a:r>
            <a:r>
              <a:rPr lang="fr-FR" sz="3200">
                <a:latin typeface="Times New Roman" pitchFamily="18"/>
                <a:cs typeface="Times New Roman" pitchFamily="18"/>
              </a:rPr>
              <a:t>1918</a:t>
            </a:r>
            <a:r>
              <a:rPr lang="fr-FR" sz="2000">
                <a:latin typeface="Times New Roman" pitchFamily="18"/>
                <a:cs typeface="Times New Roman" pitchFamily="18"/>
              </a:rPr>
              <a:t> </a:t>
            </a:r>
            <a:r>
              <a:rPr lang="fr-FR" sz="2900">
                <a:latin typeface="Times New Roman" pitchFamily="18"/>
                <a:cs typeface="Times New Roman" pitchFamily="18"/>
              </a:rPr>
              <a:t>)</a:t>
            </a:r>
            <a:endParaRPr lang="fr-FR" sz="2900">
              <a:latin typeface="AR CHRISTY" pitchFamily="2"/>
            </a:endParaRPr>
          </a:p>
        </p:txBody>
      </p:sp>
      <p:sp>
        <p:nvSpPr>
          <p:cNvPr id="3" name="Espace réservé du contenu 2">
            <a:extLst>
              <a:ext uri="{FF2B5EF4-FFF2-40B4-BE49-F238E27FC236}">
                <a16:creationId xmlns:a16="http://schemas.microsoft.com/office/drawing/2014/main" id="{67D84EE1-9082-4DCD-84E8-F3BDA528DD57}"/>
              </a:ext>
            </a:extLst>
          </p:cNvPr>
          <p:cNvSpPr txBox="1">
            <a:spLocks noGrp="1"/>
          </p:cNvSpPr>
          <p:nvPr>
            <p:ph idx="1"/>
          </p:nvPr>
        </p:nvSpPr>
        <p:spPr>
          <a:xfrm>
            <a:off x="248351" y="1151467"/>
            <a:ext cx="11774308" cy="5700881"/>
          </a:xfrm>
        </p:spPr>
        <p:txBody>
          <a:bodyPr/>
          <a:lstStyle/>
          <a:p>
            <a:pPr lvl="0" algn="just"/>
            <a:r>
              <a:rPr lang="fr-FR" sz="3200">
                <a:latin typeface="Times New Roman" pitchFamily="18"/>
                <a:cs typeface="Times New Roman" pitchFamily="18"/>
              </a:rPr>
              <a:t>Il faut toutefois noter que ultérieurement, Einstein a douté que ces ondes existent vraiment, mais finalement, suite à des remarques anonymement  formulées par Robertson à propos d’un article qu’il avait soumis à la « Physical Review », il est revenu  à son idée initiale. </a:t>
            </a:r>
          </a:p>
          <a:p>
            <a:pPr lvl="0" algn="just"/>
            <a:r>
              <a:rPr lang="fr-FR" sz="3200">
                <a:latin typeface="Times New Roman" pitchFamily="18"/>
                <a:cs typeface="Times New Roman" pitchFamily="18"/>
              </a:rPr>
              <a:t>Avant la détection directe par Ligo et Virgo beaucoup ne donnaient pas cher de leur existence et de leur détection.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2A661-39D7-4403-97C2-0D0F0F3D653C}"/>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Emergence des ondes gravitationnelles en relativité</a:t>
            </a:r>
            <a:br>
              <a:rPr lang="fr-FR" sz="2900">
                <a:latin typeface="Times New Roman" pitchFamily="18"/>
                <a:cs typeface="Times New Roman" pitchFamily="18"/>
              </a:rPr>
            </a:br>
            <a:r>
              <a:rPr lang="fr-FR" sz="2900">
                <a:latin typeface="Times New Roman" pitchFamily="18"/>
                <a:cs typeface="Times New Roman" pitchFamily="18"/>
              </a:rPr>
              <a:t>Generale (</a:t>
            </a:r>
            <a:r>
              <a:rPr lang="fr-FR" sz="3200">
                <a:latin typeface="Times New Roman" pitchFamily="18"/>
                <a:cs typeface="Times New Roman" pitchFamily="18"/>
              </a:rPr>
              <a:t>1918</a:t>
            </a:r>
            <a:r>
              <a:rPr lang="fr-FR" sz="2000">
                <a:latin typeface="Times New Roman" pitchFamily="18"/>
                <a:cs typeface="Times New Roman" pitchFamily="18"/>
              </a:rPr>
              <a:t> </a:t>
            </a:r>
            <a:r>
              <a:rPr lang="fr-FR" sz="2900">
                <a:latin typeface="Times New Roman" pitchFamily="18"/>
                <a:cs typeface="Times New Roman" pitchFamily="18"/>
              </a:rPr>
              <a:t>)</a:t>
            </a:r>
            <a:endParaRPr lang="fr-FR" sz="2900">
              <a:latin typeface="AR CHRISTY" pitchFamily="2"/>
            </a:endParaRPr>
          </a:p>
        </p:txBody>
      </p:sp>
      <p:sp>
        <p:nvSpPr>
          <p:cNvPr id="3" name="Espace réservé du contenu 2">
            <a:extLst>
              <a:ext uri="{FF2B5EF4-FFF2-40B4-BE49-F238E27FC236}">
                <a16:creationId xmlns:a16="http://schemas.microsoft.com/office/drawing/2014/main" id="{8877C7C2-3584-4ADF-A385-D9F39839712B}"/>
              </a:ext>
            </a:extLst>
          </p:cNvPr>
          <p:cNvSpPr txBox="1">
            <a:spLocks noGrp="1"/>
          </p:cNvSpPr>
          <p:nvPr>
            <p:ph idx="1"/>
          </p:nvPr>
        </p:nvSpPr>
        <p:spPr>
          <a:xfrm>
            <a:off x="0" y="1151467"/>
            <a:ext cx="12191996" cy="5700881"/>
          </a:xfrm>
        </p:spPr>
        <p:txBody>
          <a:bodyPr>
            <a:noAutofit/>
          </a:bodyPr>
          <a:lstStyle/>
          <a:p>
            <a:pPr lvl="0" algn="just"/>
            <a:r>
              <a:rPr lang="fr-FR" sz="3200">
                <a:latin typeface="Times New Roman" pitchFamily="18"/>
                <a:cs typeface="Times New Roman" pitchFamily="18"/>
              </a:rPr>
              <a:t>Ce problème des ondes gravitationnelle comporte trois aspects:</a:t>
            </a:r>
          </a:p>
          <a:p>
            <a:pPr lvl="0" algn="just"/>
            <a:r>
              <a:rPr lang="fr-FR" sz="3200">
                <a:latin typeface="Times New Roman" pitchFamily="18"/>
                <a:cs typeface="Times New Roman" pitchFamily="18"/>
              </a:rPr>
              <a:t>Génération des ondes gravitationnelles: Quelles sont les sources d’ondes gravitationnelles, quels sont les paramètres (amplitude, polarisation, énergie?)</a:t>
            </a:r>
          </a:p>
          <a:p>
            <a:pPr lvl="0" algn="just"/>
            <a:r>
              <a:rPr lang="fr-FR" sz="3200">
                <a:latin typeface="Times New Roman" pitchFamily="18"/>
                <a:cs typeface="Times New Roman" pitchFamily="18"/>
              </a:rPr>
              <a:t>Propagation des ondes gravitationnelles: Dans le vide, célérité.</a:t>
            </a:r>
          </a:p>
          <a:p>
            <a:pPr lvl="0" algn="just"/>
            <a:r>
              <a:rPr lang="fr-FR" sz="3200">
                <a:latin typeface="Times New Roman" pitchFamily="18"/>
                <a:cs typeface="Times New Roman" pitchFamily="18"/>
              </a:rPr>
              <a:t>Réception et détection des ondes gravitationnelles. Observations, détection directe sur Terre, quels type de détecteurs.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D1027-B9EB-40AE-B3E0-DE5E7B057E29}"/>
              </a:ext>
            </a:extLst>
          </p:cNvPr>
          <p:cNvSpPr txBox="1">
            <a:spLocks noGrp="1"/>
          </p:cNvSpPr>
          <p:nvPr>
            <p:ph type="title"/>
          </p:nvPr>
        </p:nvSpPr>
        <p:spPr>
          <a:xfrm>
            <a:off x="39511" y="5650"/>
            <a:ext cx="12191996" cy="774935"/>
          </a:xfrm>
        </p:spPr>
        <p:txBody>
          <a:bodyPr anchorCtr="1"/>
          <a:lstStyle/>
          <a:p>
            <a:pPr lvl="0" algn="ctr"/>
            <a:r>
              <a:rPr lang="fr-FR" sz="2900">
                <a:latin typeface="Times New Roman" pitchFamily="18"/>
                <a:cs typeface="Times New Roman" pitchFamily="18"/>
              </a:rPr>
              <a:t>Equation des ondes gravitationnelles</a:t>
            </a:r>
          </a:p>
        </p:txBody>
      </p:sp>
      <p:sp>
        <p:nvSpPr>
          <p:cNvPr id="3" name="Espace réservé du contenu 2">
            <a:extLst>
              <a:ext uri="{FF2B5EF4-FFF2-40B4-BE49-F238E27FC236}">
                <a16:creationId xmlns:a16="http://schemas.microsoft.com/office/drawing/2014/main" id="{56B85681-9A6A-4988-AFDC-3E9816985D10}"/>
              </a:ext>
            </a:extLst>
          </p:cNvPr>
          <p:cNvSpPr txBox="1">
            <a:spLocks noGrp="1"/>
          </p:cNvSpPr>
          <p:nvPr>
            <p:ph idx="1"/>
          </p:nvPr>
        </p:nvSpPr>
        <p:spPr>
          <a:xfrm>
            <a:off x="208848" y="773298"/>
            <a:ext cx="11774308" cy="6084701"/>
          </a:xfrm>
        </p:spPr>
        <p:txBody>
          <a:bodyPr/>
          <a:lstStyle/>
          <a:p>
            <a:pPr lvl="0" algn="just"/>
            <a:r>
              <a:rPr lang="fr-FR" sz="2800">
                <a:latin typeface="Times New Roman" pitchFamily="18"/>
                <a:cs typeface="Times New Roman" pitchFamily="18"/>
              </a:rPr>
              <a:t>L’équation (4) a une solution en ondes planes du type:</a:t>
            </a:r>
          </a:p>
          <a:p>
            <a:pPr lvl="0" algn="ctr"/>
            <a:r>
              <a:rPr lang="fr-FR" sz="2800">
                <a:latin typeface="Times New Roman" pitchFamily="18"/>
                <a:cs typeface="Times New Roman" pitchFamily="18"/>
              </a:rPr>
              <a:t>h</a:t>
            </a:r>
            <a:r>
              <a:rPr lang="fr-FR" sz="2800" baseline="-25000">
                <a:latin typeface="Times New Roman" pitchFamily="18"/>
                <a:cs typeface="Times New Roman" pitchFamily="18"/>
              </a:rPr>
              <a:t>μ</a:t>
            </a:r>
            <a:r>
              <a:rPr lang="el-GR" sz="2800" baseline="-25000">
                <a:latin typeface="Times New Roman" pitchFamily="18"/>
                <a:cs typeface="Times New Roman" pitchFamily="18"/>
              </a:rPr>
              <a:t>ν</a:t>
            </a:r>
            <a:r>
              <a:rPr lang="fr-FR" sz="2800" baseline="-25000">
                <a:latin typeface="Times New Roman" pitchFamily="18"/>
                <a:cs typeface="Times New Roman" pitchFamily="18"/>
              </a:rPr>
              <a:t> </a:t>
            </a:r>
            <a:r>
              <a:rPr lang="fr-FR" sz="2800">
                <a:latin typeface="Times New Roman" pitchFamily="18"/>
                <a:cs typeface="Times New Roman" pitchFamily="18"/>
              </a:rPr>
              <a:t>= C</a:t>
            </a:r>
            <a:r>
              <a:rPr lang="el-GR" sz="2800" baseline="-25000">
                <a:latin typeface="Times New Roman" pitchFamily="18"/>
                <a:cs typeface="Times New Roman" pitchFamily="18"/>
              </a:rPr>
              <a:t>μν</a:t>
            </a:r>
            <a:r>
              <a:rPr lang="fr-FR" sz="2800">
                <a:latin typeface="Times New Roman" pitchFamily="18"/>
                <a:cs typeface="Times New Roman" pitchFamily="18"/>
              </a:rPr>
              <a:t> exp(ik</a:t>
            </a:r>
            <a:r>
              <a:rPr lang="el-GR" sz="2800" baseline="-25000">
                <a:latin typeface="Times New Roman" pitchFamily="18"/>
                <a:cs typeface="Times New Roman" pitchFamily="18"/>
              </a:rPr>
              <a:t>σ</a:t>
            </a:r>
            <a:r>
              <a:rPr lang="fr-FR" sz="2800">
                <a:latin typeface="Times New Roman" pitchFamily="18"/>
                <a:cs typeface="Times New Roman" pitchFamily="18"/>
              </a:rPr>
              <a:t>x</a:t>
            </a:r>
            <a:r>
              <a:rPr lang="el-GR" sz="2800" baseline="30000">
                <a:latin typeface="Times New Roman" pitchFamily="18"/>
                <a:cs typeface="Times New Roman" pitchFamily="18"/>
              </a:rPr>
              <a:t>σ</a:t>
            </a:r>
            <a:r>
              <a:rPr lang="fr-FR" sz="2800">
                <a:latin typeface="Times New Roman" pitchFamily="18"/>
                <a:cs typeface="Times New Roman" pitchFamily="18"/>
              </a:rPr>
              <a:t>)		(5)</a:t>
            </a:r>
          </a:p>
          <a:p>
            <a:pPr marL="0" lvl="0" indent="0" algn="just">
              <a:buNone/>
            </a:pPr>
            <a:r>
              <a:rPr lang="fr-FR" sz="2800">
                <a:latin typeface="Times New Roman" pitchFamily="18"/>
                <a:cs typeface="Times New Roman" pitchFamily="18"/>
              </a:rPr>
              <a:t>Le développement du calcul, qu’on peut trouver en:  </a:t>
            </a:r>
          </a:p>
          <a:p>
            <a:pPr marL="0" lvl="0" indent="0" algn="just">
              <a:buNone/>
            </a:pPr>
            <a:r>
              <a:rPr lang="fr-FR" sz="2800">
                <a:latin typeface="Times New Roman" pitchFamily="18"/>
                <a:cs typeface="Times New Roman" pitchFamily="18"/>
                <a:hlinkClick r:id="rId2"/>
              </a:rPr>
              <a:t>http://www-cosmosaf.iap.fr/MIT-RG6F.pdf</a:t>
            </a:r>
            <a:endParaRPr lang="fr-FR" sz="2800">
              <a:latin typeface="Times New Roman" pitchFamily="18"/>
              <a:cs typeface="Times New Roman" pitchFamily="18"/>
            </a:endParaRPr>
          </a:p>
          <a:p>
            <a:pPr marL="0" lvl="0" indent="0" algn="just">
              <a:buNone/>
            </a:pPr>
            <a:r>
              <a:rPr lang="fr-FR" sz="2800">
                <a:latin typeface="Times New Roman" pitchFamily="18"/>
                <a:cs typeface="Times New Roman" pitchFamily="18"/>
              </a:rPr>
              <a:t>qui est assez technique montre que C</a:t>
            </a:r>
            <a:r>
              <a:rPr lang="el-GR" sz="2800" baseline="-25000">
                <a:latin typeface="Times New Roman" pitchFamily="18"/>
                <a:cs typeface="Times New Roman" pitchFamily="18"/>
              </a:rPr>
              <a:t>μν</a:t>
            </a:r>
            <a:r>
              <a:rPr lang="fr-FR" sz="2800">
                <a:latin typeface="Times New Roman" pitchFamily="18"/>
                <a:cs typeface="Times New Roman" pitchFamily="18"/>
              </a:rPr>
              <a:t> ne comporte que 4 composantes non nulles C</a:t>
            </a:r>
            <a:r>
              <a:rPr lang="fr-FR" sz="2800" baseline="-25000">
                <a:latin typeface="Times New Roman" pitchFamily="18"/>
                <a:cs typeface="Times New Roman" pitchFamily="18"/>
              </a:rPr>
              <a:t>22</a:t>
            </a:r>
            <a:r>
              <a:rPr lang="fr-FR" sz="2800">
                <a:latin typeface="Times New Roman" pitchFamily="18"/>
                <a:cs typeface="Times New Roman" pitchFamily="18"/>
              </a:rPr>
              <a:t> = - C</a:t>
            </a:r>
            <a:r>
              <a:rPr lang="fr-FR" sz="2800" baseline="-25000">
                <a:latin typeface="Times New Roman" pitchFamily="18"/>
                <a:cs typeface="Times New Roman" pitchFamily="18"/>
              </a:rPr>
              <a:t>11</a:t>
            </a:r>
            <a:r>
              <a:rPr lang="fr-FR" sz="2800">
                <a:latin typeface="Times New Roman" pitchFamily="18"/>
                <a:cs typeface="Times New Roman" pitchFamily="18"/>
              </a:rPr>
              <a:t> et C</a:t>
            </a:r>
            <a:r>
              <a:rPr lang="fr-FR" sz="2800" baseline="-25000">
                <a:latin typeface="Times New Roman" pitchFamily="18"/>
                <a:cs typeface="Times New Roman" pitchFamily="18"/>
              </a:rPr>
              <a:t>12 </a:t>
            </a:r>
            <a:r>
              <a:rPr lang="fr-FR" sz="2800">
                <a:latin typeface="Times New Roman" pitchFamily="18"/>
                <a:cs typeface="Times New Roman" pitchFamily="18"/>
              </a:rPr>
              <a:t> = C</a:t>
            </a:r>
            <a:r>
              <a:rPr lang="fr-FR" sz="2800" baseline="-25000">
                <a:latin typeface="Times New Roman" pitchFamily="18"/>
                <a:cs typeface="Times New Roman" pitchFamily="18"/>
              </a:rPr>
              <a:t>21</a:t>
            </a:r>
            <a:r>
              <a:rPr lang="fr-FR" sz="2800">
                <a:latin typeface="Times New Roman" pitchFamily="18"/>
                <a:cs typeface="Times New Roman" pitchFamily="18"/>
              </a:rPr>
              <a:t> (trace nulle) et que le vecteur d’onde k est de la forme:</a:t>
            </a:r>
          </a:p>
          <a:p>
            <a:pPr marL="0" lvl="0" indent="0" algn="ctr">
              <a:buNone/>
            </a:pPr>
            <a:r>
              <a:rPr lang="fr-FR" sz="2800">
                <a:latin typeface="Times New Roman" pitchFamily="18"/>
                <a:cs typeface="Times New Roman" pitchFamily="18"/>
              </a:rPr>
              <a:t> k</a:t>
            </a:r>
            <a:r>
              <a:rPr lang="el-GR" sz="2800" baseline="30000">
                <a:latin typeface="Times New Roman" pitchFamily="18"/>
                <a:cs typeface="Times New Roman" pitchFamily="18"/>
              </a:rPr>
              <a:t>σ</a:t>
            </a:r>
            <a:r>
              <a:rPr lang="fr-FR" sz="2800" baseline="30000">
                <a:latin typeface="Times New Roman" pitchFamily="18"/>
                <a:cs typeface="Times New Roman" pitchFamily="18"/>
              </a:rPr>
              <a:t> </a:t>
            </a:r>
            <a:r>
              <a:rPr lang="fr-FR" sz="2800">
                <a:latin typeface="Times New Roman" pitchFamily="18"/>
                <a:cs typeface="Times New Roman" pitchFamily="18"/>
              </a:rPr>
              <a:t>= (</a:t>
            </a:r>
            <a:r>
              <a:rPr lang="el-GR" sz="2800">
                <a:latin typeface="Times New Roman" pitchFamily="18"/>
                <a:cs typeface="Times New Roman" pitchFamily="18"/>
              </a:rPr>
              <a:t>ω</a:t>
            </a:r>
            <a:r>
              <a:rPr lang="fr-FR" sz="2800">
                <a:latin typeface="Times New Roman" pitchFamily="18"/>
                <a:cs typeface="Times New Roman" pitchFamily="18"/>
              </a:rPr>
              <a:t>, 0, 0, k</a:t>
            </a:r>
            <a:r>
              <a:rPr lang="fr-FR" sz="2800" baseline="30000">
                <a:latin typeface="Times New Roman" pitchFamily="18"/>
                <a:cs typeface="Times New Roman" pitchFamily="18"/>
              </a:rPr>
              <a:t>3</a:t>
            </a:r>
            <a:r>
              <a:rPr lang="fr-FR" sz="2800">
                <a:latin typeface="Times New Roman" pitchFamily="18"/>
                <a:cs typeface="Times New Roman" pitchFamily="18"/>
              </a:rPr>
              <a:t>) = (</a:t>
            </a:r>
            <a:r>
              <a:rPr lang="el-GR" sz="2800">
                <a:latin typeface="Times New Roman" pitchFamily="18"/>
                <a:cs typeface="Times New Roman" pitchFamily="18"/>
              </a:rPr>
              <a:t>ω</a:t>
            </a:r>
            <a:r>
              <a:rPr lang="fr-FR" sz="2800">
                <a:latin typeface="Times New Roman" pitchFamily="18"/>
                <a:cs typeface="Times New Roman" pitchFamily="18"/>
              </a:rPr>
              <a:t>, 0, 0, </a:t>
            </a:r>
            <a:r>
              <a:rPr lang="el-GR" sz="2800">
                <a:latin typeface="Times New Roman" pitchFamily="18"/>
                <a:cs typeface="Times New Roman" pitchFamily="18"/>
              </a:rPr>
              <a:t>ω</a:t>
            </a:r>
            <a:r>
              <a:rPr lang="fr-FR" sz="2800">
                <a:latin typeface="Times New Roman" pitchFamily="18"/>
                <a:cs typeface="Times New Roman" pitchFamily="18"/>
              </a:rPr>
              <a:t>)		(6)</a:t>
            </a:r>
          </a:p>
          <a:p>
            <a:pPr marL="0" lvl="0" indent="0" algn="just">
              <a:buNone/>
            </a:pPr>
            <a:r>
              <a:rPr lang="fr-FR" sz="2800">
                <a:latin typeface="Times New Roman" pitchFamily="18"/>
                <a:cs typeface="Times New Roman" pitchFamily="18"/>
              </a:rPr>
              <a:t>La deuxième égalité résulte de la nullité du vecteur k (l’onde se propage à la vitesse de la lumière). Après ces considérations assez techniques, intéressons-nous aux propriétés des ondes gravitationnelles.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FB631-62A0-48E3-BAD4-74A48D114D1F}"/>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Espace réservé du contenu 2">
            <a:extLst>
              <a:ext uri="{FF2B5EF4-FFF2-40B4-BE49-F238E27FC236}">
                <a16:creationId xmlns:a16="http://schemas.microsoft.com/office/drawing/2014/main" id="{730EA2F7-7BF9-4FD0-94EC-16425454D47B}"/>
              </a:ext>
            </a:extLst>
          </p:cNvPr>
          <p:cNvSpPr txBox="1">
            <a:spLocks noGrp="1"/>
          </p:cNvSpPr>
          <p:nvPr>
            <p:ph idx="1"/>
          </p:nvPr>
        </p:nvSpPr>
        <p:spPr>
          <a:xfrm>
            <a:off x="156115" y="598310"/>
            <a:ext cx="11866543" cy="6254038"/>
          </a:xfrm>
        </p:spPr>
        <p:txBody>
          <a:bodyPr/>
          <a:lstStyle/>
          <a:p>
            <a:pPr lvl="0" algn="just"/>
            <a:r>
              <a:rPr lang="fr-FR" sz="3200">
                <a:latin typeface="Times New Roman" pitchFamily="18"/>
                <a:cs typeface="Times New Roman" pitchFamily="18"/>
              </a:rPr>
              <a:t>Pour se représenter les effets physiques des ondes gravitationnelles, il est utile de considérer le mouvement de particules de test soumises à une onde. Ce n'est pas suffisant pour calculer la trajectoire d'une particule unique, car cela ne nous indique que la valeur des coordonnées le long de la ligne d'univers. </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En fait pour toute particule unique, nous pouvons trouver des coordonnées transverses sans trace dans lesquelles, la particule paraît stationnaire au premier ordre de </a:t>
            </a:r>
            <a:r>
              <a:rPr lang="fr-FR" sz="3200" i="1">
                <a:latin typeface="Times New Roman" pitchFamily="18"/>
                <a:cs typeface="Times New Roman" pitchFamily="18"/>
              </a:rPr>
              <a:t>h</a:t>
            </a:r>
            <a:r>
              <a:rPr lang="el-GR" sz="3200" baseline="-25000">
                <a:latin typeface="Times New Roman" pitchFamily="18"/>
                <a:cs typeface="Times New Roman" pitchFamily="18"/>
              </a:rPr>
              <a:t>μν</a:t>
            </a:r>
            <a:r>
              <a:rPr lang="fr-FR" sz="3200">
                <a:latin typeface="Times New Roman" pitchFamily="18"/>
                <a:cs typeface="Times New Roman" pitchFamily="1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2CCBDE-A31D-455F-B8D0-86393BF02353}"/>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Espace réservé du contenu 2">
            <a:extLst>
              <a:ext uri="{FF2B5EF4-FFF2-40B4-BE49-F238E27FC236}">
                <a16:creationId xmlns:a16="http://schemas.microsoft.com/office/drawing/2014/main" id="{DB482CF4-33CB-463E-926F-69D2D42D86A0}"/>
              </a:ext>
            </a:extLst>
          </p:cNvPr>
          <p:cNvSpPr txBox="1">
            <a:spLocks noGrp="1"/>
          </p:cNvSpPr>
          <p:nvPr>
            <p:ph idx="1"/>
          </p:nvPr>
        </p:nvSpPr>
        <p:spPr>
          <a:xfrm>
            <a:off x="156115" y="598310"/>
            <a:ext cx="11866543" cy="6254038"/>
          </a:xfrm>
        </p:spPr>
        <p:txBody>
          <a:bodyPr/>
          <a:lstStyle/>
          <a:p>
            <a:pPr lvl="0" algn="just">
              <a:lnSpc>
                <a:spcPct val="90000"/>
              </a:lnSpc>
            </a:pPr>
            <a:r>
              <a:rPr lang="fr-FR" sz="3200">
                <a:latin typeface="Times New Roman" pitchFamily="18"/>
                <a:cs typeface="Times New Roman" pitchFamily="18"/>
              </a:rPr>
              <a:t>Pour obtenir une mesure indépendante des coordonnées de l'effet de l'onde, nous considérons le mouvement relatif de particules voisines, décrites par l'équation de déviation géodésique. </a:t>
            </a:r>
          </a:p>
          <a:p>
            <a:pPr lvl="0" algn="just">
              <a:lnSpc>
                <a:spcPct val="90000"/>
              </a:lnSpc>
            </a:pPr>
            <a:endParaRPr lang="fr-FR" sz="3200">
              <a:latin typeface="Times New Roman" pitchFamily="18"/>
              <a:cs typeface="Times New Roman" pitchFamily="18"/>
            </a:endParaRPr>
          </a:p>
          <a:p>
            <a:pPr lvl="0" algn="just">
              <a:lnSpc>
                <a:spcPct val="90000"/>
              </a:lnSpc>
            </a:pPr>
            <a:r>
              <a:rPr lang="fr-FR" sz="3200">
                <a:latin typeface="Times New Roman" pitchFamily="18"/>
                <a:cs typeface="Times New Roman" pitchFamily="18"/>
              </a:rPr>
              <a:t>Le résultat des calculs montre qu’il y a deux types de polarisation une polarisation « droite » notée +, et une polarisation croisée notée x. Notons que les particules ne se déplacent pas sur l'anneau, elles décrivent simplement de petits épicycles.</a:t>
            </a:r>
            <a:r>
              <a:rPr lang="fr-FR" sz="3600">
                <a:latin typeface="Times New Roman" pitchFamily="18"/>
                <a:cs typeface="Times New Roman" pitchFamily="1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1608C-DFF7-42A5-A95C-CCB0BFF231EF}"/>
              </a:ext>
            </a:extLst>
          </p:cNvPr>
          <p:cNvSpPr txBox="1">
            <a:spLocks noGrp="1"/>
          </p:cNvSpPr>
          <p:nvPr>
            <p:ph type="title"/>
          </p:nvPr>
        </p:nvSpPr>
        <p:spPr>
          <a:xfrm>
            <a:off x="1386669" y="-32836"/>
            <a:ext cx="9696663" cy="1055510"/>
          </a:xfrm>
        </p:spPr>
        <p:txBody>
          <a:bodyPr anchorCtr="1"/>
          <a:lstStyle/>
          <a:p>
            <a:pPr lvl="0" algn="ctr"/>
            <a:r>
              <a:rPr lang="fr-FR" sz="2900">
                <a:latin typeface="Times New Roman" pitchFamily="18"/>
                <a:cs typeface="Times New Roman" pitchFamily="18"/>
              </a:rPr>
              <a:t>Polarisation des ondes gravitationnelles</a:t>
            </a:r>
          </a:p>
        </p:txBody>
      </p:sp>
      <p:sp>
        <p:nvSpPr>
          <p:cNvPr id="3" name="Espace réservé du contenu 2">
            <a:extLst>
              <a:ext uri="{FF2B5EF4-FFF2-40B4-BE49-F238E27FC236}">
                <a16:creationId xmlns:a16="http://schemas.microsoft.com/office/drawing/2014/main" id="{6474C608-BDB7-4E44-AEEA-340032345966}"/>
              </a:ext>
            </a:extLst>
          </p:cNvPr>
          <p:cNvSpPr txBox="1">
            <a:spLocks noGrp="1"/>
          </p:cNvSpPr>
          <p:nvPr>
            <p:ph idx="1"/>
          </p:nvPr>
        </p:nvSpPr>
        <p:spPr>
          <a:xfrm>
            <a:off x="156115" y="947857"/>
            <a:ext cx="8251902" cy="5904491"/>
          </a:xfrm>
        </p:spPr>
        <p:txBody>
          <a:bodyPr/>
          <a:lstStyle/>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marL="0" lvl="0" indent="0">
              <a:lnSpc>
                <a:spcPct val="90000"/>
              </a:lnSpc>
              <a:buNone/>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p:txBody>
      </p:sp>
      <p:pic>
        <p:nvPicPr>
          <p:cNvPr id="4" name="Image 8">
            <a:extLst>
              <a:ext uri="{FF2B5EF4-FFF2-40B4-BE49-F238E27FC236}">
                <a16:creationId xmlns:a16="http://schemas.microsoft.com/office/drawing/2014/main" id="{334CB4EF-E516-47B2-941F-71803760DF2B}"/>
              </a:ext>
            </a:extLst>
          </p:cNvPr>
          <p:cNvPicPr>
            <a:picLocks noChangeAspect="1"/>
          </p:cNvPicPr>
          <p:nvPr/>
        </p:nvPicPr>
        <p:blipFill>
          <a:blip r:embed="rId3"/>
          <a:stretch>
            <a:fillRect/>
          </a:stretch>
        </p:blipFill>
        <p:spPr>
          <a:xfrm>
            <a:off x="6738579" y="1262749"/>
            <a:ext cx="4835438" cy="4647392"/>
          </a:xfrm>
          <a:prstGeom prst="rect">
            <a:avLst/>
          </a:prstGeom>
          <a:noFill/>
          <a:ln cap="flat">
            <a:noFill/>
          </a:ln>
        </p:spPr>
      </p:pic>
      <p:pic>
        <p:nvPicPr>
          <p:cNvPr id="5" name="Image 10">
            <a:extLst>
              <a:ext uri="{FF2B5EF4-FFF2-40B4-BE49-F238E27FC236}">
                <a16:creationId xmlns:a16="http://schemas.microsoft.com/office/drawing/2014/main" id="{A13567B6-62A6-45F9-9771-1B15D13CB8A8}"/>
              </a:ext>
            </a:extLst>
          </p:cNvPr>
          <p:cNvPicPr>
            <a:picLocks noChangeAspect="1"/>
          </p:cNvPicPr>
          <p:nvPr/>
        </p:nvPicPr>
        <p:blipFill>
          <a:blip r:embed="rId4"/>
          <a:stretch>
            <a:fillRect/>
          </a:stretch>
        </p:blipFill>
        <p:spPr>
          <a:xfrm>
            <a:off x="582911" y="1262749"/>
            <a:ext cx="4685943" cy="4503721"/>
          </a:xfrm>
          <a:prstGeom prst="rect">
            <a:avLst/>
          </a:prstGeom>
          <a:noFill/>
          <a:ln cap="flat">
            <a:noFill/>
          </a:ln>
        </p:spPr>
      </p:pic>
      <p:sp>
        <p:nvSpPr>
          <p:cNvPr id="6" name="ZoneTexte 5">
            <a:extLst>
              <a:ext uri="{FF2B5EF4-FFF2-40B4-BE49-F238E27FC236}">
                <a16:creationId xmlns:a16="http://schemas.microsoft.com/office/drawing/2014/main" id="{0DA7B926-5F0A-4E39-9526-1710FF957ED2}"/>
              </a:ext>
            </a:extLst>
          </p:cNvPr>
          <p:cNvSpPr txBox="1"/>
          <p:nvPr/>
        </p:nvSpPr>
        <p:spPr>
          <a:xfrm>
            <a:off x="1638860" y="6047795"/>
            <a:ext cx="239282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Polarisation +</a:t>
            </a:r>
          </a:p>
        </p:txBody>
      </p:sp>
      <p:sp>
        <p:nvSpPr>
          <p:cNvPr id="7" name="ZoneTexte 6">
            <a:extLst>
              <a:ext uri="{FF2B5EF4-FFF2-40B4-BE49-F238E27FC236}">
                <a16:creationId xmlns:a16="http://schemas.microsoft.com/office/drawing/2014/main" id="{2A56F099-EA39-4003-87BA-F34D0BD8F5C3}"/>
              </a:ext>
            </a:extLst>
          </p:cNvPr>
          <p:cNvSpPr txBox="1"/>
          <p:nvPr/>
        </p:nvSpPr>
        <p:spPr>
          <a:xfrm>
            <a:off x="8126025" y="6054379"/>
            <a:ext cx="242711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Polarisation x</a:t>
            </a:r>
          </a:p>
        </p:txBody>
      </p:sp>
      <p:sp>
        <p:nvSpPr>
          <p:cNvPr id="8" name="Rectangle 7">
            <a:extLst>
              <a:ext uri="{FF2B5EF4-FFF2-40B4-BE49-F238E27FC236}">
                <a16:creationId xmlns:a16="http://schemas.microsoft.com/office/drawing/2014/main" id="{B79E6F6A-8CB4-4016-8C46-D4E9BA8836BF}"/>
              </a:ext>
            </a:extLst>
          </p:cNvPr>
          <p:cNvSpPr/>
          <p:nvPr/>
        </p:nvSpPr>
        <p:spPr>
          <a:xfrm>
            <a:off x="0" y="0"/>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34"/>
              </a:rPr>
              <a:t>La petitesse du facteur   </a:t>
            </a:r>
            <a:r>
              <a:rPr lang="fr-FR" sz="1900" b="0" i="0" u="none" strike="noStrike" kern="1200" cap="none" spc="0" baseline="0">
                <a:solidFill>
                  <a:srgbClr val="000000"/>
                </a:solidFill>
                <a:uFillTx/>
                <a:latin typeface="Arial" pitchFamily="34"/>
              </a:rPr>
              <a:t> </a:t>
            </a:r>
            <a:r>
              <a:rPr lang="fr-FR" sz="1800" b="0" i="0" u="none" strike="noStrike" kern="1200" cap="none" spc="0" baseline="0">
                <a:solidFill>
                  <a:srgbClr val="000000"/>
                </a:solidFill>
                <a:uFillTx/>
                <a:latin typeface="Arial" pitchFamily="34"/>
              </a:rPr>
              <a:t>traduit la grande rigidité de l'espace-temps. Il faut la compenser par de grandes variations du moment quadrupôlaire pour produire des ondes gravitationnelles détectables </a:t>
            </a:r>
          </a:p>
        </p:txBody>
      </p:sp>
      <p:sp>
        <p:nvSpPr>
          <p:cNvPr id="9" name="AutoShape 8" descr="{\displaystyle 2G/c^{4}\approx 1,65\times 10^{-44}{\rm {\;m^{-1}\cdot kg^{-1}\cdot s^{2}}}}">
            <a:extLst>
              <a:ext uri="{FF2B5EF4-FFF2-40B4-BE49-F238E27FC236}">
                <a16:creationId xmlns:a16="http://schemas.microsoft.com/office/drawing/2014/main" id="{B6E56E5E-E30B-40ED-9468-6D9B0A8A85B0}"/>
              </a:ext>
            </a:extLst>
          </p:cNvPr>
          <p:cNvSpPr/>
          <p:nvPr/>
        </p:nvSpPr>
        <p:spPr>
          <a:xfrm>
            <a:off x="2530473" y="-2809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37A70-D215-4002-8766-0CA68241B78F}"/>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Quantification des ondes gravitationnelles</a:t>
            </a:r>
          </a:p>
        </p:txBody>
      </p:sp>
      <p:sp>
        <p:nvSpPr>
          <p:cNvPr id="3" name="Espace réservé du contenu 2">
            <a:extLst>
              <a:ext uri="{FF2B5EF4-FFF2-40B4-BE49-F238E27FC236}">
                <a16:creationId xmlns:a16="http://schemas.microsoft.com/office/drawing/2014/main" id="{6E3763A3-CA32-45F8-BB83-F8512344F862}"/>
              </a:ext>
            </a:extLst>
          </p:cNvPr>
          <p:cNvSpPr txBox="1">
            <a:spLocks noGrp="1"/>
          </p:cNvSpPr>
          <p:nvPr>
            <p:ph idx="1"/>
          </p:nvPr>
        </p:nvSpPr>
        <p:spPr>
          <a:xfrm>
            <a:off x="156115" y="1151467"/>
            <a:ext cx="11866543" cy="5700881"/>
          </a:xfrm>
        </p:spPr>
        <p:txBody>
          <a:bodyPr/>
          <a:lstStyle/>
          <a:p>
            <a:pPr lvl="0" algn="just">
              <a:lnSpc>
                <a:spcPct val="90000"/>
              </a:lnSpc>
            </a:pPr>
            <a:r>
              <a:rPr lang="fr-FR" sz="3200">
                <a:latin typeface="Times New Roman" pitchFamily="18"/>
                <a:cs typeface="Times New Roman" pitchFamily="18"/>
              </a:rPr>
              <a:t>Nous pouvons aussi décrire les états de polarisation d'ondes gravitationnelles classiques par les propriétés des particules que nous pouvons escompter par une quantification ( théorie quantique). </a:t>
            </a:r>
          </a:p>
          <a:p>
            <a:pPr lvl="0" algn="just">
              <a:lnSpc>
                <a:spcPct val="90000"/>
              </a:lnSpc>
            </a:pPr>
            <a:endParaRPr lang="fr-FR" sz="3200">
              <a:latin typeface="Times New Roman" pitchFamily="18"/>
              <a:cs typeface="Times New Roman" pitchFamily="18"/>
            </a:endParaRPr>
          </a:p>
          <a:p>
            <a:pPr lvl="0" algn="just">
              <a:lnSpc>
                <a:spcPct val="90000"/>
              </a:lnSpc>
            </a:pPr>
            <a:r>
              <a:rPr lang="fr-FR" sz="3200">
                <a:latin typeface="Times New Roman" pitchFamily="18"/>
                <a:cs typeface="Times New Roman" pitchFamily="18"/>
              </a:rPr>
              <a:t>Le champ électromagnétique a deux états indépendants de polarisation qui sont décrits par des vecteurs dans le plan </a:t>
            </a:r>
            <a:r>
              <a:rPr lang="fr-FR" sz="3200" i="1">
                <a:latin typeface="Times New Roman" pitchFamily="18"/>
                <a:cs typeface="Times New Roman" pitchFamily="18"/>
              </a:rPr>
              <a:t>x</a:t>
            </a:r>
            <a:r>
              <a:rPr lang="fr-FR" sz="3200">
                <a:latin typeface="Times New Roman" pitchFamily="18"/>
                <a:cs typeface="Times New Roman" pitchFamily="18"/>
              </a:rPr>
              <a:t>-</a:t>
            </a:r>
            <a:r>
              <a:rPr lang="fr-FR" sz="3200" i="1">
                <a:latin typeface="Times New Roman" pitchFamily="18"/>
                <a:cs typeface="Times New Roman" pitchFamily="18"/>
              </a:rPr>
              <a:t>y, </a:t>
            </a:r>
            <a:r>
              <a:rPr lang="fr-FR" sz="3200">
                <a:latin typeface="Times New Roman" pitchFamily="18"/>
                <a:cs typeface="Times New Roman" pitchFamily="18"/>
              </a:rPr>
              <a:t>chaque polarisation étant invariante par une rotation de 360° dans ce plan. Le photon, particule sans masse et de spin 1 est le quanta de ce champ.</a:t>
            </a:r>
          </a:p>
          <a:p>
            <a:pPr lvl="0">
              <a:lnSpc>
                <a:spcPct val="90000"/>
              </a:lnSpc>
            </a:pPr>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9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D5A353-BFB3-4899-945F-993323B1C641}"/>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Quantification des ondes gravitationnelles</a:t>
            </a:r>
          </a:p>
        </p:txBody>
      </p:sp>
      <p:sp>
        <p:nvSpPr>
          <p:cNvPr id="3" name="Espace réservé du contenu 2">
            <a:extLst>
              <a:ext uri="{FF2B5EF4-FFF2-40B4-BE49-F238E27FC236}">
                <a16:creationId xmlns:a16="http://schemas.microsoft.com/office/drawing/2014/main" id="{F566299B-7EA4-421C-A877-E3F3051547BE}"/>
              </a:ext>
            </a:extLst>
          </p:cNvPr>
          <p:cNvSpPr txBox="1">
            <a:spLocks noGrp="1"/>
          </p:cNvSpPr>
          <p:nvPr>
            <p:ph idx="1"/>
          </p:nvPr>
        </p:nvSpPr>
        <p:spPr>
          <a:xfrm>
            <a:off x="156115" y="1151467"/>
            <a:ext cx="11866543" cy="5700881"/>
          </a:xfrm>
        </p:spPr>
        <p:txBody>
          <a:bodyPr/>
          <a:lstStyle/>
          <a:p>
            <a:pPr lvl="0" algn="just">
              <a:lnSpc>
                <a:spcPct val="90000"/>
              </a:lnSpc>
            </a:pPr>
            <a:r>
              <a:rPr lang="fr-FR" sz="3600">
                <a:latin typeface="Times New Roman" pitchFamily="18"/>
                <a:cs typeface="Times New Roman" pitchFamily="18"/>
              </a:rPr>
              <a:t>Le champ gravitationnel dont l'onde se propage à la vitesse de la lumière doit être quantifié également par une particule sans masse. </a:t>
            </a:r>
          </a:p>
          <a:p>
            <a:pPr lvl="0" algn="just">
              <a:lnSpc>
                <a:spcPct val="90000"/>
              </a:lnSpc>
            </a:pPr>
            <a:r>
              <a:rPr lang="fr-FR" sz="3600">
                <a:latin typeface="Times New Roman" pitchFamily="18"/>
                <a:cs typeface="Times New Roman" pitchFamily="18"/>
              </a:rPr>
              <a:t>Les modes de polarisation que nous avons décrits étant invariants par des rotations de 180° dans le plan </a:t>
            </a:r>
            <a:r>
              <a:rPr lang="fr-FR" sz="3600" i="1">
                <a:latin typeface="Times New Roman" pitchFamily="18"/>
                <a:cs typeface="Times New Roman" pitchFamily="18"/>
              </a:rPr>
              <a:t>x-y</a:t>
            </a:r>
            <a:r>
              <a:rPr lang="fr-FR" sz="3600">
                <a:latin typeface="Times New Roman" pitchFamily="18"/>
                <a:cs typeface="Times New Roman" pitchFamily="18"/>
              </a:rPr>
              <a:t> , le spin de la particule associée "le graviton" doit donc être de 2.</a:t>
            </a:r>
          </a:p>
          <a:p>
            <a:pPr lvl="0">
              <a:lnSpc>
                <a:spcPct val="90000"/>
              </a:lnSpc>
            </a:pPr>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DBF44-26F2-4AA5-BC53-E55C2074017E}"/>
              </a:ext>
            </a:extLst>
          </p:cNvPr>
          <p:cNvSpPr txBox="1">
            <a:spLocks noGrp="1"/>
          </p:cNvSpPr>
          <p:nvPr>
            <p:ph type="title"/>
          </p:nvPr>
        </p:nvSpPr>
        <p:spPr>
          <a:xfrm>
            <a:off x="0" y="78656"/>
            <a:ext cx="12191996" cy="846670"/>
          </a:xfrm>
        </p:spPr>
        <p:txBody>
          <a:bodyPr anchorCtr="1">
            <a:normAutofit fontScale="90000"/>
          </a:bodyPr>
          <a:lstStyle/>
          <a:p>
            <a:pPr lvl="0" algn="ctr"/>
            <a:r>
              <a:rPr lang="fr-FR" sz="3200">
                <a:latin typeface="Times New Roman" pitchFamily="18"/>
                <a:cs typeface="Times New Roman" pitchFamily="18"/>
              </a:rPr>
              <a:t>Il n’y a Pas d’ondes gravitationnelles en mécanique classique</a:t>
            </a:r>
          </a:p>
        </p:txBody>
      </p:sp>
      <p:sp>
        <p:nvSpPr>
          <p:cNvPr id="3" name="Espace réservé du contenu 2">
            <a:extLst>
              <a:ext uri="{FF2B5EF4-FFF2-40B4-BE49-F238E27FC236}">
                <a16:creationId xmlns:a16="http://schemas.microsoft.com/office/drawing/2014/main" id="{825A7415-4FEA-44A3-9E8E-433F72DC96B8}"/>
              </a:ext>
            </a:extLst>
          </p:cNvPr>
          <p:cNvSpPr txBox="1">
            <a:spLocks noGrp="1"/>
          </p:cNvSpPr>
          <p:nvPr>
            <p:ph idx="1"/>
          </p:nvPr>
        </p:nvSpPr>
        <p:spPr>
          <a:xfrm>
            <a:off x="287688" y="1385617"/>
            <a:ext cx="11774308" cy="5796838"/>
          </a:xfrm>
        </p:spPr>
        <p:txBody>
          <a:bodyPr/>
          <a:lstStyle/>
          <a:p>
            <a:pPr lvl="0" algn="just">
              <a:lnSpc>
                <a:spcPct val="70000"/>
              </a:lnSpc>
            </a:pPr>
            <a:r>
              <a:rPr lang="fr-FR" sz="3200">
                <a:latin typeface="Times New Roman" pitchFamily="18"/>
                <a:cs typeface="Times New Roman" pitchFamily="18"/>
              </a:rPr>
              <a:t>En mécanique classique on définit le champ gravitationnel en un point </a:t>
            </a:r>
            <a:r>
              <a:rPr lang="fr-FR" sz="3200" i="1">
                <a:latin typeface="Times New Roman" pitchFamily="18"/>
                <a:cs typeface="Times New Roman" pitchFamily="18"/>
              </a:rPr>
              <a:t>P</a:t>
            </a:r>
            <a:r>
              <a:rPr lang="fr-FR" sz="3200">
                <a:latin typeface="Times New Roman" pitchFamily="18"/>
                <a:cs typeface="Times New Roman" pitchFamily="18"/>
              </a:rPr>
              <a:t>  d’un espace tridimensionnel euclidien, généré par un ensemble de </a:t>
            </a:r>
            <a:r>
              <a:rPr lang="fr-FR" sz="3200" b="1" i="1">
                <a:latin typeface="Times New Roman" pitchFamily="18"/>
                <a:cs typeface="Times New Roman" pitchFamily="18"/>
              </a:rPr>
              <a:t>n</a:t>
            </a:r>
            <a:r>
              <a:rPr lang="fr-FR" sz="3200" b="1">
                <a:latin typeface="Times New Roman" pitchFamily="18"/>
                <a:cs typeface="Times New Roman" pitchFamily="18"/>
              </a:rPr>
              <a:t> </a:t>
            </a:r>
            <a:r>
              <a:rPr lang="fr-FR" sz="3200">
                <a:latin typeface="Times New Roman" pitchFamily="18"/>
                <a:cs typeface="Times New Roman" pitchFamily="18"/>
              </a:rPr>
              <a:t>masses (</a:t>
            </a:r>
            <a:r>
              <a:rPr lang="fr-FR" sz="3200" b="1" i="1">
                <a:latin typeface="Times New Roman" pitchFamily="18"/>
                <a:cs typeface="Times New Roman" pitchFamily="18"/>
              </a:rPr>
              <a:t>M</a:t>
            </a:r>
            <a:r>
              <a:rPr lang="fr-FR" sz="3200" b="1" i="1" baseline="-25000">
                <a:latin typeface="Times New Roman" pitchFamily="18"/>
                <a:cs typeface="Times New Roman" pitchFamily="18"/>
              </a:rPr>
              <a:t>1</a:t>
            </a:r>
            <a:r>
              <a:rPr lang="fr-FR" sz="3200" b="1" i="1">
                <a:latin typeface="Times New Roman" pitchFamily="18"/>
                <a:cs typeface="Times New Roman" pitchFamily="18"/>
              </a:rPr>
              <a:t>, M</a:t>
            </a:r>
            <a:r>
              <a:rPr lang="fr-FR" sz="3200" b="1" i="1" baseline="-25000">
                <a:latin typeface="Times New Roman" pitchFamily="18"/>
                <a:cs typeface="Times New Roman" pitchFamily="18"/>
              </a:rPr>
              <a:t>2</a:t>
            </a:r>
            <a:r>
              <a:rPr lang="fr-FR" sz="3200" b="1" i="1">
                <a:latin typeface="Times New Roman" pitchFamily="18"/>
                <a:cs typeface="Times New Roman" pitchFamily="18"/>
              </a:rPr>
              <a:t>, .., M</a:t>
            </a:r>
            <a:r>
              <a:rPr lang="fr-FR" sz="3200" b="1" i="1" baseline="-25000">
                <a:latin typeface="Times New Roman" pitchFamily="18"/>
                <a:cs typeface="Times New Roman" pitchFamily="18"/>
              </a:rPr>
              <a:t>i</a:t>
            </a:r>
            <a:r>
              <a:rPr lang="fr-FR" sz="3200" b="1" i="1">
                <a:latin typeface="Times New Roman" pitchFamily="18"/>
                <a:cs typeface="Times New Roman" pitchFamily="18"/>
              </a:rPr>
              <a:t>,.., M</a:t>
            </a:r>
            <a:r>
              <a:rPr lang="fr-FR" sz="3200" b="1" i="1" baseline="-25000">
                <a:latin typeface="Times New Roman" pitchFamily="18"/>
                <a:cs typeface="Times New Roman" pitchFamily="18"/>
              </a:rPr>
              <a:t>n</a:t>
            </a:r>
            <a:r>
              <a:rPr lang="fr-FR" sz="3200">
                <a:latin typeface="Times New Roman" pitchFamily="18"/>
                <a:cs typeface="Times New Roman" pitchFamily="18"/>
              </a:rPr>
              <a:t>), situés en des points (</a:t>
            </a:r>
            <a:r>
              <a:rPr lang="fr-FR" sz="3200" b="1" i="1">
                <a:latin typeface="Times New Roman" pitchFamily="18"/>
                <a:cs typeface="Times New Roman" pitchFamily="18"/>
              </a:rPr>
              <a:t>O</a:t>
            </a:r>
            <a:r>
              <a:rPr lang="fr-FR" sz="3200" b="1" i="1" baseline="-25000">
                <a:latin typeface="Times New Roman" pitchFamily="18"/>
                <a:cs typeface="Times New Roman" pitchFamily="18"/>
              </a:rPr>
              <a:t>1</a:t>
            </a:r>
            <a:r>
              <a:rPr lang="fr-FR" sz="3200" b="1" i="1">
                <a:latin typeface="Times New Roman" pitchFamily="18"/>
                <a:cs typeface="Times New Roman" pitchFamily="18"/>
              </a:rPr>
              <a:t>, O</a:t>
            </a:r>
            <a:r>
              <a:rPr lang="fr-FR" sz="3200" b="1" i="1" baseline="-25000">
                <a:latin typeface="Times New Roman" pitchFamily="18"/>
                <a:cs typeface="Times New Roman" pitchFamily="18"/>
              </a:rPr>
              <a:t>2</a:t>
            </a:r>
            <a:r>
              <a:rPr lang="fr-FR" sz="3200" b="1" i="1">
                <a:latin typeface="Times New Roman" pitchFamily="18"/>
                <a:cs typeface="Times New Roman" pitchFamily="18"/>
              </a:rPr>
              <a:t>, .., O</a:t>
            </a:r>
            <a:r>
              <a:rPr lang="fr-FR" sz="3200" b="1" i="1" baseline="-25000">
                <a:latin typeface="Times New Roman" pitchFamily="18"/>
                <a:cs typeface="Times New Roman" pitchFamily="18"/>
              </a:rPr>
              <a:t>i</a:t>
            </a:r>
            <a:r>
              <a:rPr lang="fr-FR" sz="3200" b="1" i="1">
                <a:latin typeface="Times New Roman" pitchFamily="18"/>
                <a:cs typeface="Times New Roman" pitchFamily="18"/>
              </a:rPr>
              <a:t>,.., O</a:t>
            </a:r>
            <a:r>
              <a:rPr lang="fr-FR" sz="3200" b="1" i="1" baseline="-25000">
                <a:latin typeface="Times New Roman" pitchFamily="18"/>
                <a:cs typeface="Times New Roman" pitchFamily="18"/>
              </a:rPr>
              <a:t>n</a:t>
            </a:r>
            <a:r>
              <a:rPr lang="fr-FR" sz="3200">
                <a:latin typeface="Times New Roman" pitchFamily="18"/>
                <a:cs typeface="Times New Roman" pitchFamily="18"/>
              </a:rPr>
              <a:t>), par un potentiel scalaire </a:t>
            </a:r>
            <a:r>
              <a:rPr lang="fr-FR" sz="3200" b="1" i="1">
                <a:latin typeface="Times New Roman" pitchFamily="18"/>
                <a:cs typeface="Times New Roman" pitchFamily="18"/>
              </a:rPr>
              <a:t>U</a:t>
            </a:r>
            <a:r>
              <a:rPr lang="fr-FR" sz="3200" b="1">
                <a:latin typeface="Times New Roman" pitchFamily="18"/>
                <a:cs typeface="Times New Roman" pitchFamily="18"/>
              </a:rPr>
              <a:t> </a:t>
            </a:r>
            <a:r>
              <a:rPr lang="fr-FR" sz="3200">
                <a:latin typeface="Times New Roman" pitchFamily="18"/>
                <a:cs typeface="Times New Roman" pitchFamily="18"/>
              </a:rPr>
              <a:t>qui est la somme des potentiels </a:t>
            </a:r>
            <a:r>
              <a:rPr lang="fr-FR" sz="3200" b="1" i="1">
                <a:latin typeface="Times New Roman" pitchFamily="18"/>
                <a:cs typeface="Times New Roman" pitchFamily="18"/>
              </a:rPr>
              <a:t>U</a:t>
            </a:r>
            <a:r>
              <a:rPr lang="fr-FR" sz="3200" b="1" i="1" baseline="-25000">
                <a:latin typeface="Times New Roman" pitchFamily="18"/>
                <a:cs typeface="Times New Roman" pitchFamily="18"/>
              </a:rPr>
              <a:t>i</a:t>
            </a:r>
            <a:r>
              <a:rPr lang="fr-FR" sz="3200">
                <a:latin typeface="Times New Roman" pitchFamily="18"/>
                <a:cs typeface="Times New Roman" pitchFamily="18"/>
              </a:rPr>
              <a:t> des champs gravitationnels généré par chaque masse </a:t>
            </a:r>
            <a:r>
              <a:rPr lang="fr-FR" sz="3200" b="1" i="1">
                <a:latin typeface="Times New Roman" pitchFamily="18"/>
                <a:cs typeface="Times New Roman" pitchFamily="18"/>
              </a:rPr>
              <a:t>M</a:t>
            </a:r>
            <a:r>
              <a:rPr lang="fr-FR" sz="3200" b="1" i="1" baseline="-25000">
                <a:latin typeface="Times New Roman" pitchFamily="18"/>
                <a:cs typeface="Times New Roman" pitchFamily="18"/>
              </a:rPr>
              <a:t>i</a:t>
            </a:r>
            <a:r>
              <a:rPr lang="fr-FR" sz="3200">
                <a:latin typeface="Times New Roman" pitchFamily="18"/>
                <a:cs typeface="Times New Roman" pitchFamily="18"/>
              </a:rPr>
              <a:t> en ce ce point </a:t>
            </a:r>
            <a:r>
              <a:rPr lang="fr-FR" sz="3200" b="1" i="1">
                <a:latin typeface="Times New Roman" pitchFamily="18"/>
                <a:cs typeface="Times New Roman" pitchFamily="18"/>
              </a:rPr>
              <a:t>P</a:t>
            </a:r>
            <a:r>
              <a:rPr lang="fr-FR" sz="3200">
                <a:latin typeface="Times New Roman" pitchFamily="18"/>
                <a:cs typeface="Times New Roman" pitchFamily="18"/>
              </a:rPr>
              <a:t>.</a:t>
            </a:r>
          </a:p>
          <a:p>
            <a:pPr lvl="0" algn="just">
              <a:lnSpc>
                <a:spcPct val="70000"/>
              </a:lnSpc>
            </a:pPr>
            <a:endParaRPr lang="fr-FR" sz="3600">
              <a:latin typeface="Times New Roman" pitchFamily="18"/>
              <a:cs typeface="Times New Roman" pitchFamily="18"/>
            </a:endParaRPr>
          </a:p>
          <a:p>
            <a:pPr lvl="0" algn="just">
              <a:lnSpc>
                <a:spcPct val="70000"/>
              </a:lnSpc>
            </a:pPr>
            <a:r>
              <a:rPr lang="fr-FR" sz="3200">
                <a:latin typeface="Times New Roman" pitchFamily="18"/>
                <a:cs typeface="Times New Roman" pitchFamily="18"/>
              </a:rPr>
              <a:t>Ce potentiel est de la forme </a:t>
            </a:r>
            <a:r>
              <a:rPr lang="fr-FR" sz="3200" b="1" i="1">
                <a:latin typeface="Times New Roman" pitchFamily="18"/>
                <a:cs typeface="Times New Roman" pitchFamily="18"/>
              </a:rPr>
              <a:t>U</a:t>
            </a:r>
            <a:r>
              <a:rPr lang="fr-FR" sz="3200" b="1" i="1" baseline="-25000">
                <a:latin typeface="Times New Roman" pitchFamily="18"/>
                <a:cs typeface="Times New Roman" pitchFamily="18"/>
              </a:rPr>
              <a:t>i</a:t>
            </a:r>
            <a:r>
              <a:rPr lang="fr-FR" sz="3200" i="1">
                <a:latin typeface="Times New Roman" pitchFamily="18"/>
                <a:cs typeface="Times New Roman" pitchFamily="18"/>
              </a:rPr>
              <a:t> =</a:t>
            </a:r>
            <a:r>
              <a:rPr lang="fr-FR" sz="3200" b="1" i="1">
                <a:latin typeface="Times New Roman" pitchFamily="18"/>
                <a:cs typeface="Times New Roman" pitchFamily="18"/>
              </a:rPr>
              <a:t>K. M</a:t>
            </a:r>
            <a:r>
              <a:rPr lang="fr-FR" sz="3200" b="1" i="1" baseline="-25000">
                <a:latin typeface="Times New Roman" pitchFamily="18"/>
                <a:cs typeface="Times New Roman" pitchFamily="18"/>
              </a:rPr>
              <a:t>i </a:t>
            </a:r>
            <a:r>
              <a:rPr lang="fr-FR" sz="3200" b="1" i="1">
                <a:latin typeface="Times New Roman" pitchFamily="18"/>
                <a:cs typeface="Times New Roman" pitchFamily="18"/>
              </a:rPr>
              <a:t>/r</a:t>
            </a:r>
            <a:r>
              <a:rPr lang="fr-FR" sz="3200" b="1" i="1" baseline="-25000">
                <a:latin typeface="Times New Roman" pitchFamily="18"/>
                <a:cs typeface="Times New Roman" pitchFamily="18"/>
              </a:rPr>
              <a:t>i</a:t>
            </a:r>
            <a:r>
              <a:rPr lang="fr-FR" sz="3200">
                <a:latin typeface="Times New Roman" pitchFamily="18"/>
                <a:cs typeface="Times New Roman" pitchFamily="18"/>
              </a:rPr>
              <a:t>,  où </a:t>
            </a:r>
            <a:r>
              <a:rPr lang="fr-FR" sz="3200" b="1" i="1">
                <a:latin typeface="Times New Roman" pitchFamily="18"/>
                <a:cs typeface="Times New Roman" pitchFamily="18"/>
              </a:rPr>
              <a:t>r</a:t>
            </a:r>
            <a:r>
              <a:rPr lang="fr-FR" sz="3200" b="1" i="1" baseline="-25000">
                <a:latin typeface="Times New Roman" pitchFamily="18"/>
                <a:cs typeface="Times New Roman" pitchFamily="18"/>
              </a:rPr>
              <a:t>i</a:t>
            </a:r>
            <a:r>
              <a:rPr lang="fr-FR" sz="3200">
                <a:latin typeface="Times New Roman" pitchFamily="18"/>
                <a:cs typeface="Times New Roman" pitchFamily="18"/>
              </a:rPr>
              <a:t> est la distance </a:t>
            </a:r>
            <a:r>
              <a:rPr lang="fr-FR" sz="3200" b="1" i="1">
                <a:latin typeface="Times New Roman" pitchFamily="18"/>
                <a:cs typeface="Times New Roman" pitchFamily="18"/>
              </a:rPr>
              <a:t>O</a:t>
            </a:r>
            <a:r>
              <a:rPr lang="fr-FR" sz="3200" b="1" i="1" baseline="-25000">
                <a:latin typeface="Times New Roman" pitchFamily="18"/>
                <a:cs typeface="Times New Roman" pitchFamily="18"/>
              </a:rPr>
              <a:t>i</a:t>
            </a:r>
            <a:r>
              <a:rPr lang="fr-FR" sz="3200" b="1" i="1">
                <a:latin typeface="Times New Roman" pitchFamily="18"/>
                <a:cs typeface="Times New Roman" pitchFamily="18"/>
              </a:rPr>
              <a:t>-P</a:t>
            </a:r>
            <a:r>
              <a:rPr lang="fr-FR" sz="3200">
                <a:latin typeface="Times New Roman" pitchFamily="18"/>
                <a:cs typeface="Times New Roman" pitchFamily="18"/>
              </a:rPr>
              <a:t> entre la masse </a:t>
            </a:r>
            <a:r>
              <a:rPr lang="fr-FR" sz="3200" b="1" i="1">
                <a:latin typeface="Times New Roman" pitchFamily="18"/>
                <a:cs typeface="Times New Roman" pitchFamily="18"/>
              </a:rPr>
              <a:t>M</a:t>
            </a:r>
            <a:r>
              <a:rPr lang="fr-FR" sz="3200" b="1" i="1" baseline="-25000">
                <a:latin typeface="Times New Roman" pitchFamily="18"/>
                <a:cs typeface="Times New Roman" pitchFamily="18"/>
              </a:rPr>
              <a:t>i</a:t>
            </a:r>
            <a:r>
              <a:rPr lang="fr-FR" sz="3200" b="1">
                <a:latin typeface="Times New Roman" pitchFamily="18"/>
                <a:cs typeface="Times New Roman" pitchFamily="18"/>
              </a:rPr>
              <a:t> </a:t>
            </a:r>
            <a:r>
              <a:rPr lang="fr-FR" sz="3200">
                <a:latin typeface="Times New Roman" pitchFamily="18"/>
                <a:cs typeface="Times New Roman" pitchFamily="18"/>
              </a:rPr>
              <a:t>et </a:t>
            </a:r>
            <a:r>
              <a:rPr lang="fr-FR" sz="3200" b="1" i="1">
                <a:latin typeface="Times New Roman" pitchFamily="18"/>
                <a:cs typeface="Times New Roman" pitchFamily="18"/>
              </a:rPr>
              <a:t>P</a:t>
            </a:r>
            <a:r>
              <a:rPr lang="fr-FR" sz="3200" b="1">
                <a:latin typeface="Times New Roman" pitchFamily="18"/>
                <a:cs typeface="Times New Roman" pitchFamily="18"/>
              </a:rPr>
              <a:t>,</a:t>
            </a:r>
            <a:r>
              <a:rPr lang="fr-FR" sz="3200">
                <a:latin typeface="Times New Roman" pitchFamily="18"/>
                <a:cs typeface="Times New Roman" pitchFamily="18"/>
              </a:rPr>
              <a:t> pour la masse </a:t>
            </a:r>
            <a:r>
              <a:rPr lang="fr-FR" sz="3200" b="1" i="1">
                <a:latin typeface="Times New Roman" pitchFamily="18"/>
                <a:cs typeface="Times New Roman" pitchFamily="18"/>
              </a:rPr>
              <a:t>M</a:t>
            </a:r>
            <a:r>
              <a:rPr lang="fr-FR" sz="3200" b="1" i="1" baseline="-25000">
                <a:latin typeface="Times New Roman" pitchFamily="18"/>
                <a:cs typeface="Times New Roman" pitchFamily="18"/>
              </a:rPr>
              <a:t>i</a:t>
            </a:r>
            <a:r>
              <a:rPr lang="fr-FR" sz="3200">
                <a:latin typeface="Times New Roman" pitchFamily="18"/>
                <a:cs typeface="Times New Roman" pitchFamily="18"/>
              </a:rPr>
              <a:t> et </a:t>
            </a:r>
            <a:r>
              <a:rPr lang="fr-FR" sz="3200" b="1" i="1">
                <a:latin typeface="Times New Roman" pitchFamily="18"/>
                <a:cs typeface="Times New Roman" pitchFamily="18"/>
              </a:rPr>
              <a:t>K</a:t>
            </a:r>
            <a:r>
              <a:rPr lang="fr-FR" sz="3200">
                <a:latin typeface="Times New Roman" pitchFamily="18"/>
                <a:cs typeface="Times New Roman" pitchFamily="18"/>
              </a:rPr>
              <a:t> une constante. </a:t>
            </a:r>
          </a:p>
          <a:p>
            <a:pPr lvl="0" algn="just">
              <a:lnSpc>
                <a:spcPct val="70000"/>
              </a:lnSpc>
            </a:pPr>
            <a:r>
              <a:rPr lang="fr-FR" sz="3200">
                <a:latin typeface="Times New Roman" pitchFamily="18"/>
                <a:cs typeface="Times New Roman" pitchFamily="18"/>
              </a:rPr>
              <a:t>Le potentiel scalaire (additif) gravitationnel généré par les </a:t>
            </a:r>
            <a:r>
              <a:rPr lang="fr-FR" sz="3200" b="1" i="1">
                <a:latin typeface="Times New Roman" pitchFamily="18"/>
                <a:cs typeface="Times New Roman" pitchFamily="18"/>
              </a:rPr>
              <a:t>n</a:t>
            </a:r>
            <a:r>
              <a:rPr lang="fr-FR" sz="3200">
                <a:latin typeface="Times New Roman" pitchFamily="18"/>
                <a:cs typeface="Times New Roman" pitchFamily="18"/>
              </a:rPr>
              <a:t> masses en </a:t>
            </a:r>
            <a:r>
              <a:rPr lang="fr-FR" sz="3200" i="1">
                <a:latin typeface="Times New Roman" pitchFamily="18"/>
                <a:cs typeface="Times New Roman" pitchFamily="18"/>
              </a:rPr>
              <a:t>P</a:t>
            </a:r>
            <a:r>
              <a:rPr lang="fr-FR" sz="3200">
                <a:latin typeface="Times New Roman" pitchFamily="18"/>
                <a:cs typeface="Times New Roman" pitchFamily="18"/>
              </a:rPr>
              <a:t> s’écrit alors:</a:t>
            </a:r>
          </a:p>
          <a:p>
            <a:pPr lvl="0" algn="ctr">
              <a:lnSpc>
                <a:spcPct val="70000"/>
              </a:lnSpc>
            </a:pPr>
            <a:r>
              <a:rPr lang="fr-FR" sz="3200" i="1">
                <a:latin typeface="Times New Roman" pitchFamily="18"/>
                <a:cs typeface="Times New Roman" pitchFamily="18"/>
              </a:rPr>
              <a:t>U = </a:t>
            </a:r>
            <a:r>
              <a:rPr lang="el-GR" sz="3200" i="1">
                <a:latin typeface="Times New Roman" pitchFamily="18"/>
                <a:cs typeface="Times New Roman" pitchFamily="18"/>
              </a:rPr>
              <a:t>Σ</a:t>
            </a:r>
            <a:r>
              <a:rPr lang="fr-FR" sz="3200" i="1" baseline="-25000">
                <a:latin typeface="Times New Roman" pitchFamily="18"/>
                <a:cs typeface="Times New Roman" pitchFamily="18"/>
              </a:rPr>
              <a:t>i</a:t>
            </a:r>
            <a:r>
              <a:rPr lang="fr-FR" sz="3200" i="1">
                <a:latin typeface="Times New Roman" pitchFamily="18"/>
                <a:cs typeface="Times New Roman" pitchFamily="18"/>
              </a:rPr>
              <a:t> K.U</a:t>
            </a:r>
            <a:r>
              <a:rPr lang="fr-FR" sz="3200" i="1" baseline="-25000">
                <a:latin typeface="Times New Roman" pitchFamily="18"/>
                <a:cs typeface="Times New Roman" pitchFamily="18"/>
              </a:rPr>
              <a:t>i</a:t>
            </a:r>
            <a:r>
              <a:rPr lang="fr-FR" sz="3200" i="1">
                <a:latin typeface="Times New Roman" pitchFamily="18"/>
                <a:cs typeface="Times New Roman" pitchFamily="18"/>
              </a:rPr>
              <a:t> = </a:t>
            </a:r>
            <a:r>
              <a:rPr lang="el-GR" sz="3200" i="1">
                <a:latin typeface="Times New Roman" pitchFamily="18"/>
                <a:cs typeface="Times New Roman" pitchFamily="18"/>
              </a:rPr>
              <a:t>Σ</a:t>
            </a:r>
            <a:r>
              <a:rPr lang="fr-FR" sz="3200" i="1" baseline="-25000">
                <a:latin typeface="Times New Roman" pitchFamily="18"/>
                <a:cs typeface="Times New Roman" pitchFamily="18"/>
              </a:rPr>
              <a:t>i</a:t>
            </a:r>
            <a:r>
              <a:rPr lang="fr-FR" sz="3200" i="1">
                <a:latin typeface="Times New Roman" pitchFamily="18"/>
                <a:cs typeface="Times New Roman" pitchFamily="18"/>
              </a:rPr>
              <a:t> K.</a:t>
            </a:r>
            <a:r>
              <a:rPr lang="fr-FR" sz="3200" b="1" i="1">
                <a:latin typeface="Times New Roman" pitchFamily="18"/>
                <a:cs typeface="Times New Roman" pitchFamily="18"/>
              </a:rPr>
              <a:t>M</a:t>
            </a:r>
            <a:r>
              <a:rPr lang="fr-FR" sz="3200" b="1" i="1" baseline="-25000">
                <a:latin typeface="Times New Roman" pitchFamily="18"/>
                <a:cs typeface="Times New Roman" pitchFamily="18"/>
              </a:rPr>
              <a:t>i </a:t>
            </a:r>
            <a:r>
              <a:rPr lang="fr-FR" sz="3200" b="1" i="1">
                <a:latin typeface="Times New Roman" pitchFamily="18"/>
                <a:cs typeface="Times New Roman" pitchFamily="18"/>
              </a:rPr>
              <a:t>/r</a:t>
            </a:r>
            <a:r>
              <a:rPr lang="fr-FR" sz="3200" b="1" i="1" baseline="-25000">
                <a:latin typeface="Times New Roman" pitchFamily="18"/>
                <a:cs typeface="Times New Roman" pitchFamily="18"/>
              </a:rPr>
              <a:t>i</a:t>
            </a:r>
            <a:r>
              <a:rPr lang="fr-FR" sz="3200" i="1">
                <a:latin typeface="Times New Roman" pitchFamily="18"/>
                <a:cs typeface="Times New Roman" pitchFamily="18"/>
              </a:rPr>
              <a:t> </a:t>
            </a:r>
            <a:r>
              <a:rPr lang="fr-FR" sz="3200">
                <a:latin typeface="Times New Roman" pitchFamily="18"/>
                <a:cs typeface="Times New Roman" pitchFamily="18"/>
              </a:rPr>
              <a:t>. 		(1)</a:t>
            </a:r>
          </a:p>
          <a:p>
            <a:pPr lvl="0" algn="just">
              <a:lnSpc>
                <a:spcPct val="70000"/>
              </a:lnSpc>
            </a:pPr>
            <a:endParaRPr lang="fr-FR" sz="2800">
              <a:latin typeface="Times New Roman" pitchFamily="18"/>
              <a:cs typeface="Times New Roman" pitchFamily="18"/>
            </a:endParaRPr>
          </a:p>
          <a:p>
            <a:pPr lvl="0" algn="just">
              <a:lnSpc>
                <a:spcPct val="70000"/>
              </a:lnSpc>
            </a:pPr>
            <a:endParaRPr lang="fr-FR" sz="2600" baseline="-250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BC28B-E16A-4931-9124-D705D4D3DE13}"/>
              </a:ext>
            </a:extLst>
          </p:cNvPr>
          <p:cNvSpPr txBox="1">
            <a:spLocks noGrp="1"/>
          </p:cNvSpPr>
          <p:nvPr>
            <p:ph type="title"/>
          </p:nvPr>
        </p:nvSpPr>
        <p:spPr>
          <a:xfrm>
            <a:off x="1760622" y="29461"/>
            <a:ext cx="8554147" cy="745464"/>
          </a:xfrm>
        </p:spPr>
        <p:txBody>
          <a:bodyPr anchorCtr="1"/>
          <a:lstStyle/>
          <a:p>
            <a:pPr lvl="0" algn="ctr"/>
            <a:r>
              <a:rPr lang="fr-FR" sz="2900">
                <a:latin typeface="Times New Roman" pitchFamily="18"/>
                <a:cs typeface="Times New Roman" pitchFamily="18"/>
              </a:rPr>
              <a:t>Génération des ondes gravitationnelles</a:t>
            </a:r>
          </a:p>
        </p:txBody>
      </p:sp>
      <p:sp>
        <p:nvSpPr>
          <p:cNvPr id="3" name="Espace réservé du contenu 2">
            <a:extLst>
              <a:ext uri="{FF2B5EF4-FFF2-40B4-BE49-F238E27FC236}">
                <a16:creationId xmlns:a16="http://schemas.microsoft.com/office/drawing/2014/main" id="{CC48161E-2662-47C5-A2A3-475791297C68}"/>
              </a:ext>
            </a:extLst>
          </p:cNvPr>
          <p:cNvSpPr txBox="1">
            <a:spLocks noGrp="1"/>
          </p:cNvSpPr>
          <p:nvPr>
            <p:ph idx="1"/>
          </p:nvPr>
        </p:nvSpPr>
        <p:spPr>
          <a:xfrm>
            <a:off x="156115" y="947857"/>
            <a:ext cx="8251902" cy="5904491"/>
          </a:xfrm>
        </p:spPr>
        <p:txBody>
          <a:bodyPr/>
          <a:lstStyle/>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marL="0" lvl="0" indent="0">
              <a:lnSpc>
                <a:spcPct val="90000"/>
              </a:lnSpc>
              <a:buNone/>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p:txBody>
      </p:sp>
      <p:sp>
        <p:nvSpPr>
          <p:cNvPr id="4" name="ZoneTexte 11">
            <a:extLst>
              <a:ext uri="{FF2B5EF4-FFF2-40B4-BE49-F238E27FC236}">
                <a16:creationId xmlns:a16="http://schemas.microsoft.com/office/drawing/2014/main" id="{7AFC2163-72F0-4C1A-A359-1C16AB16B574}"/>
              </a:ext>
            </a:extLst>
          </p:cNvPr>
          <p:cNvSpPr txBox="1"/>
          <p:nvPr/>
        </p:nvSpPr>
        <p:spPr>
          <a:xfrm>
            <a:off x="156115" y="1260399"/>
            <a:ext cx="12152485" cy="563231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A la différence de l’électrodynamique où deux types de charge existent (+, -) et où le rayonnement résulte principalement de la variation dipolaire, le rayonnement gravitationnel, où un seul type de charge existe , résulte de la variation du moment quadripolaire Q.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0" cap="none" spc="0" baseline="0">
              <a:solidFill>
                <a:srgbClr val="FFFFFF"/>
              </a:solidFill>
              <a:uFillTx/>
              <a:latin typeface="Times New Roman"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L’amplitude de l’onde h est donné par la formule du quadripôle: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1" u="none" strike="noStrike" kern="0" cap="none" spc="0" baseline="0">
              <a:solidFill>
                <a:srgbClr val="FFFFFF"/>
              </a:solidFill>
              <a:uFillTx/>
              <a:latin typeface="Cambria Math" pitchFamily="18"/>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0" cap="none" spc="0" baseline="0">
                <a:solidFill>
                  <a:srgbClr val="FFFFFF"/>
                </a:solidFill>
                <a:uFillTx/>
                <a:latin typeface="Times New Roman" pitchFamily="18"/>
                <a:cs typeface="Times New Roman" pitchFamily="18"/>
              </a:rPr>
              <a:t>h =(2G/c</a:t>
            </a:r>
            <a:r>
              <a:rPr lang="fr-FR" sz="3200" b="0" i="0" u="none" strike="noStrike" kern="0" cap="none" spc="0" baseline="30000">
                <a:solidFill>
                  <a:srgbClr val="FFFFFF"/>
                </a:solidFill>
                <a:uFillTx/>
                <a:latin typeface="Times New Roman" pitchFamily="18"/>
                <a:cs typeface="Times New Roman" pitchFamily="18"/>
              </a:rPr>
              <a:t>4</a:t>
            </a:r>
            <a:r>
              <a:rPr lang="fr-FR" sz="3200" b="0" i="0" u="none" strike="noStrike" kern="0" cap="none" spc="0" baseline="0">
                <a:solidFill>
                  <a:srgbClr val="FFFFFF"/>
                </a:solidFill>
                <a:uFillTx/>
                <a:latin typeface="Times New Roman" pitchFamily="18"/>
                <a:cs typeface="Times New Roman" pitchFamily="18"/>
              </a:rPr>
              <a:t>r)</a:t>
            </a:r>
            <a:r>
              <a:rPr lang="fr-FR" sz="3200" b="0" i="0" u="none" strike="noStrike" kern="1200" cap="none" spc="0" baseline="0">
                <a:solidFill>
                  <a:srgbClr val="FFFFFF"/>
                </a:solidFill>
                <a:uFillTx/>
                <a:latin typeface="Times New Roman" pitchFamily="18"/>
                <a:cs typeface="Times New Roman" pitchFamily="18"/>
              </a:rPr>
              <a:t>Q’’(t-r/c)</a:t>
            </a:r>
            <a:endParaRPr lang="fr-FR" sz="3200" b="0" i="0" u="none" strike="noStrike" kern="1200" cap="none" spc="0" baseline="3000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6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Rectangle 7">
            <a:extLst>
              <a:ext uri="{FF2B5EF4-FFF2-40B4-BE49-F238E27FC236}">
                <a16:creationId xmlns:a16="http://schemas.microsoft.com/office/drawing/2014/main" id="{F418A626-CC45-4EB6-82C8-F437894B3082}"/>
              </a:ext>
            </a:extLst>
          </p:cNvPr>
          <p:cNvSpPr/>
          <p:nvPr/>
        </p:nvSpPr>
        <p:spPr>
          <a:xfrm>
            <a:off x="0" y="0"/>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34"/>
              </a:rPr>
              <a:t>La petitesse du facteur   </a:t>
            </a:r>
            <a:r>
              <a:rPr lang="fr-FR" sz="1900" b="0" i="0" u="none" strike="noStrike" kern="1200" cap="none" spc="0" baseline="0">
                <a:solidFill>
                  <a:srgbClr val="000000"/>
                </a:solidFill>
                <a:uFillTx/>
                <a:latin typeface="Arial" pitchFamily="34"/>
              </a:rPr>
              <a:t> </a:t>
            </a:r>
            <a:r>
              <a:rPr lang="fr-FR" sz="1800" b="0" i="0" u="none" strike="noStrike" kern="1200" cap="none" spc="0" baseline="0">
                <a:solidFill>
                  <a:srgbClr val="000000"/>
                </a:solidFill>
                <a:uFillTx/>
                <a:latin typeface="Arial" pitchFamily="34"/>
              </a:rPr>
              <a:t>traduit la grande rigidité de l'espace-temps. Il faut la compenser par de grandes variations du moment quadrupôlaire pour produire des ondes gravitationnelles détectables </a:t>
            </a:r>
          </a:p>
        </p:txBody>
      </p:sp>
      <p:sp>
        <p:nvSpPr>
          <p:cNvPr id="6" name="AutoShape 8" descr="{\displaystyle 2G/c^{4}\approx 1,65\times 10^{-44}{\rm {\;m^{-1}\cdot kg^{-1}\cdot s^{2}}}}">
            <a:extLst>
              <a:ext uri="{FF2B5EF4-FFF2-40B4-BE49-F238E27FC236}">
                <a16:creationId xmlns:a16="http://schemas.microsoft.com/office/drawing/2014/main" id="{33C545C4-E0C6-468D-9462-07D4F0055B2D}"/>
              </a:ext>
            </a:extLst>
          </p:cNvPr>
          <p:cNvSpPr/>
          <p:nvPr/>
        </p:nvSpPr>
        <p:spPr>
          <a:xfrm>
            <a:off x="2530473" y="-2809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84F283-8C5F-45A9-8D48-685F701FD0FF}"/>
              </a:ext>
            </a:extLst>
          </p:cNvPr>
          <p:cNvSpPr txBox="1">
            <a:spLocks noGrp="1"/>
          </p:cNvSpPr>
          <p:nvPr>
            <p:ph type="title"/>
          </p:nvPr>
        </p:nvSpPr>
        <p:spPr>
          <a:xfrm>
            <a:off x="1760622" y="29461"/>
            <a:ext cx="8554147" cy="745464"/>
          </a:xfrm>
        </p:spPr>
        <p:txBody>
          <a:bodyPr anchorCtr="1"/>
          <a:lstStyle/>
          <a:p>
            <a:pPr lvl="0" algn="ctr"/>
            <a:r>
              <a:rPr lang="fr-FR" sz="2900">
                <a:latin typeface="Times New Roman" pitchFamily="18"/>
                <a:cs typeface="Times New Roman" pitchFamily="18"/>
              </a:rPr>
              <a:t>Génération des ondes gravitationnelles</a:t>
            </a:r>
          </a:p>
        </p:txBody>
      </p:sp>
      <p:sp>
        <p:nvSpPr>
          <p:cNvPr id="3" name="Espace réservé du contenu 2">
            <a:extLst>
              <a:ext uri="{FF2B5EF4-FFF2-40B4-BE49-F238E27FC236}">
                <a16:creationId xmlns:a16="http://schemas.microsoft.com/office/drawing/2014/main" id="{8204931B-232C-41EA-ABD7-B7E84934BD64}"/>
              </a:ext>
            </a:extLst>
          </p:cNvPr>
          <p:cNvSpPr txBox="1">
            <a:spLocks noGrp="1"/>
          </p:cNvSpPr>
          <p:nvPr>
            <p:ph idx="1"/>
          </p:nvPr>
        </p:nvSpPr>
        <p:spPr>
          <a:xfrm>
            <a:off x="156115" y="947857"/>
            <a:ext cx="8251902" cy="5904491"/>
          </a:xfrm>
        </p:spPr>
        <p:txBody>
          <a:bodyPr/>
          <a:lstStyle/>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marL="0" lvl="0" indent="0">
              <a:lnSpc>
                <a:spcPct val="90000"/>
              </a:lnSpc>
              <a:buNone/>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p:txBody>
      </p:sp>
      <p:sp>
        <p:nvSpPr>
          <p:cNvPr id="4" name="ZoneTexte 11">
            <a:extLst>
              <a:ext uri="{FF2B5EF4-FFF2-40B4-BE49-F238E27FC236}">
                <a16:creationId xmlns:a16="http://schemas.microsoft.com/office/drawing/2014/main" id="{2E9B285D-3F17-4D56-8C7D-DACD8A7F3F74}"/>
              </a:ext>
            </a:extLst>
          </p:cNvPr>
          <p:cNvSpPr txBox="1"/>
          <p:nvPr/>
        </p:nvSpPr>
        <p:spPr>
          <a:xfrm>
            <a:off x="39511" y="751115"/>
            <a:ext cx="12152485" cy="6494087"/>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La petitesse du facteur 2G/c</a:t>
            </a:r>
            <a:r>
              <a:rPr lang="fr-FR" sz="3200" b="0" i="0" u="none" strike="noStrike" kern="1200" cap="none" spc="0" baseline="30000">
                <a:solidFill>
                  <a:srgbClr val="FFFFFF"/>
                </a:solidFill>
                <a:uFillTx/>
                <a:latin typeface="Times New Roman" pitchFamily="18"/>
                <a:cs typeface="Times New Roman" pitchFamily="18"/>
              </a:rPr>
              <a:t>4</a:t>
            </a:r>
            <a:r>
              <a:rPr lang="fr-FR" sz="3200" b="0" i="0" u="none" strike="noStrike" kern="1200" cap="none" spc="0" baseline="0">
                <a:solidFill>
                  <a:srgbClr val="FFFFFF"/>
                </a:solidFill>
                <a:uFillTx/>
                <a:latin typeface="Times New Roman" pitchFamily="18"/>
                <a:cs typeface="Times New Roman" pitchFamily="18"/>
              </a:rPr>
              <a:t> = 1.65 10 </a:t>
            </a:r>
            <a:r>
              <a:rPr lang="fr-FR" sz="3200" b="0" i="0" u="none" strike="noStrike" kern="1200" cap="none" spc="0" baseline="30000">
                <a:solidFill>
                  <a:srgbClr val="FFFFFF"/>
                </a:solidFill>
                <a:uFillTx/>
                <a:latin typeface="Times New Roman" pitchFamily="18"/>
                <a:cs typeface="Times New Roman" pitchFamily="18"/>
              </a:rPr>
              <a:t>-44 </a:t>
            </a:r>
            <a:r>
              <a:rPr lang="fr-FR" sz="3200" b="0" i="0" u="none" strike="noStrike" kern="1200" cap="none" spc="0" baseline="0">
                <a:solidFill>
                  <a:srgbClr val="FFFFFF"/>
                </a:solidFill>
                <a:uFillTx/>
                <a:latin typeface="Times New Roman" pitchFamily="18"/>
                <a:cs typeface="Times New Roman" pitchFamily="18"/>
              </a:rPr>
              <a:t>m</a:t>
            </a:r>
            <a:r>
              <a:rPr lang="fr-FR" sz="3200" b="0" i="0" u="none" strike="noStrike" kern="1200" cap="none" spc="0" baseline="30000">
                <a:solidFill>
                  <a:srgbClr val="FFFFFF"/>
                </a:solidFill>
                <a:uFillTx/>
                <a:latin typeface="Times New Roman" pitchFamily="18"/>
                <a:cs typeface="Times New Roman" pitchFamily="18"/>
              </a:rPr>
              <a:t>-1</a:t>
            </a:r>
            <a:r>
              <a:rPr lang="fr-FR" sz="3200" b="0" i="0" u="none" strike="noStrike" kern="1200" cap="none" spc="0" baseline="0">
                <a:solidFill>
                  <a:srgbClr val="FFFFFF"/>
                </a:solidFill>
                <a:uFillTx/>
                <a:latin typeface="Times New Roman" pitchFamily="18"/>
                <a:cs typeface="Times New Roman" pitchFamily="18"/>
              </a:rPr>
              <a:t> kg</a:t>
            </a:r>
            <a:r>
              <a:rPr lang="fr-FR" sz="3200" b="0" i="0" u="none" strike="noStrike" kern="1200" cap="none" spc="0" baseline="30000">
                <a:solidFill>
                  <a:srgbClr val="FFFFFF"/>
                </a:solidFill>
                <a:uFillTx/>
                <a:latin typeface="Times New Roman" pitchFamily="18"/>
                <a:cs typeface="Times New Roman" pitchFamily="18"/>
              </a:rPr>
              <a:t>-1</a:t>
            </a:r>
            <a:r>
              <a:rPr lang="fr-FR" sz="3200" b="0" i="0" u="none" strike="noStrike" kern="1200" cap="none" spc="0" baseline="0">
                <a:solidFill>
                  <a:srgbClr val="FFFFFF"/>
                </a:solidFill>
                <a:uFillTx/>
                <a:latin typeface="Times New Roman" pitchFamily="18"/>
                <a:cs typeface="Times New Roman" pitchFamily="18"/>
              </a:rPr>
              <a:t> s</a:t>
            </a:r>
            <a:r>
              <a:rPr lang="fr-FR" sz="3200" b="0" i="0" u="none" strike="noStrike" kern="1200" cap="none" spc="0" baseline="30000">
                <a:solidFill>
                  <a:srgbClr val="FFFFFF"/>
                </a:solidFill>
                <a:uFillTx/>
                <a:latin typeface="Times New Roman" pitchFamily="18"/>
                <a:cs typeface="Times New Roman" pitchFamily="18"/>
              </a:rPr>
              <a:t>2</a:t>
            </a:r>
            <a:r>
              <a:rPr lang="fr-FR" sz="3200" b="0" i="0" u="none" strike="noStrike" kern="1200" cap="none" spc="0" baseline="0">
                <a:solidFill>
                  <a:srgbClr val="FFFFFF"/>
                </a:solidFill>
                <a:uFillTx/>
                <a:latin typeface="Times New Roman" pitchFamily="18"/>
                <a:cs typeface="Times New Roman" pitchFamily="18"/>
              </a:rPr>
              <a:t> traduit la grande rigidité de l’espace-temps, il faut donc de grandes variation du moment quadripolaire pour générer des ondes détectables.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Ceci a des conséquences importantes.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Les systèmes dont la dynamique est à symétrie sphérique (sphère en expansion ou en contraction) ou à symétrie cylindrique (disque en rotation sur son axe) n'émettent pas d'ondes gravitationnelles car leur moment quadrupolaire reste constant</a:t>
            </a:r>
            <a:r>
              <a:rPr lang="fr-FR" sz="3600" b="0" i="0" u="none" strike="noStrike" kern="1200" cap="none" spc="0" baseline="0">
                <a:solidFill>
                  <a:srgbClr val="FFFFFF"/>
                </a:solidFill>
                <a:uFillTx/>
                <a:latin typeface="Times New Roman" pitchFamily="18"/>
                <a:cs typeface="Times New Roman" pitchFamily="18"/>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Rectangle 7">
            <a:extLst>
              <a:ext uri="{FF2B5EF4-FFF2-40B4-BE49-F238E27FC236}">
                <a16:creationId xmlns:a16="http://schemas.microsoft.com/office/drawing/2014/main" id="{8682A7DA-BFE9-437E-9272-6D593D21E7AC}"/>
              </a:ext>
            </a:extLst>
          </p:cNvPr>
          <p:cNvSpPr/>
          <p:nvPr/>
        </p:nvSpPr>
        <p:spPr>
          <a:xfrm>
            <a:off x="0" y="0"/>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34"/>
              </a:rPr>
              <a:t>La petitesse du facteur   </a:t>
            </a:r>
            <a:r>
              <a:rPr lang="fr-FR" sz="1900" b="0" i="0" u="none" strike="noStrike" kern="1200" cap="none" spc="0" baseline="0">
                <a:solidFill>
                  <a:srgbClr val="000000"/>
                </a:solidFill>
                <a:uFillTx/>
                <a:latin typeface="Arial" pitchFamily="34"/>
              </a:rPr>
              <a:t> </a:t>
            </a:r>
            <a:r>
              <a:rPr lang="fr-FR" sz="1800" b="0" i="0" u="none" strike="noStrike" kern="1200" cap="none" spc="0" baseline="0">
                <a:solidFill>
                  <a:srgbClr val="000000"/>
                </a:solidFill>
                <a:uFillTx/>
                <a:latin typeface="Arial" pitchFamily="34"/>
              </a:rPr>
              <a:t>traduit la grande rigidité de l'espace-temps. Il faut la compenser par de grandes variations du moment quadrupôlaire pour produire des ondes gravitationnelles détectables </a:t>
            </a:r>
          </a:p>
        </p:txBody>
      </p:sp>
      <p:sp>
        <p:nvSpPr>
          <p:cNvPr id="6" name="AutoShape 8" descr="{\displaystyle 2G/c^{4}\approx 1,65\times 10^{-44}{\rm {\;m^{-1}\cdot kg^{-1}\cdot s^{2}}}}">
            <a:extLst>
              <a:ext uri="{FF2B5EF4-FFF2-40B4-BE49-F238E27FC236}">
                <a16:creationId xmlns:a16="http://schemas.microsoft.com/office/drawing/2014/main" id="{6BB9B5BF-64A1-4FB0-8510-34A1BD7B0329}"/>
              </a:ext>
            </a:extLst>
          </p:cNvPr>
          <p:cNvSpPr/>
          <p:nvPr/>
        </p:nvSpPr>
        <p:spPr>
          <a:xfrm>
            <a:off x="2530473" y="-2809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6215D-3741-4612-B729-81F48C948B04}"/>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ZoneTexte 11">
            <a:extLst>
              <a:ext uri="{FF2B5EF4-FFF2-40B4-BE49-F238E27FC236}">
                <a16:creationId xmlns:a16="http://schemas.microsoft.com/office/drawing/2014/main" id="{1D256904-635B-48B8-9205-8222AD2CF4B6}"/>
              </a:ext>
            </a:extLst>
          </p:cNvPr>
          <p:cNvSpPr txBox="1"/>
          <p:nvPr/>
        </p:nvSpPr>
        <p:spPr>
          <a:xfrm>
            <a:off x="39511" y="1272378"/>
            <a:ext cx="12191996" cy="507831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Un dispositif simple pour la production d'onde gravitationnelle est un haltère en rotation autour du centre de son axe. Un tel système avec deux masses m séparées d'une distance R en rotation à la vitesse angulaire ω donne Q ¨ ≈ m(ω R) </a:t>
            </a:r>
            <a:r>
              <a:rPr lang="fr-FR" sz="3200" b="0" i="0" u="none" strike="noStrike" kern="1200" cap="none" spc="0" baseline="30000">
                <a:solidFill>
                  <a:srgbClr val="FFFFFF"/>
                </a:solidFill>
                <a:uFillTx/>
                <a:latin typeface="Times New Roman" pitchFamily="18"/>
                <a:cs typeface="Times New Roman" pitchFamily="18"/>
              </a:rPr>
              <a:t>2</a:t>
            </a:r>
            <a:r>
              <a:rPr lang="fr-FR" sz="3200" b="0" i="0" u="none" strike="noStrike" kern="1200" cap="none" spc="0" baseline="0">
                <a:solidFill>
                  <a:srgbClr val="FFFFFF"/>
                </a:solidFill>
                <a:uFillTx/>
                <a:latin typeface="Times New Roman" pitchFamily="18"/>
                <a:cs typeface="Times New Roman" pitchFamily="18"/>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Cette estimation, appliquée à des systèmes aux dimensions réalistes pour une expérience construite par l'homme, montre que la production d'ondes gravitationnelles détectables est impraticable en laboratoire.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a:solidFill>
                  <a:srgbClr val="FFFFFF"/>
                </a:solidFill>
                <a:uFillTx/>
                <a:latin typeface="Times New Roman" pitchFamily="18"/>
                <a:cs typeface="Times New Roman" pitchFamily="1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B38A4-A5A5-437C-9283-0A526623481A}"/>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ZoneTexte 11">
            <a:extLst>
              <a:ext uri="{FF2B5EF4-FFF2-40B4-BE49-F238E27FC236}">
                <a16:creationId xmlns:a16="http://schemas.microsoft.com/office/drawing/2014/main" id="{1782A0BE-161B-438D-A3F6-8FE32E83049F}"/>
              </a:ext>
            </a:extLst>
          </p:cNvPr>
          <p:cNvSpPr txBox="1"/>
          <p:nvPr/>
        </p:nvSpPr>
        <p:spPr>
          <a:xfrm>
            <a:off x="39511" y="1272378"/>
            <a:ext cx="12191996" cy="249299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C'est pourquoi l'on s'intéresse à des sources astrophysiques, qui font généralement intervenir des objets compacts (comme les étoiles à neutrons et les trous noirs) présentant de grandes masses et capables de soutenir de très grandes accélérations.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D2FBD-70A2-4FBB-AC2B-CDE12565D397}"/>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Source physique d’ondes gravitationnelles</a:t>
            </a:r>
          </a:p>
        </p:txBody>
      </p:sp>
      <p:pic>
        <p:nvPicPr>
          <p:cNvPr id="3" name="Image 3">
            <a:extLst>
              <a:ext uri="{FF2B5EF4-FFF2-40B4-BE49-F238E27FC236}">
                <a16:creationId xmlns:a16="http://schemas.microsoft.com/office/drawing/2014/main" id="{83D533F8-D82C-42E1-B69B-088AE8EF4444}"/>
              </a:ext>
            </a:extLst>
          </p:cNvPr>
          <p:cNvPicPr>
            <a:picLocks noChangeAspect="1"/>
          </p:cNvPicPr>
          <p:nvPr/>
        </p:nvPicPr>
        <p:blipFill>
          <a:blip r:embed="rId2"/>
          <a:stretch>
            <a:fillRect/>
          </a:stretch>
        </p:blipFill>
        <p:spPr>
          <a:xfrm>
            <a:off x="2032592" y="767446"/>
            <a:ext cx="7876952" cy="5323097"/>
          </a:xfrm>
          <a:prstGeom prst="rect">
            <a:avLst/>
          </a:prstGeom>
          <a:noFill/>
          <a:ln cap="flat">
            <a:noFill/>
          </a:ln>
        </p:spPr>
      </p:pic>
      <p:sp>
        <p:nvSpPr>
          <p:cNvPr id="4" name="ZoneTexte 2">
            <a:extLst>
              <a:ext uri="{FF2B5EF4-FFF2-40B4-BE49-F238E27FC236}">
                <a16:creationId xmlns:a16="http://schemas.microsoft.com/office/drawing/2014/main" id="{D4536595-5A03-444A-8225-E62690371B52}"/>
              </a:ext>
            </a:extLst>
          </p:cNvPr>
          <p:cNvSpPr txBox="1"/>
          <p:nvPr/>
        </p:nvSpPr>
        <p:spPr>
          <a:xfrm>
            <a:off x="584786" y="6135514"/>
            <a:ext cx="1219199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Modélisation des orbites d'un système binaire, de la phase spiralante, jusqu'à la coalescence.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067C3-2752-474F-9E79-405253D92F34}"/>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pic>
        <p:nvPicPr>
          <p:cNvPr id="3" name="Image 3">
            <a:extLst>
              <a:ext uri="{FF2B5EF4-FFF2-40B4-BE49-F238E27FC236}">
                <a16:creationId xmlns:a16="http://schemas.microsoft.com/office/drawing/2014/main" id="{8361035D-DFA1-454C-849C-124D9236DBDD}"/>
              </a:ext>
            </a:extLst>
          </p:cNvPr>
          <p:cNvPicPr>
            <a:picLocks noChangeAspect="1"/>
          </p:cNvPicPr>
          <p:nvPr/>
        </p:nvPicPr>
        <p:blipFill>
          <a:blip r:embed="rId2"/>
          <a:stretch>
            <a:fillRect/>
          </a:stretch>
        </p:blipFill>
        <p:spPr>
          <a:xfrm>
            <a:off x="2080433" y="722485"/>
            <a:ext cx="7616458" cy="5147057"/>
          </a:xfrm>
          <a:prstGeom prst="rect">
            <a:avLst/>
          </a:prstGeom>
          <a:noFill/>
          <a:ln cap="flat">
            <a:noFill/>
          </a:ln>
        </p:spPr>
      </p:pic>
      <p:sp>
        <p:nvSpPr>
          <p:cNvPr id="4" name="ZoneTexte 2">
            <a:extLst>
              <a:ext uri="{FF2B5EF4-FFF2-40B4-BE49-F238E27FC236}">
                <a16:creationId xmlns:a16="http://schemas.microsoft.com/office/drawing/2014/main" id="{A3A3E588-7592-4D3B-ABC9-850FAF09BBBD}"/>
              </a:ext>
            </a:extLst>
          </p:cNvPr>
          <p:cNvSpPr txBox="1"/>
          <p:nvPr/>
        </p:nvSpPr>
        <p:spPr>
          <a:xfrm>
            <a:off x="464816" y="6135514"/>
            <a:ext cx="1185832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Signal gravitationnel de type « chirp" émis par un système binaire en phase de coalescence.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03A50-12B3-4E29-83BB-EBE277C3172B}"/>
              </a:ext>
            </a:extLst>
          </p:cNvPr>
          <p:cNvSpPr txBox="1">
            <a:spLocks noGrp="1"/>
          </p:cNvSpPr>
          <p:nvPr>
            <p:ph type="title"/>
          </p:nvPr>
        </p:nvSpPr>
        <p:spPr>
          <a:xfrm>
            <a:off x="39511" y="5650"/>
            <a:ext cx="12191996" cy="864144"/>
          </a:xfrm>
        </p:spPr>
        <p:txBody>
          <a:bodyPr anchorCtr="1"/>
          <a:lstStyle/>
          <a:p>
            <a:pPr lvl="0" algn="ctr"/>
            <a:r>
              <a:rPr lang="fr-FR" sz="2900">
                <a:latin typeface="Times New Roman" pitchFamily="18"/>
                <a:cs typeface="Times New Roman" pitchFamily="18"/>
              </a:rPr>
              <a:t>source des ondes gravitationnelles</a:t>
            </a:r>
          </a:p>
        </p:txBody>
      </p:sp>
      <p:pic>
        <p:nvPicPr>
          <p:cNvPr id="3" name="Espace réservé du contenu 4">
            <a:extLst>
              <a:ext uri="{FF2B5EF4-FFF2-40B4-BE49-F238E27FC236}">
                <a16:creationId xmlns:a16="http://schemas.microsoft.com/office/drawing/2014/main" id="{A98A8601-C0DC-4FFB-A6ED-87D9CD6F7F75}"/>
              </a:ext>
            </a:extLst>
          </p:cNvPr>
          <p:cNvPicPr>
            <a:picLocks noGrp="1" noChangeAspect="1"/>
          </p:cNvPicPr>
          <p:nvPr>
            <p:ph idx="1"/>
          </p:nvPr>
        </p:nvPicPr>
        <p:blipFill>
          <a:blip r:embed="rId2"/>
          <a:stretch>
            <a:fillRect/>
          </a:stretch>
        </p:blipFill>
        <p:spPr>
          <a:xfrm>
            <a:off x="3856244" y="1219196"/>
            <a:ext cx="8335752" cy="5633152"/>
          </a:xfrm>
        </p:spPr>
      </p:pic>
      <p:sp>
        <p:nvSpPr>
          <p:cNvPr id="4" name="ZoneTexte 5">
            <a:extLst>
              <a:ext uri="{FF2B5EF4-FFF2-40B4-BE49-F238E27FC236}">
                <a16:creationId xmlns:a16="http://schemas.microsoft.com/office/drawing/2014/main" id="{F2A64092-7710-4190-8D40-159B2C6EC2F9}"/>
              </a:ext>
            </a:extLst>
          </p:cNvPr>
          <p:cNvSpPr txBox="1"/>
          <p:nvPr/>
        </p:nvSpPr>
        <p:spPr>
          <a:xfrm>
            <a:off x="0" y="1825819"/>
            <a:ext cx="3759198" cy="353943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Ondes gravitationnelles engendrées par un système binaire.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La déformation se produit dans un plan perpendiculaire à la direction de propagation de l'onde.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02391-DA2C-4C60-A0B3-31CB4E4D6433}"/>
              </a:ext>
            </a:extLst>
          </p:cNvPr>
          <p:cNvSpPr txBox="1">
            <a:spLocks noGrp="1"/>
          </p:cNvSpPr>
          <p:nvPr>
            <p:ph type="title"/>
          </p:nvPr>
        </p:nvSpPr>
        <p:spPr>
          <a:xfrm>
            <a:off x="39511" y="5650"/>
            <a:ext cx="12191996" cy="864144"/>
          </a:xfrm>
        </p:spPr>
        <p:txBody>
          <a:bodyPr anchorCtr="1"/>
          <a:lstStyle/>
          <a:p>
            <a:pPr lvl="0" algn="ctr"/>
            <a:r>
              <a:rPr lang="fr-FR" sz="2900">
                <a:latin typeface="Times New Roman" pitchFamily="18"/>
                <a:cs typeface="Times New Roman" pitchFamily="18"/>
              </a:rPr>
              <a:t>Observation de sources d’ ondes gravitationnelles</a:t>
            </a:r>
          </a:p>
        </p:txBody>
      </p:sp>
      <p:sp>
        <p:nvSpPr>
          <p:cNvPr id="3" name="Espace réservé du contenu 5">
            <a:extLst>
              <a:ext uri="{FF2B5EF4-FFF2-40B4-BE49-F238E27FC236}">
                <a16:creationId xmlns:a16="http://schemas.microsoft.com/office/drawing/2014/main" id="{C9DC624D-5A25-4669-938D-9F2449D25A07}"/>
              </a:ext>
            </a:extLst>
          </p:cNvPr>
          <p:cNvSpPr txBox="1">
            <a:spLocks noGrp="1"/>
          </p:cNvSpPr>
          <p:nvPr>
            <p:ph idx="1"/>
          </p:nvPr>
        </p:nvSpPr>
        <p:spPr>
          <a:xfrm>
            <a:off x="39511" y="733778"/>
            <a:ext cx="12062179" cy="6124221"/>
          </a:xfrm>
        </p:spPr>
        <p:txBody>
          <a:bodyPr/>
          <a:lstStyle/>
          <a:p>
            <a:pPr lvl="0" algn="just"/>
            <a:r>
              <a:rPr lang="fr-FR" sz="3200">
                <a:latin typeface="Times New Roman" pitchFamily="18"/>
                <a:cs typeface="Times New Roman" pitchFamily="18"/>
              </a:rPr>
              <a:t>Dans l’état des connaissances actuelles, les « binaires serrées », ensemble de deux astres proches en rotation rapide autour d’un centre de gravité commun sont les cibles privilégiées par les astrophysiciens pour observer un tel phénomène.</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Ces astres qui doivent être massifs et compacts sont généralement des naines blanches, des pulsars, des trous noirs. </a:t>
            </a:r>
          </a:p>
          <a:p>
            <a:pPr lvl="0" algn="just"/>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9B423-EC86-4843-B623-903908004F1F}"/>
              </a:ext>
            </a:extLst>
          </p:cNvPr>
          <p:cNvSpPr txBox="1">
            <a:spLocks noGrp="1"/>
          </p:cNvSpPr>
          <p:nvPr>
            <p:ph type="title"/>
          </p:nvPr>
        </p:nvSpPr>
        <p:spPr>
          <a:xfrm>
            <a:off x="39511" y="5650"/>
            <a:ext cx="12191996" cy="864144"/>
          </a:xfrm>
        </p:spPr>
        <p:txBody>
          <a:bodyPr anchorCtr="1"/>
          <a:lstStyle/>
          <a:p>
            <a:pPr lvl="0" algn="ctr"/>
            <a:r>
              <a:rPr lang="fr-FR" sz="2900">
                <a:latin typeface="Times New Roman" pitchFamily="18"/>
                <a:cs typeface="Times New Roman" pitchFamily="18"/>
              </a:rPr>
              <a:t>Observation de sources d’ ondes gravitationnelles</a:t>
            </a:r>
          </a:p>
        </p:txBody>
      </p:sp>
      <p:sp>
        <p:nvSpPr>
          <p:cNvPr id="3" name="Espace réservé du contenu 5">
            <a:extLst>
              <a:ext uri="{FF2B5EF4-FFF2-40B4-BE49-F238E27FC236}">
                <a16:creationId xmlns:a16="http://schemas.microsoft.com/office/drawing/2014/main" id="{61A2A824-416C-45CA-B181-49FCE636C592}"/>
              </a:ext>
            </a:extLst>
          </p:cNvPr>
          <p:cNvSpPr txBox="1">
            <a:spLocks noGrp="1"/>
          </p:cNvSpPr>
          <p:nvPr>
            <p:ph idx="1"/>
          </p:nvPr>
        </p:nvSpPr>
        <p:spPr>
          <a:xfrm>
            <a:off x="39511" y="733778"/>
            <a:ext cx="12062179" cy="6124221"/>
          </a:xfrm>
        </p:spPr>
        <p:txBody>
          <a:bodyPr/>
          <a:lstStyle/>
          <a:p>
            <a:pPr lvl="0" algn="just"/>
            <a:r>
              <a:rPr lang="fr-FR" sz="3200">
                <a:latin typeface="Times New Roman" pitchFamily="18"/>
                <a:cs typeface="Times New Roman" pitchFamily="18"/>
              </a:rPr>
              <a:t>La première détection d’ondes gravitationnelles a été observée sur une telle configuration, le pulsar binaire PSR 1913 + 16, par Hulse et Taylor, ce qui leur a valu le prix Nobel en 1993. </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La variation de l’orbite, due à l’émission d’ondes gravitationnelles, de ces astres, observée pendant 10 ans, a montré qu’elle suivait bien la loi prédite par la relativité générale, avec une très grande précision (10</a:t>
            </a:r>
            <a:r>
              <a:rPr lang="fr-FR" sz="3200" baseline="30000">
                <a:latin typeface="Times New Roman" pitchFamily="18"/>
                <a:cs typeface="Times New Roman" pitchFamily="18"/>
              </a:rPr>
              <a:t>-14</a:t>
            </a:r>
            <a:r>
              <a:rPr lang="fr-FR" sz="3200">
                <a:latin typeface="Times New Roman" pitchFamily="18"/>
                <a:cs typeface="Times New Roman" pitchFamily="18"/>
              </a:rPr>
              <a:t>).</a:t>
            </a:r>
          </a:p>
          <a:p>
            <a:pPr lvl="0" algn="just"/>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FC6C5D-E430-4483-8574-3165F4CFC360}"/>
              </a:ext>
            </a:extLst>
          </p:cNvPr>
          <p:cNvSpPr txBox="1">
            <a:spLocks noGrp="1"/>
          </p:cNvSpPr>
          <p:nvPr>
            <p:ph type="title"/>
          </p:nvPr>
        </p:nvSpPr>
        <p:spPr>
          <a:xfrm>
            <a:off x="39511" y="5650"/>
            <a:ext cx="12191996" cy="728127"/>
          </a:xfrm>
        </p:spPr>
        <p:txBody>
          <a:bodyPr anchorCtr="1"/>
          <a:lstStyle/>
          <a:p>
            <a:pPr lvl="0" algn="ctr"/>
            <a:r>
              <a:rPr lang="fr-FR" sz="2900">
                <a:latin typeface="Times New Roman" pitchFamily="18"/>
                <a:cs typeface="Times New Roman" pitchFamily="18"/>
              </a:rPr>
              <a:t>Détection  des ondes gravitationnelles</a:t>
            </a:r>
          </a:p>
        </p:txBody>
      </p:sp>
      <p:sp>
        <p:nvSpPr>
          <p:cNvPr id="3" name="Espace réservé du contenu 5">
            <a:extLst>
              <a:ext uri="{FF2B5EF4-FFF2-40B4-BE49-F238E27FC236}">
                <a16:creationId xmlns:a16="http://schemas.microsoft.com/office/drawing/2014/main" id="{B3544FE1-2EDD-4E21-B4C4-3AE8EC54D21F}"/>
              </a:ext>
            </a:extLst>
          </p:cNvPr>
          <p:cNvSpPr txBox="1">
            <a:spLocks noGrp="1"/>
          </p:cNvSpPr>
          <p:nvPr>
            <p:ph idx="1"/>
          </p:nvPr>
        </p:nvSpPr>
        <p:spPr>
          <a:xfrm>
            <a:off x="104415" y="1041995"/>
            <a:ext cx="12062179" cy="6278855"/>
          </a:xfrm>
        </p:spPr>
        <p:txBody>
          <a:bodyPr/>
          <a:lstStyle/>
          <a:p>
            <a:pPr lvl="0" algn="just">
              <a:lnSpc>
                <a:spcPct val="90000"/>
              </a:lnSpc>
            </a:pPr>
            <a:r>
              <a:rPr lang="fr-FR" sz="3200">
                <a:latin typeface="Times New Roman" pitchFamily="18"/>
                <a:cs typeface="Times New Roman" pitchFamily="18"/>
              </a:rPr>
              <a:t>En fait on avait commencé à s’intéresser à la détection de ces ondes sur Terre, parmi les premières tentatives citons les barres de Weber, censée vibrer au passage de ces ondes. </a:t>
            </a:r>
          </a:p>
          <a:p>
            <a:pPr lvl="0" algn="just">
              <a:lnSpc>
                <a:spcPct val="90000"/>
              </a:lnSpc>
            </a:pPr>
            <a:endParaRPr lang="fr-FR" sz="3200">
              <a:latin typeface="Times New Roman" pitchFamily="18"/>
              <a:cs typeface="Times New Roman" pitchFamily="18"/>
            </a:endParaRPr>
          </a:p>
          <a:p>
            <a:pPr lvl="0" algn="just">
              <a:lnSpc>
                <a:spcPct val="90000"/>
              </a:lnSpc>
            </a:pPr>
            <a:r>
              <a:rPr lang="fr-FR" sz="3200">
                <a:latin typeface="Times New Roman" pitchFamily="18"/>
                <a:cs typeface="Times New Roman" pitchFamily="18"/>
              </a:rPr>
              <a:t>Après quelques espoirs (fausse détection), la non détection de ces ondes par ce dispositif, qu’on peut expliquer par l’extrême faiblesse du signal reçu, les scientifiques se sont orientés vers d’autres types de détecteurs monumentaux de type interférométriques qui ont suscité de vives polémiques au vu de leur coût pharaonique et de leur chance (supposée nulle par certains) de détecter ses ondes.</a:t>
            </a:r>
          </a:p>
          <a:p>
            <a:pPr lvl="0" algn="just">
              <a:lnSpc>
                <a:spcPct val="90000"/>
              </a:lnSpc>
            </a:pPr>
            <a:r>
              <a:rPr lang="fr-FR" sz="2800">
                <a:latin typeface="Times New Roman" pitchFamily="18"/>
                <a:cs typeface="Times New Roman" pitchFamily="18"/>
              </a:rPr>
              <a:t>.</a:t>
            </a:r>
          </a:p>
          <a:p>
            <a:pPr lvl="0" algn="just">
              <a:lnSpc>
                <a:spcPct val="90000"/>
              </a:lnSpc>
            </a:pPr>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29ACA-F6A7-4D20-BF50-9395B3486894}"/>
              </a:ext>
            </a:extLst>
          </p:cNvPr>
          <p:cNvSpPr txBox="1">
            <a:spLocks noGrp="1"/>
          </p:cNvSpPr>
          <p:nvPr>
            <p:ph type="title"/>
          </p:nvPr>
        </p:nvSpPr>
        <p:spPr>
          <a:xfrm>
            <a:off x="39520" y="206480"/>
            <a:ext cx="12191996" cy="857954"/>
          </a:xfrm>
        </p:spPr>
        <p:txBody>
          <a:bodyPr anchorCtr="1">
            <a:noAutofit/>
          </a:bodyPr>
          <a:lstStyle/>
          <a:p>
            <a:pPr lvl="0" algn="ctr"/>
            <a:r>
              <a:rPr lang="fr-FR" sz="3200">
                <a:latin typeface="Times New Roman" pitchFamily="18"/>
                <a:cs typeface="Times New Roman" pitchFamily="18"/>
              </a:rPr>
              <a:t>Il n’y a Pas d’ondes gravitationnelles en mécanique classique</a:t>
            </a:r>
          </a:p>
        </p:txBody>
      </p:sp>
      <p:sp>
        <p:nvSpPr>
          <p:cNvPr id="3" name="Espace réservé du contenu 2">
            <a:extLst>
              <a:ext uri="{FF2B5EF4-FFF2-40B4-BE49-F238E27FC236}">
                <a16:creationId xmlns:a16="http://schemas.microsoft.com/office/drawing/2014/main" id="{A009C814-0580-48C1-BC11-60B3AF86DC83}"/>
              </a:ext>
            </a:extLst>
          </p:cNvPr>
          <p:cNvSpPr txBox="1">
            <a:spLocks noGrp="1"/>
          </p:cNvSpPr>
          <p:nvPr>
            <p:ph idx="1"/>
          </p:nvPr>
        </p:nvSpPr>
        <p:spPr>
          <a:xfrm>
            <a:off x="248360" y="1162760"/>
            <a:ext cx="11774308" cy="5695239"/>
          </a:xfrm>
        </p:spPr>
        <p:txBody>
          <a:bodyPr/>
          <a:lstStyle/>
          <a:p>
            <a:pPr lvl="0" algn="just"/>
            <a:r>
              <a:rPr lang="fr-FR" sz="3200">
                <a:latin typeface="Times New Roman" pitchFamily="18"/>
                <a:cs typeface="Times New Roman" pitchFamily="18"/>
              </a:rPr>
              <a:t>Ce potentiel dépend uniquement de la position des masses.  Si les masses, </a:t>
            </a:r>
            <a:r>
              <a:rPr lang="fr-FR" sz="3200" b="1" i="1">
                <a:latin typeface="Times New Roman" pitchFamily="18"/>
                <a:cs typeface="Times New Roman" pitchFamily="18"/>
              </a:rPr>
              <a:t>M</a:t>
            </a:r>
            <a:r>
              <a:rPr lang="fr-FR" sz="3200" b="1" i="1" baseline="-25000">
                <a:latin typeface="Times New Roman" pitchFamily="18"/>
                <a:cs typeface="Times New Roman" pitchFamily="18"/>
              </a:rPr>
              <a:t>i</a:t>
            </a:r>
            <a:r>
              <a:rPr lang="fr-FR" sz="3200">
                <a:latin typeface="Times New Roman" pitchFamily="18"/>
                <a:cs typeface="Times New Roman" pitchFamily="18"/>
              </a:rPr>
              <a:t> même très éloignées de </a:t>
            </a:r>
            <a:r>
              <a:rPr lang="fr-FR" sz="3200" b="1" i="1">
                <a:latin typeface="Times New Roman" pitchFamily="18"/>
                <a:cs typeface="Times New Roman" pitchFamily="18"/>
              </a:rPr>
              <a:t>P</a:t>
            </a:r>
            <a:r>
              <a:rPr lang="fr-FR" sz="3200">
                <a:latin typeface="Times New Roman" pitchFamily="18"/>
                <a:cs typeface="Times New Roman" pitchFamily="18"/>
              </a:rPr>
              <a:t> se déplacent par rapport à </a:t>
            </a:r>
            <a:r>
              <a:rPr lang="fr-FR" sz="3200" b="1" i="1">
                <a:latin typeface="Times New Roman" pitchFamily="18"/>
                <a:cs typeface="Times New Roman" pitchFamily="18"/>
              </a:rPr>
              <a:t>P</a:t>
            </a:r>
            <a:r>
              <a:rPr lang="fr-FR" sz="3200">
                <a:latin typeface="Times New Roman" pitchFamily="18"/>
                <a:cs typeface="Times New Roman" pitchFamily="18"/>
              </a:rPr>
              <a:t>, la relation donnant </a:t>
            </a:r>
            <a:r>
              <a:rPr lang="fr-FR" sz="3200" b="1" i="1">
                <a:latin typeface="Times New Roman" pitchFamily="18"/>
                <a:cs typeface="Times New Roman" pitchFamily="18"/>
              </a:rPr>
              <a:t>U</a:t>
            </a:r>
            <a:r>
              <a:rPr lang="fr-FR" sz="3200">
                <a:latin typeface="Times New Roman" pitchFamily="18"/>
                <a:cs typeface="Times New Roman" pitchFamily="18"/>
              </a:rPr>
              <a:t> tient compte de la nouvelle configuration « instantanément ». Cela tient au formalisme décrivant la gravitation dans cette théorie.</a:t>
            </a:r>
          </a:p>
          <a:p>
            <a:pPr lvl="0" algn="just"/>
            <a:r>
              <a:rPr lang="fr-FR" sz="3200">
                <a:latin typeface="Times New Roman" pitchFamily="18"/>
                <a:cs typeface="Times New Roman" pitchFamily="18"/>
              </a:rPr>
              <a:t>Ceci montre que l’interaction gravitationnelle (en fait sa variation, car dans le cas d’un champ statique le problème ne se pose pas) se propage instantanément en mécanique classique.</a:t>
            </a:r>
          </a:p>
          <a:p>
            <a:pPr lvl="0" algn="just"/>
            <a:endParaRPr lang="fr-FR" sz="2800" baseline="-250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6863B-3387-4A23-936D-503D3DB239D5}"/>
              </a:ext>
            </a:extLst>
          </p:cNvPr>
          <p:cNvSpPr txBox="1">
            <a:spLocks noGrp="1"/>
          </p:cNvSpPr>
          <p:nvPr>
            <p:ph type="title"/>
          </p:nvPr>
        </p:nvSpPr>
        <p:spPr>
          <a:xfrm>
            <a:off x="39511" y="5650"/>
            <a:ext cx="12191996" cy="728127"/>
          </a:xfrm>
        </p:spPr>
        <p:txBody>
          <a:bodyPr anchorCtr="1"/>
          <a:lstStyle/>
          <a:p>
            <a:pPr lvl="0" algn="ctr"/>
            <a:r>
              <a:rPr lang="fr-FR" sz="2900">
                <a:latin typeface="Times New Roman" pitchFamily="18"/>
                <a:cs typeface="Times New Roman" pitchFamily="18"/>
              </a:rPr>
              <a:t>Détection  des ondes gravitationnelles</a:t>
            </a:r>
          </a:p>
        </p:txBody>
      </p:sp>
      <p:sp>
        <p:nvSpPr>
          <p:cNvPr id="3" name="Espace réservé du contenu 5">
            <a:extLst>
              <a:ext uri="{FF2B5EF4-FFF2-40B4-BE49-F238E27FC236}">
                <a16:creationId xmlns:a16="http://schemas.microsoft.com/office/drawing/2014/main" id="{9041C655-074C-48F6-BBF6-EDA012242A3D}"/>
              </a:ext>
            </a:extLst>
          </p:cNvPr>
          <p:cNvSpPr txBox="1">
            <a:spLocks noGrp="1"/>
          </p:cNvSpPr>
          <p:nvPr>
            <p:ph idx="1"/>
          </p:nvPr>
        </p:nvSpPr>
        <p:spPr>
          <a:xfrm>
            <a:off x="104415" y="1041995"/>
            <a:ext cx="12062179" cy="6278855"/>
          </a:xfrm>
        </p:spPr>
        <p:txBody>
          <a:bodyPr/>
          <a:lstStyle/>
          <a:p>
            <a:pPr lvl="0" algn="just"/>
            <a:r>
              <a:rPr lang="fr-FR" sz="3200">
                <a:latin typeface="Times New Roman" pitchFamily="18"/>
                <a:cs typeface="Times New Roman" pitchFamily="18"/>
              </a:rPr>
              <a:t>L’intérêt de ces interféromètres est qu’ils sont sensibles à l’amplitude de l’onde qui décroît en 1/r.</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Opportunément, la première détection en 2015 d’ondes gravitationnelles a mis fin à cette polémique qui risquait de compromettre la suite des opérations.</a:t>
            </a:r>
          </a:p>
          <a:p>
            <a:pPr lvl="0" algn="just"/>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FDE1E4-D6A9-41DA-A601-234A430C45F9}"/>
              </a:ext>
            </a:extLst>
          </p:cNvPr>
          <p:cNvSpPr txBox="1">
            <a:spLocks noGrp="1"/>
          </p:cNvSpPr>
          <p:nvPr>
            <p:ph type="title"/>
          </p:nvPr>
        </p:nvSpPr>
        <p:spPr>
          <a:xfrm>
            <a:off x="809975" y="110011"/>
            <a:ext cx="10131423" cy="1038575"/>
          </a:xfrm>
        </p:spPr>
        <p:txBody>
          <a:bodyPr/>
          <a:lstStyle/>
          <a:p>
            <a:pPr lvl="0"/>
            <a:r>
              <a:rPr lang="fr-FR" sz="3200">
                <a:latin typeface="Times New Roman" pitchFamily="18"/>
                <a:cs typeface="Times New Roman" pitchFamily="18"/>
              </a:rPr>
              <a:t>Détection  des ondes gravitationnelles</a:t>
            </a:r>
          </a:p>
        </p:txBody>
      </p:sp>
      <p:pic>
        <p:nvPicPr>
          <p:cNvPr id="3" name="Espace réservé du contenu 4">
            <a:extLst>
              <a:ext uri="{FF2B5EF4-FFF2-40B4-BE49-F238E27FC236}">
                <a16:creationId xmlns:a16="http://schemas.microsoft.com/office/drawing/2014/main" id="{DAA951BD-54D5-499B-8682-E0A438CC47D8}"/>
              </a:ext>
            </a:extLst>
          </p:cNvPr>
          <p:cNvPicPr>
            <a:picLocks noGrp="1" noChangeAspect="1"/>
          </p:cNvPicPr>
          <p:nvPr>
            <p:ph idx="1"/>
          </p:nvPr>
        </p:nvPicPr>
        <p:blipFill>
          <a:blip r:embed="rId2"/>
          <a:stretch>
            <a:fillRect/>
          </a:stretch>
        </p:blipFill>
        <p:spPr>
          <a:xfrm>
            <a:off x="2315013" y="1419048"/>
            <a:ext cx="7860767" cy="4716466"/>
          </a:xfrm>
        </p:spPr>
      </p:pic>
      <p:sp>
        <p:nvSpPr>
          <p:cNvPr id="4" name="Rectangle 5">
            <a:extLst>
              <a:ext uri="{FF2B5EF4-FFF2-40B4-BE49-F238E27FC236}">
                <a16:creationId xmlns:a16="http://schemas.microsoft.com/office/drawing/2014/main" id="{EC118505-A4E4-407B-A1D1-223B234C6F89}"/>
              </a:ext>
            </a:extLst>
          </p:cNvPr>
          <p:cNvSpPr/>
          <p:nvPr/>
        </p:nvSpPr>
        <p:spPr>
          <a:xfrm>
            <a:off x="3994135" y="6224759"/>
            <a:ext cx="4989889"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Schéma d'un interféromètre laser.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pic>
        <p:nvPicPr>
          <p:cNvPr id="2" name="Picture 2" descr="LIGO Hanford Observatory Caltech MIT LIGO Lab">
            <a:extLst>
              <a:ext uri="{FF2B5EF4-FFF2-40B4-BE49-F238E27FC236}">
                <a16:creationId xmlns:a16="http://schemas.microsoft.com/office/drawing/2014/main" id="{67833690-4120-45FB-A708-16F33BBC37CE}"/>
              </a:ext>
            </a:extLst>
          </p:cNvPr>
          <p:cNvPicPr>
            <a:picLocks noChangeAspect="1"/>
          </p:cNvPicPr>
          <p:nvPr/>
        </p:nvPicPr>
        <p:blipFill>
          <a:blip r:embed="rId2"/>
          <a:srcRect/>
          <a:stretch>
            <a:fillRect/>
          </a:stretch>
        </p:blipFill>
        <p:spPr>
          <a:xfrm>
            <a:off x="85340" y="997811"/>
            <a:ext cx="7912604" cy="5287371"/>
          </a:xfrm>
          <a:prstGeom prst="rect">
            <a:avLst/>
          </a:prstGeom>
          <a:noFill/>
          <a:ln cap="flat">
            <a:noFill/>
          </a:ln>
        </p:spPr>
      </p:pic>
      <p:sp>
        <p:nvSpPr>
          <p:cNvPr id="3" name="ZoneTexte 5">
            <a:extLst>
              <a:ext uri="{FF2B5EF4-FFF2-40B4-BE49-F238E27FC236}">
                <a16:creationId xmlns:a16="http://schemas.microsoft.com/office/drawing/2014/main" id="{C86D3CE5-B49A-4D79-9417-C412684A526B}"/>
              </a:ext>
            </a:extLst>
          </p:cNvPr>
          <p:cNvSpPr txBox="1"/>
          <p:nvPr/>
        </p:nvSpPr>
        <p:spPr>
          <a:xfrm>
            <a:off x="7997955" y="1133462"/>
            <a:ext cx="4194051" cy="563231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LIGO Hanford Observatory Caltech MIT LIGO Lab.</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Une vue de l'un des détecteurs d'ondes gravitationnelles de la collaboration Ligo.  Il se trouve à Hanford aux États-Unis, dans l'État de Washington. LIGO regroupe déjà 2 interféromètres (de 2 x 4 km), un à Livingston, (Louisiane) et un à Hanford, (Washington). VIRGO (en Italie) a un interféromètre de ( 2 x 3 km). les deux équipes partagent leur données.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 Caltech, MIT, </a:t>
            </a:r>
            <a:r>
              <a:rPr lang="fr-FR" sz="2400" b="0" i="1" u="none" strike="noStrike" kern="1200" cap="none" spc="0" baseline="0">
                <a:solidFill>
                  <a:srgbClr val="FFFFFF"/>
                </a:solidFill>
                <a:uFillTx/>
                <a:latin typeface="Times New Roman" pitchFamily="18"/>
                <a:cs typeface="Times New Roman" pitchFamily="18"/>
              </a:rPr>
              <a:t>Ligo Lab</a:t>
            </a:r>
            <a:endParaRPr lang="fr-FR" sz="2400" b="0" i="0" u="none" strike="noStrike" kern="1200" cap="none" spc="0" baseline="0">
              <a:solidFill>
                <a:srgbClr val="FFFFFF"/>
              </a:solidFill>
              <a:uFillTx/>
              <a:latin typeface="Times New Roman" pitchFamily="18"/>
              <a:cs typeface="Times New Roman" pitchFamily="18"/>
            </a:endParaRPr>
          </a:p>
        </p:txBody>
      </p:sp>
      <p:sp>
        <p:nvSpPr>
          <p:cNvPr id="4" name="ZoneTexte 2">
            <a:extLst>
              <a:ext uri="{FF2B5EF4-FFF2-40B4-BE49-F238E27FC236}">
                <a16:creationId xmlns:a16="http://schemas.microsoft.com/office/drawing/2014/main" id="{BDD520BA-4B3E-4146-BCAD-ACAA1A14DF3B}"/>
              </a:ext>
            </a:extLst>
          </p:cNvPr>
          <p:cNvSpPr txBox="1"/>
          <p:nvPr/>
        </p:nvSpPr>
        <p:spPr>
          <a:xfrm>
            <a:off x="85340" y="6412988"/>
            <a:ext cx="791260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Times New Roman" pitchFamily="18"/>
                <a:cs typeface="Times New Roman" pitchFamily="18"/>
              </a:rPr>
              <a:t>https://lejournal.cnrs.fr/videos/ondes-gravitationnelles-les-detecteurs-de-lextreme</a:t>
            </a:r>
          </a:p>
        </p:txBody>
      </p:sp>
      <p:sp>
        <p:nvSpPr>
          <p:cNvPr id="5" name="Titre 4">
            <a:extLst>
              <a:ext uri="{FF2B5EF4-FFF2-40B4-BE49-F238E27FC236}">
                <a16:creationId xmlns:a16="http://schemas.microsoft.com/office/drawing/2014/main" id="{5B82BD1E-0752-441E-B445-32611339BCE8}"/>
              </a:ext>
            </a:extLst>
          </p:cNvPr>
          <p:cNvSpPr txBox="1">
            <a:spLocks noGrp="1"/>
          </p:cNvSpPr>
          <p:nvPr>
            <p:ph type="title"/>
          </p:nvPr>
        </p:nvSpPr>
        <p:spPr>
          <a:xfrm>
            <a:off x="622002" y="92226"/>
            <a:ext cx="10131423" cy="905585"/>
          </a:xfrm>
        </p:spPr>
        <p:txBody>
          <a:bodyPr/>
          <a:lstStyle/>
          <a:p>
            <a:pPr lvl="0"/>
            <a:r>
              <a:rPr lang="fr-FR" sz="3200">
                <a:latin typeface="Times New Roman" pitchFamily="18"/>
                <a:cs typeface="Times New Roman" pitchFamily="18"/>
              </a:rPr>
              <a:t>Détection  des ondes gravitationnelles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2D9F42-053C-4D78-B39D-6F244D451087}"/>
              </a:ext>
            </a:extLst>
          </p:cNvPr>
          <p:cNvSpPr txBox="1">
            <a:spLocks noGrp="1"/>
          </p:cNvSpPr>
          <p:nvPr>
            <p:ph type="title"/>
          </p:nvPr>
        </p:nvSpPr>
        <p:spPr>
          <a:xfrm>
            <a:off x="279422" y="19668"/>
            <a:ext cx="11749546" cy="935668"/>
          </a:xfrm>
        </p:spPr>
        <p:txBody>
          <a:bodyPr/>
          <a:lstStyle/>
          <a:p>
            <a:pPr lvl="0"/>
            <a:r>
              <a:rPr lang="fr-FR" sz="2900">
                <a:latin typeface="Times New Roman" pitchFamily="18"/>
                <a:cs typeface="Times New Roman" pitchFamily="18"/>
              </a:rPr>
              <a:t>Technologie des détecteurs d’ondes gravitationnelles</a:t>
            </a:r>
          </a:p>
        </p:txBody>
      </p:sp>
      <p:sp>
        <p:nvSpPr>
          <p:cNvPr id="3" name="Espace réservé du contenu 2">
            <a:extLst>
              <a:ext uri="{FF2B5EF4-FFF2-40B4-BE49-F238E27FC236}">
                <a16:creationId xmlns:a16="http://schemas.microsoft.com/office/drawing/2014/main" id="{B373D639-376F-403D-9F80-EB9894507266}"/>
              </a:ext>
            </a:extLst>
          </p:cNvPr>
          <p:cNvSpPr txBox="1">
            <a:spLocks noGrp="1"/>
          </p:cNvSpPr>
          <p:nvPr>
            <p:ph idx="1"/>
          </p:nvPr>
        </p:nvSpPr>
        <p:spPr>
          <a:xfrm>
            <a:off x="163037" y="1430533"/>
            <a:ext cx="11865931" cy="4784652"/>
          </a:xfrm>
        </p:spPr>
        <p:txBody>
          <a:bodyPr>
            <a:noAutofit/>
          </a:bodyPr>
          <a:lstStyle/>
          <a:p>
            <a:pPr lvl="0" algn="just"/>
            <a:r>
              <a:rPr lang="fr-FR" sz="3200">
                <a:latin typeface="Times New Roman" pitchFamily="18"/>
                <a:cs typeface="Times New Roman" pitchFamily="18"/>
              </a:rPr>
              <a:t>Les problèmes à résoudre pour atteindre une sensibilité (déformation inférieure à la taille d’un atome sur la taille de la Terre) permettant de détecter ces ondes sont gigantesques. </a:t>
            </a:r>
          </a:p>
          <a:p>
            <a:pPr lvl="0" algn="just"/>
            <a:r>
              <a:rPr lang="fr-FR" sz="3200">
                <a:latin typeface="Times New Roman" pitchFamily="18"/>
                <a:cs typeface="Times New Roman" pitchFamily="18"/>
              </a:rPr>
              <a:t>Entre autres, il faut très fortement isoler (découpler) les miroirs des vibrations de tout l’environnement terrestre. </a:t>
            </a:r>
          </a:p>
          <a:p>
            <a:pPr lvl="0" algn="just"/>
            <a:r>
              <a:rPr lang="fr-FR" sz="3200">
                <a:latin typeface="Times New Roman" pitchFamily="18"/>
                <a:cs typeface="Times New Roman" pitchFamily="18"/>
              </a:rPr>
              <a:t>Il faut régler les problèmes thermiques liés aux nombreux aller-retour du faisceau laser qui pourraient déformer les miroirs, il faut un vide sur des tronçons de plusieurs kilomètres.</a:t>
            </a:r>
          </a:p>
          <a:p>
            <a:pPr lvl="0" algn="just"/>
            <a:r>
              <a:rPr lang="fr-FR" sz="3200">
                <a:latin typeface="Times New Roman" pitchFamily="18"/>
                <a:cs typeface="Times New Roman" pitchFamily="18"/>
              </a:rPr>
              <a:t>Ceci fait que ces instruments sont des monstres de technologie!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2" name="ZoneTexte 5">
            <a:extLst>
              <a:ext uri="{FF2B5EF4-FFF2-40B4-BE49-F238E27FC236}">
                <a16:creationId xmlns:a16="http://schemas.microsoft.com/office/drawing/2014/main" id="{0D5DD4E7-8F1C-42FA-8A20-45687141AE48}"/>
              </a:ext>
            </a:extLst>
          </p:cNvPr>
          <p:cNvSpPr txBox="1"/>
          <p:nvPr/>
        </p:nvSpPr>
        <p:spPr>
          <a:xfrm>
            <a:off x="5986275" y="1201823"/>
            <a:ext cx="6047228" cy="526297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L'événement date du 14/9/2015 à 9h51 GMT. Il s'agit de la fusion de deux trous noirs stellaires situés approximativement à 1,3 milliard d'années-lumière. Leurs masses respectives est estimée à 36 et 29 masses solaires, le trou noir résultant étant d'une masse inférieure à la somme, la différence correspondant à ce qui est "parti" sous forme d'ondes gravitationnelles. La bouffée observée correspondrait à la dernière orbite avant la fusion (et probablement les oscillations du trou noir unique résultant). Un tweet de l'IN2P3 : Nous remercions chaleureusement les deux trous noir pour leur participation à cette découverte. </a:t>
            </a:r>
          </a:p>
        </p:txBody>
      </p:sp>
      <p:sp>
        <p:nvSpPr>
          <p:cNvPr id="3" name="AutoShape 8" descr="http://forums.futura-sciences.com/attachments/actualites/306218d1455207045-rumeurs-de-detection-directe-dondes-gravitationnelles-ligo-signal_ligo.jpg">
            <a:extLst>
              <a:ext uri="{FF2B5EF4-FFF2-40B4-BE49-F238E27FC236}">
                <a16:creationId xmlns:a16="http://schemas.microsoft.com/office/drawing/2014/main" id="{E3E61E1B-FCF9-4139-B152-A6DD65B6DA5A}"/>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AutoShape 10" descr="http://forums.futura-sciences.com/attachments/actualites/306218d1455207045-rumeurs-de-detection-directe-dondes-gravitationnelles-ligo-signal_ligo.jpg">
            <a:extLst>
              <a:ext uri="{FF2B5EF4-FFF2-40B4-BE49-F238E27FC236}">
                <a16:creationId xmlns:a16="http://schemas.microsoft.com/office/drawing/2014/main" id="{B92AA6EB-BE37-4ED2-A69C-DDF4FF970DA3}"/>
              </a:ext>
            </a:extLst>
          </p:cNvPr>
          <p:cNvSpPr/>
          <p:nvPr/>
        </p:nvSpPr>
        <p:spPr>
          <a:xfrm>
            <a:off x="307979" y="793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 name="AutoShape 12" descr="http://forums.futura-sciences.com/attachments/actualites/306218d1455207045-rumeurs-de-detection-directe-dondes-gravitationnelles-ligo-signal_ligo.jpg">
            <a:extLst>
              <a:ext uri="{FF2B5EF4-FFF2-40B4-BE49-F238E27FC236}">
                <a16:creationId xmlns:a16="http://schemas.microsoft.com/office/drawing/2014/main" id="{6A04ACD8-6561-473E-B8CF-F33453C76BD3}"/>
              </a:ext>
            </a:extLst>
          </p:cNvPr>
          <p:cNvSpPr/>
          <p:nvPr/>
        </p:nvSpPr>
        <p:spPr>
          <a:xfrm>
            <a:off x="460372" y="16034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6" name="Picture 2" descr="http://www.space.com/images/i/000/053/186/original/ligo-data-plots.jpg?1455209503?interpolation=lanczos-none&amp;downsize=*:1400">
            <a:extLst>
              <a:ext uri="{FF2B5EF4-FFF2-40B4-BE49-F238E27FC236}">
                <a16:creationId xmlns:a16="http://schemas.microsoft.com/office/drawing/2014/main" id="{D242466E-E96A-4F60-90D2-D37FC0E0434A}"/>
              </a:ext>
            </a:extLst>
          </p:cNvPr>
          <p:cNvPicPr>
            <a:picLocks noChangeAspect="1"/>
          </p:cNvPicPr>
          <p:nvPr/>
        </p:nvPicPr>
        <p:blipFill>
          <a:blip r:embed="rId2"/>
          <a:srcRect/>
          <a:stretch>
            <a:fillRect/>
          </a:stretch>
        </p:blipFill>
        <p:spPr>
          <a:xfrm>
            <a:off x="80768" y="1173001"/>
            <a:ext cx="5511957" cy="5511957"/>
          </a:xfrm>
          <a:prstGeom prst="rect">
            <a:avLst/>
          </a:prstGeom>
          <a:noFill/>
          <a:ln cap="flat">
            <a:noFill/>
          </a:ln>
        </p:spPr>
      </p:pic>
      <p:sp>
        <p:nvSpPr>
          <p:cNvPr id="7" name="Rectangle 1">
            <a:extLst>
              <a:ext uri="{FF2B5EF4-FFF2-40B4-BE49-F238E27FC236}">
                <a16:creationId xmlns:a16="http://schemas.microsoft.com/office/drawing/2014/main" id="{DB71A909-9002-4078-9C81-854E882F8614}"/>
              </a:ext>
            </a:extLst>
          </p:cNvPr>
          <p:cNvSpPr/>
          <p:nvPr/>
        </p:nvSpPr>
        <p:spPr>
          <a:xfrm>
            <a:off x="1140860" y="111181"/>
            <a:ext cx="8268955" cy="70788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0" cap="none" spc="0" baseline="0">
                <a:solidFill>
                  <a:srgbClr val="FFFFFF"/>
                </a:solidFill>
                <a:uFillTx/>
                <a:latin typeface="Times New Roman" pitchFamily="18"/>
                <a:cs typeface="Times New Roman" pitchFamily="18"/>
              </a:rPr>
              <a:t>Détection  des ondes gravitationnelles</a:t>
            </a:r>
            <a:endParaRPr lang="fr-FR" sz="4000" b="0" i="0" u="none" strike="noStrike" kern="1200" cap="none" spc="0" baseline="0">
              <a:solidFill>
                <a:srgbClr val="FFFFFF"/>
              </a:solidFill>
              <a:uFillTx/>
              <a:latin typeface="Times New Roman" pitchFamily="18"/>
              <a:cs typeface="Times New Roman" pitchFamily="1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ZoneTexte 5">
            <a:extLst>
              <a:ext uri="{FF2B5EF4-FFF2-40B4-BE49-F238E27FC236}">
                <a16:creationId xmlns:a16="http://schemas.microsoft.com/office/drawing/2014/main" id="{7CAC6C04-9DDB-4507-8C00-92E1AF9FD8C7}"/>
              </a:ext>
            </a:extLst>
          </p:cNvPr>
          <p:cNvSpPr txBox="1"/>
          <p:nvPr/>
        </p:nvSpPr>
        <p:spPr>
          <a:xfrm>
            <a:off x="7997955" y="2129436"/>
            <a:ext cx="3913632" cy="267765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LIGO Observatory Caltech MIT LIGO Lab</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Une vue d’artiste représentant la fusion des 2 trous noirs et les ondes gravitationnelles émises. </a:t>
            </a:r>
          </a:p>
        </p:txBody>
      </p:sp>
      <p:sp>
        <p:nvSpPr>
          <p:cNvPr id="3" name="AutoShape 8" descr="http://forums.futura-sciences.com/attachments/actualites/306218d1455207045-rumeurs-de-detection-directe-dondes-gravitationnelles-ligo-signal_ligo.jpg">
            <a:extLst>
              <a:ext uri="{FF2B5EF4-FFF2-40B4-BE49-F238E27FC236}">
                <a16:creationId xmlns:a16="http://schemas.microsoft.com/office/drawing/2014/main" id="{4A13B784-1A2C-497D-ABE2-DAED1DA39F11}"/>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AutoShape 10" descr="http://forums.futura-sciences.com/attachments/actualites/306218d1455207045-rumeurs-de-detection-directe-dondes-gravitationnelles-ligo-signal_ligo.jpg">
            <a:extLst>
              <a:ext uri="{FF2B5EF4-FFF2-40B4-BE49-F238E27FC236}">
                <a16:creationId xmlns:a16="http://schemas.microsoft.com/office/drawing/2014/main" id="{614EA608-95F5-4809-99EB-30D57A9C6362}"/>
              </a:ext>
            </a:extLst>
          </p:cNvPr>
          <p:cNvSpPr/>
          <p:nvPr/>
        </p:nvSpPr>
        <p:spPr>
          <a:xfrm>
            <a:off x="307979" y="793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 name="AutoShape 12" descr="http://forums.futura-sciences.com/attachments/actualites/306218d1455207045-rumeurs-de-detection-directe-dondes-gravitationnelles-ligo-signal_ligo.jpg">
            <a:extLst>
              <a:ext uri="{FF2B5EF4-FFF2-40B4-BE49-F238E27FC236}">
                <a16:creationId xmlns:a16="http://schemas.microsoft.com/office/drawing/2014/main" id="{AC373CA8-B7C0-4D4C-AD0F-85695ED4801E}"/>
              </a:ext>
            </a:extLst>
          </p:cNvPr>
          <p:cNvSpPr/>
          <p:nvPr/>
        </p:nvSpPr>
        <p:spPr>
          <a:xfrm>
            <a:off x="460372" y="16034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6" name="Image 2">
            <a:extLst>
              <a:ext uri="{FF2B5EF4-FFF2-40B4-BE49-F238E27FC236}">
                <a16:creationId xmlns:a16="http://schemas.microsoft.com/office/drawing/2014/main" id="{BA822512-4F90-41F9-9800-A9A7FD9620A1}"/>
              </a:ext>
            </a:extLst>
          </p:cNvPr>
          <p:cNvPicPr>
            <a:picLocks noChangeAspect="1"/>
          </p:cNvPicPr>
          <p:nvPr/>
        </p:nvPicPr>
        <p:blipFill>
          <a:blip r:embed="rId2"/>
          <a:stretch>
            <a:fillRect/>
          </a:stretch>
        </p:blipFill>
        <p:spPr>
          <a:xfrm>
            <a:off x="307979" y="914006"/>
            <a:ext cx="7636968" cy="5719773"/>
          </a:xfrm>
          <a:prstGeom prst="rect">
            <a:avLst/>
          </a:prstGeom>
          <a:noFill/>
          <a:ln cap="flat">
            <a:noFill/>
          </a:ln>
        </p:spPr>
      </p:pic>
      <p:sp>
        <p:nvSpPr>
          <p:cNvPr id="7" name="Titre 4">
            <a:extLst>
              <a:ext uri="{FF2B5EF4-FFF2-40B4-BE49-F238E27FC236}">
                <a16:creationId xmlns:a16="http://schemas.microsoft.com/office/drawing/2014/main" id="{56007532-518B-4A35-931F-82E207F95D26}"/>
              </a:ext>
            </a:extLst>
          </p:cNvPr>
          <p:cNvSpPr txBox="1">
            <a:spLocks noGrp="1"/>
          </p:cNvSpPr>
          <p:nvPr>
            <p:ph type="title"/>
          </p:nvPr>
        </p:nvSpPr>
        <p:spPr>
          <a:xfrm>
            <a:off x="1414969" y="0"/>
            <a:ext cx="9362056" cy="847054"/>
          </a:xfrm>
        </p:spPr>
        <p:txBody>
          <a:bodyPr/>
          <a:lstStyle/>
          <a:p>
            <a:pPr lvl="0"/>
            <a:r>
              <a:rPr lang="fr-FR" sz="3200">
                <a:latin typeface="Times New Roman" pitchFamily="18"/>
                <a:cs typeface="Times New Roman" pitchFamily="18"/>
              </a:rPr>
              <a:t>Détection  des ondes gravitationnelles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1F99E-65E5-40F0-A44A-8106B270CBA5}"/>
              </a:ext>
            </a:extLst>
          </p:cNvPr>
          <p:cNvSpPr txBox="1">
            <a:spLocks noGrp="1"/>
          </p:cNvSpPr>
          <p:nvPr>
            <p:ph type="title"/>
          </p:nvPr>
        </p:nvSpPr>
        <p:spPr>
          <a:xfrm>
            <a:off x="2746546" y="0"/>
            <a:ext cx="5325739" cy="719468"/>
          </a:xfrm>
        </p:spPr>
        <p:txBody>
          <a:bodyPr/>
          <a:lstStyle/>
          <a:p>
            <a:pPr lvl="0"/>
            <a:r>
              <a:rPr lang="fr-FR" sz="3200">
                <a:latin typeface="Times New Roman" pitchFamily="18"/>
                <a:cs typeface="Times New Roman" pitchFamily="18"/>
              </a:rPr>
              <a:t>Une fusion inatendue</a:t>
            </a:r>
          </a:p>
        </p:txBody>
      </p:sp>
      <p:sp>
        <p:nvSpPr>
          <p:cNvPr id="3" name="Espace réservé du contenu 2">
            <a:extLst>
              <a:ext uri="{FF2B5EF4-FFF2-40B4-BE49-F238E27FC236}">
                <a16:creationId xmlns:a16="http://schemas.microsoft.com/office/drawing/2014/main" id="{42B42210-EA17-4A6C-BD3F-0B7389EE5DD4}"/>
              </a:ext>
            </a:extLst>
          </p:cNvPr>
          <p:cNvSpPr txBox="1">
            <a:spLocks noGrp="1"/>
          </p:cNvSpPr>
          <p:nvPr>
            <p:ph idx="1"/>
          </p:nvPr>
        </p:nvSpPr>
        <p:spPr>
          <a:xfrm>
            <a:off x="-86310" y="1088858"/>
            <a:ext cx="12191996" cy="5370929"/>
          </a:xfrm>
        </p:spPr>
        <p:txBody>
          <a:bodyPr>
            <a:noAutofit/>
          </a:bodyPr>
          <a:lstStyle/>
          <a:p>
            <a:pPr lvl="0" algn="just"/>
            <a:r>
              <a:rPr lang="fr-FR" sz="3200">
                <a:latin typeface="Times New Roman" pitchFamily="18"/>
                <a:cs typeface="Times New Roman" pitchFamily="18"/>
              </a:rPr>
              <a:t>Au-delà de l’immense satisfaction de ceux qui commençaient à douter, apporté par cette détection, la surprise fut de taille. </a:t>
            </a:r>
          </a:p>
          <a:p>
            <a:pPr lvl="0" algn="just"/>
            <a:r>
              <a:rPr lang="fr-FR" sz="3200">
                <a:latin typeface="Times New Roman" pitchFamily="18"/>
                <a:cs typeface="Times New Roman" pitchFamily="18"/>
              </a:rPr>
              <a:t>L’existence de trous noirs de taille intermédiaire était peu attendue. </a:t>
            </a:r>
          </a:p>
          <a:p>
            <a:pPr lvl="0" algn="just"/>
            <a:r>
              <a:rPr lang="fr-FR" sz="3200">
                <a:latin typeface="Times New Roman" pitchFamily="18"/>
                <a:cs typeface="Times New Roman" pitchFamily="18"/>
              </a:rPr>
              <a:t>Cet évènement montre que ces trous noirs ne sont pas aussi rares qu’on pouvait le penser, car la fusion de trous noirs dans la région accessible au détecteur paraissait être un évènement rare. </a:t>
            </a:r>
          </a:p>
          <a:p>
            <a:pPr lvl="0" algn="just"/>
            <a:r>
              <a:rPr lang="fr-FR" sz="3200">
                <a:latin typeface="Times New Roman" pitchFamily="18"/>
                <a:cs typeface="Times New Roman" pitchFamily="18"/>
              </a:rPr>
              <a:t>Lorsque nous disposerons de suffisamment d’évènements pour construire une statistique, nous serons en mesure de mieux prédire la fréquence de ce type d’évènement (comme on le fait pour les supernova par exemple).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D0D4C-2314-4412-B1D3-A34944CAFE29}"/>
              </a:ext>
            </a:extLst>
          </p:cNvPr>
          <p:cNvSpPr txBox="1">
            <a:spLocks noGrp="1"/>
          </p:cNvSpPr>
          <p:nvPr>
            <p:ph type="title"/>
          </p:nvPr>
        </p:nvSpPr>
        <p:spPr>
          <a:xfrm>
            <a:off x="176982" y="258729"/>
            <a:ext cx="12015014" cy="1456264"/>
          </a:xfrm>
        </p:spPr>
        <p:txBody>
          <a:bodyPr/>
          <a:lstStyle/>
          <a:p>
            <a:pPr lvl="0"/>
            <a:r>
              <a:rPr lang="fr-FR">
                <a:latin typeface="Times New Roman" pitchFamily="18"/>
                <a:cs typeface="Times New Roman" pitchFamily="18"/>
              </a:rPr>
              <a:t>Détection de la fusion de 2 étoiles à neutrons</a:t>
            </a:r>
          </a:p>
        </p:txBody>
      </p:sp>
      <p:pic>
        <p:nvPicPr>
          <p:cNvPr id="3" name="Espace réservé du contenu 4">
            <a:extLst>
              <a:ext uri="{FF2B5EF4-FFF2-40B4-BE49-F238E27FC236}">
                <a16:creationId xmlns:a16="http://schemas.microsoft.com/office/drawing/2014/main" id="{5395BF1D-8BDD-4340-88A1-FDA6122CE534}"/>
              </a:ext>
            </a:extLst>
          </p:cNvPr>
          <p:cNvPicPr>
            <a:picLocks noGrp="1" noChangeAspect="1"/>
          </p:cNvPicPr>
          <p:nvPr>
            <p:ph idx="1"/>
          </p:nvPr>
        </p:nvPicPr>
        <p:blipFill>
          <a:blip r:embed="rId2"/>
          <a:stretch>
            <a:fillRect/>
          </a:stretch>
        </p:blipFill>
        <p:spPr>
          <a:xfrm>
            <a:off x="2686644" y="2433931"/>
            <a:ext cx="6129726" cy="3064867"/>
          </a:xfrm>
        </p:spPr>
      </p:pic>
      <p:sp>
        <p:nvSpPr>
          <p:cNvPr id="4" name="ZoneTexte 5">
            <a:extLst>
              <a:ext uri="{FF2B5EF4-FFF2-40B4-BE49-F238E27FC236}">
                <a16:creationId xmlns:a16="http://schemas.microsoft.com/office/drawing/2014/main" id="{18B7408B-B0C2-4C2F-B574-41E4D4DC9AC3}"/>
              </a:ext>
            </a:extLst>
          </p:cNvPr>
          <p:cNvSpPr txBox="1"/>
          <p:nvPr/>
        </p:nvSpPr>
        <p:spPr>
          <a:xfrm>
            <a:off x="2105250" y="5839175"/>
            <a:ext cx="875783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Fusion de 2 étoiles à neutrons le 17 août 2017: Vue d’artiste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DD961-A4FF-4ACC-957A-39715B3886C8}"/>
              </a:ext>
            </a:extLst>
          </p:cNvPr>
          <p:cNvSpPr txBox="1">
            <a:spLocks noGrp="1"/>
          </p:cNvSpPr>
          <p:nvPr>
            <p:ph type="title"/>
          </p:nvPr>
        </p:nvSpPr>
        <p:spPr>
          <a:xfrm>
            <a:off x="0" y="141768"/>
            <a:ext cx="12191996" cy="1017178"/>
          </a:xfrm>
        </p:spPr>
        <p:txBody>
          <a:bodyPr anchorCtr="1">
            <a:normAutofit fontScale="90000"/>
          </a:bodyPr>
          <a:lstStyle/>
          <a:p>
            <a:pPr lvl="0" algn="ctr"/>
            <a:r>
              <a:rPr lang="fr-FR" sz="3200">
                <a:latin typeface="Times New Roman" pitchFamily="18"/>
                <a:cs typeface="Times New Roman" pitchFamily="18"/>
              </a:rPr>
              <a:t>Une détection confirmée par deux autres évènements</a:t>
            </a:r>
          </a:p>
        </p:txBody>
      </p:sp>
      <p:pic>
        <p:nvPicPr>
          <p:cNvPr id="3" name="Espace réservé du contenu 4">
            <a:extLst>
              <a:ext uri="{FF2B5EF4-FFF2-40B4-BE49-F238E27FC236}">
                <a16:creationId xmlns:a16="http://schemas.microsoft.com/office/drawing/2014/main" id="{9A005C51-44B8-44FF-9FDE-6FBE25D70F5C}"/>
              </a:ext>
            </a:extLst>
          </p:cNvPr>
          <p:cNvPicPr>
            <a:picLocks noGrp="1" noChangeAspect="1"/>
          </p:cNvPicPr>
          <p:nvPr>
            <p:ph idx="1"/>
          </p:nvPr>
        </p:nvPicPr>
        <p:blipFill>
          <a:blip r:embed="rId2"/>
          <a:stretch>
            <a:fillRect/>
          </a:stretch>
        </p:blipFill>
        <p:spPr>
          <a:xfrm>
            <a:off x="113413" y="1786600"/>
            <a:ext cx="4168447" cy="4472430"/>
          </a:xfrm>
        </p:spPr>
      </p:pic>
      <p:sp>
        <p:nvSpPr>
          <p:cNvPr id="4" name="Rectangle 3">
            <a:extLst>
              <a:ext uri="{FF2B5EF4-FFF2-40B4-BE49-F238E27FC236}">
                <a16:creationId xmlns:a16="http://schemas.microsoft.com/office/drawing/2014/main" id="{0B2CDE30-AD2D-4F5E-8208-68D26D99DD78}"/>
              </a:ext>
            </a:extLst>
          </p:cNvPr>
          <p:cNvSpPr/>
          <p:nvPr/>
        </p:nvSpPr>
        <p:spPr>
          <a:xfrm>
            <a:off x="4401875" y="1635102"/>
            <a:ext cx="7676708" cy="5109091"/>
          </a:xfrm>
          <a:prstGeom prst="rect">
            <a:avLst/>
          </a:prstGeom>
          <a:noFill/>
          <a:ln cap="flat">
            <a:noFill/>
            <a:prstDash val="solid"/>
          </a:ln>
        </p:spPr>
        <p:txBody>
          <a:bodyPr vert="horz" wrap="square" lIns="91440" tIns="45720" rIns="91440" bIns="45720" anchor="ctr"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Le 17 août 2017, la collaboration LIGO/Virgo détecte un train d’ondes gravitationnelles attribué à la fusion de deux étoiles à neutrons dans NGC4993, une galaxie elliptique de la constellationde l’Hydre. Cet événement, dénommé GW 170817, semble lié à deux évènements astronomiques transitoires : </a:t>
            </a:r>
          </a:p>
          <a:p>
            <a:pPr marL="0" marR="0" lvl="0" indent="0" algn="just"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GRB170817A, un sursaut de rayons gamma de courte durée (environ 2 s), détecté 1,7 s après le signal gravitationnel ; </a:t>
            </a:r>
          </a:p>
          <a:p>
            <a:pPr marL="0" marR="0" lvl="0" indent="0" algn="just"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SSS17a, une émission de lumière visible observée 11 h après.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F675DD-2BF9-4AEC-8CDF-833195FE75C6}"/>
              </a:ext>
            </a:extLst>
          </p:cNvPr>
          <p:cNvSpPr txBox="1">
            <a:spLocks noGrp="1"/>
          </p:cNvSpPr>
          <p:nvPr>
            <p:ph type="title"/>
          </p:nvPr>
        </p:nvSpPr>
        <p:spPr>
          <a:xfrm>
            <a:off x="993056" y="201597"/>
            <a:ext cx="10343994" cy="900217"/>
          </a:xfrm>
        </p:spPr>
        <p:txBody>
          <a:bodyPr/>
          <a:lstStyle/>
          <a:p>
            <a:pPr lvl="0"/>
            <a:r>
              <a:rPr lang="fr-FR" sz="2900">
                <a:latin typeface="Times New Roman" pitchFamily="18"/>
                <a:cs typeface="Times New Roman" pitchFamily="18"/>
              </a:rPr>
              <a:t>étoiles à neutrons, une fusion qui vaut de l’or</a:t>
            </a:r>
          </a:p>
        </p:txBody>
      </p:sp>
      <p:pic>
        <p:nvPicPr>
          <p:cNvPr id="3" name="Espace réservé du contenu 4">
            <a:extLst>
              <a:ext uri="{FF2B5EF4-FFF2-40B4-BE49-F238E27FC236}">
                <a16:creationId xmlns:a16="http://schemas.microsoft.com/office/drawing/2014/main" id="{596DEA0C-CCAB-4539-8B4A-12B53E999506}"/>
              </a:ext>
            </a:extLst>
          </p:cNvPr>
          <p:cNvPicPr>
            <a:picLocks noGrp="1" noChangeAspect="1"/>
          </p:cNvPicPr>
          <p:nvPr>
            <p:ph idx="1"/>
          </p:nvPr>
        </p:nvPicPr>
        <p:blipFill>
          <a:blip r:embed="rId2"/>
          <a:stretch>
            <a:fillRect/>
          </a:stretch>
        </p:blipFill>
        <p:spPr>
          <a:xfrm>
            <a:off x="212652" y="1583402"/>
            <a:ext cx="5615769" cy="2690887"/>
          </a:xfrm>
        </p:spPr>
      </p:pic>
      <p:sp>
        <p:nvSpPr>
          <p:cNvPr id="4" name="ZoneTexte 5">
            <a:extLst>
              <a:ext uri="{FF2B5EF4-FFF2-40B4-BE49-F238E27FC236}">
                <a16:creationId xmlns:a16="http://schemas.microsoft.com/office/drawing/2014/main" id="{A9BFF1F7-7E2A-4A63-8F39-494F488E2F5D}"/>
              </a:ext>
            </a:extLst>
          </p:cNvPr>
          <p:cNvSpPr txBox="1"/>
          <p:nvPr/>
        </p:nvSpPr>
        <p:spPr>
          <a:xfrm>
            <a:off x="212652" y="4722336"/>
            <a:ext cx="5539563" cy="181587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Vue d’artiste d’une kilonova, produite par la fusion de deux étoiles à neutrons, événement exceptionnel observé le 17 août 2017. </a:t>
            </a:r>
          </a:p>
        </p:txBody>
      </p:sp>
      <p:sp>
        <p:nvSpPr>
          <p:cNvPr id="5" name="ZoneTexte 6">
            <a:extLst>
              <a:ext uri="{FF2B5EF4-FFF2-40B4-BE49-F238E27FC236}">
                <a16:creationId xmlns:a16="http://schemas.microsoft.com/office/drawing/2014/main" id="{6372A7B8-B418-4EAB-8A64-C05059D3DB34}"/>
              </a:ext>
            </a:extLst>
          </p:cNvPr>
          <p:cNvSpPr txBox="1"/>
          <p:nvPr/>
        </p:nvSpPr>
        <p:spPr>
          <a:xfrm>
            <a:off x="5828422" y="1101815"/>
            <a:ext cx="6363583" cy="526297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L’origine des éléments chimiques les plus lourds tels que l’or ou le plomb enfin élucidée ! Des observations associant détection d’ondes gravitationnelles et signaux électromagnétiques dans toutes les longueurs d’onde, effectuées par la collaboration internationale LIGO-Virgo, ont permis d’assister pour la première fois à la fusion d’étoiles à neutrons. Retour sur cet évènement scientifique d’une ampleur sans précédent, qui va permettre de lever le voile sur plusieurs énigmes astrophysiques</a:t>
            </a:r>
            <a:r>
              <a:rPr lang="fr-FR" sz="2800" b="0" i="0" u="none" strike="noStrike" kern="1200" cap="none" spc="0" baseline="0">
                <a:solidFill>
                  <a:srgbClr val="000000"/>
                </a:solidFill>
                <a:uFillTx/>
                <a:latin typeface="Times New Roman" pitchFamily="18"/>
                <a:cs typeface="Times New Roman" pitchFamily="18"/>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B43B4-1CF9-4198-8B3E-6873DB9B4193}"/>
              </a:ext>
            </a:extLst>
          </p:cNvPr>
          <p:cNvSpPr txBox="1">
            <a:spLocks noGrp="1"/>
          </p:cNvSpPr>
          <p:nvPr>
            <p:ph type="title"/>
          </p:nvPr>
        </p:nvSpPr>
        <p:spPr>
          <a:xfrm>
            <a:off x="169328" y="98325"/>
            <a:ext cx="12191996" cy="838651"/>
          </a:xfrm>
        </p:spPr>
        <p:txBody>
          <a:bodyPr anchorCtr="1">
            <a:normAutofit fontScale="90000"/>
          </a:bodyPr>
          <a:lstStyle/>
          <a:p>
            <a:pPr lvl="0" algn="ctr"/>
            <a:r>
              <a:rPr lang="fr-FR" sz="3200" dirty="0">
                <a:latin typeface="Times New Roman" pitchFamily="18"/>
                <a:cs typeface="Times New Roman" pitchFamily="18"/>
              </a:rPr>
              <a:t>Il n’y a Pas d’ondes gravitationnelles en mécanique classique</a:t>
            </a:r>
            <a:endParaRPr lang="fr-FR" sz="3200" dirty="0">
              <a:latin typeface="AR CHRISTY" pitchFamily="2"/>
            </a:endParaRPr>
          </a:p>
        </p:txBody>
      </p:sp>
      <p:sp>
        <p:nvSpPr>
          <p:cNvPr id="3" name="Espace réservé du contenu 2">
            <a:extLst>
              <a:ext uri="{FF2B5EF4-FFF2-40B4-BE49-F238E27FC236}">
                <a16:creationId xmlns:a16="http://schemas.microsoft.com/office/drawing/2014/main" id="{0581AED8-4E28-46E6-A3FB-6AB64A3C6E33}"/>
              </a:ext>
            </a:extLst>
          </p:cNvPr>
          <p:cNvSpPr txBox="1">
            <a:spLocks noGrp="1"/>
          </p:cNvSpPr>
          <p:nvPr>
            <p:ph idx="1"/>
          </p:nvPr>
        </p:nvSpPr>
        <p:spPr>
          <a:xfrm>
            <a:off x="0" y="1061152"/>
            <a:ext cx="11983157" cy="5497683"/>
          </a:xfrm>
        </p:spPr>
        <p:txBody>
          <a:bodyPr/>
          <a:lstStyle/>
          <a:p>
            <a:pPr lvl="0" algn="just">
              <a:lnSpc>
                <a:spcPct val="90000"/>
              </a:lnSpc>
            </a:pPr>
            <a:r>
              <a:rPr lang="fr-FR" sz="3200" dirty="0">
                <a:latin typeface="Times New Roman" pitchFamily="18"/>
                <a:cs typeface="Times New Roman" pitchFamily="18"/>
              </a:rPr>
              <a:t>A la fin du 19 </a:t>
            </a:r>
            <a:r>
              <a:rPr lang="fr-FR" sz="3200" baseline="30000" dirty="0" err="1">
                <a:latin typeface="Times New Roman" pitchFamily="18"/>
                <a:cs typeface="Times New Roman" pitchFamily="18"/>
              </a:rPr>
              <a:t>ième</a:t>
            </a:r>
            <a:r>
              <a:rPr lang="fr-FR" sz="3200" dirty="0">
                <a:latin typeface="Times New Roman" pitchFamily="18"/>
                <a:cs typeface="Times New Roman" pitchFamily="18"/>
              </a:rPr>
              <a:t> siècle, en particulier après les progrès de l’électromagnétisme (équations de Maxwell), avec lequel la gravitation présentait des similitudes, les scientifiques ont commencé à s’interroger sur cette propagation « instantanée » qui paraissait bien étrange et ont proposé des alternatives. </a:t>
            </a:r>
          </a:p>
          <a:p>
            <a:pPr lvl="0">
              <a:lnSpc>
                <a:spcPct val="90000"/>
              </a:lnSpc>
            </a:pPr>
            <a:r>
              <a:rPr lang="fr-FR" sz="3200" dirty="0">
                <a:latin typeface="Times New Roman" pitchFamily="18"/>
                <a:cs typeface="Times New Roman" pitchFamily="18"/>
              </a:rPr>
              <a:t>Par exemple en 1905, Poincaré déclare:</a:t>
            </a:r>
          </a:p>
          <a:p>
            <a:pPr marL="0" lvl="0" indent="0" algn="just">
              <a:lnSpc>
                <a:spcPct val="90000"/>
              </a:lnSpc>
              <a:buNone/>
            </a:pPr>
            <a:endParaRPr lang="fr-FR" sz="2600" baseline="-25000" dirty="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pic>
        <p:nvPicPr>
          <p:cNvPr id="2" name="Picture 2" descr="http://lisa.nasa.gov/images/LISA_Constellation2_500px.jpg">
            <a:extLst>
              <a:ext uri="{FF2B5EF4-FFF2-40B4-BE49-F238E27FC236}">
                <a16:creationId xmlns:a16="http://schemas.microsoft.com/office/drawing/2014/main" id="{60E794F1-936C-4A7C-86A8-6BD59D528B13}"/>
              </a:ext>
            </a:extLst>
          </p:cNvPr>
          <p:cNvPicPr>
            <a:picLocks noGrp="1" noChangeAspect="1"/>
          </p:cNvPicPr>
          <p:nvPr>
            <p:ph idx="1"/>
          </p:nvPr>
        </p:nvPicPr>
        <p:blipFill>
          <a:blip r:embed="rId2"/>
          <a:srcRect/>
          <a:stretch>
            <a:fillRect/>
          </a:stretch>
        </p:blipFill>
        <p:spPr>
          <a:xfrm>
            <a:off x="92601" y="1873651"/>
            <a:ext cx="6192453" cy="4049868"/>
          </a:xfrm>
        </p:spPr>
      </p:pic>
      <p:sp>
        <p:nvSpPr>
          <p:cNvPr id="3" name="ZoneTexte 3">
            <a:extLst>
              <a:ext uri="{FF2B5EF4-FFF2-40B4-BE49-F238E27FC236}">
                <a16:creationId xmlns:a16="http://schemas.microsoft.com/office/drawing/2014/main" id="{BE6B7A78-44DC-4F00-A6FD-2B53E468B407}"/>
              </a:ext>
            </a:extLst>
          </p:cNvPr>
          <p:cNvSpPr txBox="1"/>
          <p:nvPr/>
        </p:nvSpPr>
        <p:spPr>
          <a:xfrm>
            <a:off x="92601" y="783009"/>
            <a:ext cx="10209641"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00"/>
                </a:solidFill>
                <a:uFillTx/>
                <a:latin typeface="Times New Roman" pitchFamily="18"/>
                <a:cs typeface="Times New Roman" pitchFamily="18"/>
              </a:rPr>
              <a:t>Le Futur: Détection d’ondes gravitationnelles à très basses fréquences</a:t>
            </a:r>
          </a:p>
        </p:txBody>
      </p:sp>
      <p:sp>
        <p:nvSpPr>
          <p:cNvPr id="4" name="ZoneTexte 4">
            <a:extLst>
              <a:ext uri="{FF2B5EF4-FFF2-40B4-BE49-F238E27FC236}">
                <a16:creationId xmlns:a16="http://schemas.microsoft.com/office/drawing/2014/main" id="{46DC9077-AA51-444C-A48D-72A49CC85A57}"/>
              </a:ext>
            </a:extLst>
          </p:cNvPr>
          <p:cNvSpPr txBox="1"/>
          <p:nvPr/>
        </p:nvSpPr>
        <p:spPr>
          <a:xfrm>
            <a:off x="6285055" y="1338544"/>
            <a:ext cx="5906941" cy="526297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Times New Roman" pitchFamily="18"/>
                <a:cs typeface="Times New Roman" pitchFamily="18"/>
              </a:rPr>
              <a:t>eLISA devrait être (2034) le premier détecteur d’ondes gravitationnelles dans l’espace. Il mesurera les ondes gravitationnelles directement par interférométrie laser. L’instrument est un ensemble de trois satellites formant un triangle équilatéral d’un million de kilomètres de côté. L’ensemble décrit une orbite héliocentrique de même période que la Terre (L3?). La distance entre les satellites est surveillée pour détecter un passage d’ondes gravitationnelles. A noter que la NASA qui devait être associée à l’ESA pour le projet LISA s’est retirée, ce qui a conduit à reconsidérer plus modestement le projet!</a:t>
            </a:r>
            <a:endParaRPr lang="fr-FR" sz="2400" b="0" i="0" u="none" strike="noStrike" kern="1200" cap="none" spc="0" baseline="0">
              <a:solidFill>
                <a:srgbClr val="FFFFFF"/>
              </a:solidFill>
              <a:uFillTx/>
              <a:latin typeface="Times New Roman" pitchFamily="18"/>
              <a:cs typeface="Times New Roman" pitchFamily="18"/>
            </a:endParaRPr>
          </a:p>
        </p:txBody>
      </p:sp>
      <p:sp>
        <p:nvSpPr>
          <p:cNvPr id="5" name="Titre 5">
            <a:extLst>
              <a:ext uri="{FF2B5EF4-FFF2-40B4-BE49-F238E27FC236}">
                <a16:creationId xmlns:a16="http://schemas.microsoft.com/office/drawing/2014/main" id="{5CD0B0C0-8849-47BA-B824-D7AC4D1CE265}"/>
              </a:ext>
            </a:extLst>
          </p:cNvPr>
          <p:cNvSpPr txBox="1">
            <a:spLocks noGrp="1"/>
          </p:cNvSpPr>
          <p:nvPr>
            <p:ph type="title"/>
          </p:nvPr>
        </p:nvSpPr>
        <p:spPr>
          <a:xfrm>
            <a:off x="682480" y="56711"/>
            <a:ext cx="11116232" cy="726307"/>
          </a:xfrm>
        </p:spPr>
        <p:txBody>
          <a:bodyPr/>
          <a:lstStyle/>
          <a:p>
            <a:pPr lvl="0"/>
            <a:r>
              <a:rPr lang="fr-FR" sz="2900">
                <a:latin typeface="Times New Roman" pitchFamily="18"/>
                <a:cs typeface="Times New Roman" pitchFamily="18"/>
              </a:rPr>
              <a:t>Elisa: Elvolved laser interferometer Space Antenna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pic>
        <p:nvPicPr>
          <p:cNvPr id="2" name="Picture 2" descr="LISA-waves.jpg">
            <a:extLst>
              <a:ext uri="{FF2B5EF4-FFF2-40B4-BE49-F238E27FC236}">
                <a16:creationId xmlns:a16="http://schemas.microsoft.com/office/drawing/2014/main" id="{5D398102-DDA8-4EC5-B196-9E7800352646}"/>
              </a:ext>
            </a:extLst>
          </p:cNvPr>
          <p:cNvPicPr>
            <a:picLocks noGrp="1" noChangeAspect="1"/>
          </p:cNvPicPr>
          <p:nvPr>
            <p:ph idx="1"/>
          </p:nvPr>
        </p:nvPicPr>
        <p:blipFill>
          <a:blip r:embed="rId2"/>
          <a:srcRect/>
          <a:stretch>
            <a:fillRect/>
          </a:stretch>
        </p:blipFill>
        <p:spPr>
          <a:xfrm>
            <a:off x="2500829" y="1198988"/>
            <a:ext cx="7082640" cy="5311978"/>
          </a:xfrm>
        </p:spPr>
      </p:pic>
      <p:sp>
        <p:nvSpPr>
          <p:cNvPr id="3" name="ZoneTexte 2">
            <a:extLst>
              <a:ext uri="{FF2B5EF4-FFF2-40B4-BE49-F238E27FC236}">
                <a16:creationId xmlns:a16="http://schemas.microsoft.com/office/drawing/2014/main" id="{F5E88994-B72C-4680-9EA7-2F224A867301}"/>
              </a:ext>
            </a:extLst>
          </p:cNvPr>
          <p:cNvSpPr txBox="1"/>
          <p:nvPr/>
        </p:nvSpPr>
        <p:spPr>
          <a:xfrm>
            <a:off x="3451119" y="204651"/>
            <a:ext cx="4545930"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1200" cap="none" spc="0" baseline="0">
                <a:solidFill>
                  <a:srgbClr val="FFFFFF"/>
                </a:solidFill>
                <a:uFillTx/>
                <a:latin typeface="Times New Roman" pitchFamily="18"/>
                <a:cs typeface="Times New Roman" pitchFamily="18"/>
              </a:rPr>
              <a:t>Mission ELISA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pic>
        <p:nvPicPr>
          <p:cNvPr id="2" name="Picture 2" descr="https://upload.wikimedia.org/wikipedia/commons/thumb/e/e2/LISA_orbits6.jpg/1024px-LISA_orbits6.jpg">
            <a:extLst>
              <a:ext uri="{FF2B5EF4-FFF2-40B4-BE49-F238E27FC236}">
                <a16:creationId xmlns:a16="http://schemas.microsoft.com/office/drawing/2014/main" id="{F34A7A94-CDA6-4600-879C-84FFE832F32C}"/>
              </a:ext>
            </a:extLst>
          </p:cNvPr>
          <p:cNvPicPr>
            <a:picLocks noGrp="1" noChangeAspect="1"/>
          </p:cNvPicPr>
          <p:nvPr>
            <p:ph idx="1"/>
          </p:nvPr>
        </p:nvPicPr>
        <p:blipFill>
          <a:blip r:embed="rId2"/>
          <a:srcRect/>
          <a:stretch>
            <a:fillRect/>
          </a:stretch>
        </p:blipFill>
        <p:spPr>
          <a:xfrm>
            <a:off x="3135651" y="1668441"/>
            <a:ext cx="5858496" cy="4044875"/>
          </a:xfrm>
        </p:spPr>
      </p:pic>
      <p:sp>
        <p:nvSpPr>
          <p:cNvPr id="3" name="ZoneTexte 4">
            <a:extLst>
              <a:ext uri="{FF2B5EF4-FFF2-40B4-BE49-F238E27FC236}">
                <a16:creationId xmlns:a16="http://schemas.microsoft.com/office/drawing/2014/main" id="{59BB2FB7-26C2-484E-A195-88F5E6EB4241}"/>
              </a:ext>
            </a:extLst>
          </p:cNvPr>
          <p:cNvSpPr txBox="1"/>
          <p:nvPr/>
        </p:nvSpPr>
        <p:spPr>
          <a:xfrm>
            <a:off x="5109191" y="5924013"/>
            <a:ext cx="28820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Configuration de Vol</a:t>
            </a:r>
          </a:p>
        </p:txBody>
      </p:sp>
      <p:sp>
        <p:nvSpPr>
          <p:cNvPr id="4" name="Titre 3">
            <a:extLst>
              <a:ext uri="{FF2B5EF4-FFF2-40B4-BE49-F238E27FC236}">
                <a16:creationId xmlns:a16="http://schemas.microsoft.com/office/drawing/2014/main" id="{D2B628AA-4139-4C55-AF95-8ED0E7D17EC0}"/>
              </a:ext>
            </a:extLst>
          </p:cNvPr>
          <p:cNvSpPr txBox="1">
            <a:spLocks noGrp="1"/>
          </p:cNvSpPr>
          <p:nvPr>
            <p:ph type="title"/>
          </p:nvPr>
        </p:nvSpPr>
        <p:spPr>
          <a:xfrm>
            <a:off x="4226439" y="290879"/>
            <a:ext cx="3269510" cy="848142"/>
          </a:xfrm>
        </p:spPr>
        <p:txBody>
          <a:bodyPr/>
          <a:lstStyle/>
          <a:p>
            <a:pPr lvl="0"/>
            <a:r>
              <a:rPr lang="fr-FR">
                <a:latin typeface="Times New Roman" pitchFamily="18"/>
                <a:cs typeface="Times New Roman" pitchFamily="18"/>
              </a:rPr>
              <a:t>Elisa orbit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B06462-1006-4586-8002-49F06C537EEB}"/>
              </a:ext>
            </a:extLst>
          </p:cNvPr>
          <p:cNvSpPr txBox="1">
            <a:spLocks noGrp="1"/>
          </p:cNvSpPr>
          <p:nvPr>
            <p:ph type="title"/>
          </p:nvPr>
        </p:nvSpPr>
        <p:spPr>
          <a:xfrm>
            <a:off x="1090047" y="43708"/>
            <a:ext cx="9194493" cy="693828"/>
          </a:xfrm>
        </p:spPr>
        <p:txBody>
          <a:bodyPr/>
          <a:lstStyle/>
          <a:p>
            <a:pPr lvl="0"/>
            <a:r>
              <a:rPr lang="fr-FR" sz="3200">
                <a:effectLst>
                  <a:outerShdw dist="38096" dir="2700000">
                    <a:srgbClr val="5B9BD5"/>
                  </a:outerShdw>
                </a:effectLst>
                <a:latin typeface="Times New Roman" pitchFamily="18"/>
                <a:cs typeface="Times New Roman" pitchFamily="18"/>
              </a:rPr>
              <a:t>Effets des ondes gravitationnelles</a:t>
            </a:r>
          </a:p>
        </p:txBody>
      </p:sp>
      <p:pic>
        <p:nvPicPr>
          <p:cNvPr id="3" name="Picture 2" descr="https://upload.wikimedia.org/wikipedia/commons/thumb/b/b8/Wavy.gif/220px-Wavy.gif">
            <a:extLst>
              <a:ext uri="{FF2B5EF4-FFF2-40B4-BE49-F238E27FC236}">
                <a16:creationId xmlns:a16="http://schemas.microsoft.com/office/drawing/2014/main" id="{BBA365C3-6488-4304-9B38-0E747F905FD0}"/>
              </a:ext>
            </a:extLst>
          </p:cNvPr>
          <p:cNvPicPr>
            <a:picLocks noGrp="1" noChangeAspect="1"/>
          </p:cNvPicPr>
          <p:nvPr>
            <p:ph idx="1"/>
          </p:nvPr>
        </p:nvPicPr>
        <p:blipFill>
          <a:blip r:embed="rId2"/>
          <a:srcRect/>
          <a:stretch>
            <a:fillRect/>
          </a:stretch>
        </p:blipFill>
        <p:spPr>
          <a:xfrm>
            <a:off x="7078571" y="2666929"/>
            <a:ext cx="4429664" cy="2778605"/>
          </a:xfrm>
        </p:spPr>
      </p:pic>
      <p:pic>
        <p:nvPicPr>
          <p:cNvPr id="4" name="Picture 4" descr="https://upload.wikimedia.org/wikipedia/commons/b/b8/GravitationalWave_PlusPolarization.gif">
            <a:extLst>
              <a:ext uri="{FF2B5EF4-FFF2-40B4-BE49-F238E27FC236}">
                <a16:creationId xmlns:a16="http://schemas.microsoft.com/office/drawing/2014/main" id="{25CE6695-9E2D-4A16-9A15-A9D4FEACE930}"/>
              </a:ext>
            </a:extLst>
          </p:cNvPr>
          <p:cNvPicPr>
            <a:picLocks noChangeAspect="1"/>
          </p:cNvPicPr>
          <p:nvPr/>
        </p:nvPicPr>
        <p:blipFill>
          <a:blip r:embed="rId3"/>
          <a:srcRect/>
          <a:stretch>
            <a:fillRect/>
          </a:stretch>
        </p:blipFill>
        <p:spPr>
          <a:xfrm>
            <a:off x="3911629" y="813349"/>
            <a:ext cx="2431371" cy="2431371"/>
          </a:xfrm>
          <a:prstGeom prst="rect">
            <a:avLst/>
          </a:prstGeom>
          <a:noFill/>
          <a:ln cap="flat">
            <a:noFill/>
          </a:ln>
        </p:spPr>
      </p:pic>
      <p:pic>
        <p:nvPicPr>
          <p:cNvPr id="5" name="Picture 6" descr="https://upload.wikimedia.org/wikipedia/commons/b/b8/GravitationalWave_CrossPolarization.gif">
            <a:extLst>
              <a:ext uri="{FF2B5EF4-FFF2-40B4-BE49-F238E27FC236}">
                <a16:creationId xmlns:a16="http://schemas.microsoft.com/office/drawing/2014/main" id="{B8B0D365-18DA-48A4-BA5A-16EB91C66EDA}"/>
              </a:ext>
            </a:extLst>
          </p:cNvPr>
          <p:cNvPicPr>
            <a:picLocks noChangeAspect="1"/>
          </p:cNvPicPr>
          <p:nvPr/>
        </p:nvPicPr>
        <p:blipFill>
          <a:blip r:embed="rId4"/>
          <a:srcRect/>
          <a:stretch>
            <a:fillRect/>
          </a:stretch>
        </p:blipFill>
        <p:spPr>
          <a:xfrm>
            <a:off x="3929332" y="3724506"/>
            <a:ext cx="2395956" cy="2395956"/>
          </a:xfrm>
          <a:prstGeom prst="rect">
            <a:avLst/>
          </a:prstGeom>
          <a:noFill/>
          <a:ln cap="flat">
            <a:noFill/>
          </a:ln>
        </p:spPr>
      </p:pic>
      <p:pic>
        <p:nvPicPr>
          <p:cNvPr id="6" name="Picture 10" descr="https://upload.wikimedia.org/wikipedia/commons/thumb/c/cc/White_dwarfs_circling_each_other_and_then_colliding.gif/320px-White_dwarfs_circling_each_other_and_then_colliding.gif">
            <a:extLst>
              <a:ext uri="{FF2B5EF4-FFF2-40B4-BE49-F238E27FC236}">
                <a16:creationId xmlns:a16="http://schemas.microsoft.com/office/drawing/2014/main" id="{27D6FE9F-DBBD-4869-98A6-7D9359240A90}"/>
              </a:ext>
            </a:extLst>
          </p:cNvPr>
          <p:cNvPicPr>
            <a:picLocks noChangeAspect="1"/>
          </p:cNvPicPr>
          <p:nvPr/>
        </p:nvPicPr>
        <p:blipFill>
          <a:blip r:embed="rId5"/>
          <a:srcRect/>
          <a:stretch>
            <a:fillRect/>
          </a:stretch>
        </p:blipFill>
        <p:spPr>
          <a:xfrm>
            <a:off x="481623" y="991291"/>
            <a:ext cx="2307881" cy="4739518"/>
          </a:xfrm>
          <a:prstGeom prst="rect">
            <a:avLst/>
          </a:prstGeom>
          <a:noFill/>
          <a:ln cap="flat">
            <a:noFill/>
          </a:ln>
        </p:spPr>
      </p:pic>
      <p:sp>
        <p:nvSpPr>
          <p:cNvPr id="7" name="ZoneTexte 5">
            <a:extLst>
              <a:ext uri="{FF2B5EF4-FFF2-40B4-BE49-F238E27FC236}">
                <a16:creationId xmlns:a16="http://schemas.microsoft.com/office/drawing/2014/main" id="{A559C799-BCBA-4952-894C-113CDC1753AB}"/>
              </a:ext>
            </a:extLst>
          </p:cNvPr>
          <p:cNvSpPr txBox="1"/>
          <p:nvPr/>
        </p:nvSpPr>
        <p:spPr>
          <a:xfrm>
            <a:off x="0" y="5776978"/>
            <a:ext cx="3967865"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Source d’OG : Coalescence de binaires (pulsars par exemple).</a:t>
            </a:r>
          </a:p>
        </p:txBody>
      </p:sp>
      <p:sp>
        <p:nvSpPr>
          <p:cNvPr id="8" name="ZoneTexte 3">
            <a:extLst>
              <a:ext uri="{FF2B5EF4-FFF2-40B4-BE49-F238E27FC236}">
                <a16:creationId xmlns:a16="http://schemas.microsoft.com/office/drawing/2014/main" id="{A9B06B16-902B-4692-B463-6B3E143FB22D}"/>
              </a:ext>
            </a:extLst>
          </p:cNvPr>
          <p:cNvSpPr txBox="1"/>
          <p:nvPr/>
        </p:nvSpPr>
        <p:spPr>
          <a:xfrm>
            <a:off x="3819649" y="3236079"/>
            <a:ext cx="252335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Polarisation type +</a:t>
            </a:r>
          </a:p>
        </p:txBody>
      </p:sp>
      <p:sp>
        <p:nvSpPr>
          <p:cNvPr id="9" name="ZoneTexte 4">
            <a:extLst>
              <a:ext uri="{FF2B5EF4-FFF2-40B4-BE49-F238E27FC236}">
                <a16:creationId xmlns:a16="http://schemas.microsoft.com/office/drawing/2014/main" id="{73AC475C-8680-4C44-A68A-4B0A1D401E4B}"/>
              </a:ext>
            </a:extLst>
          </p:cNvPr>
          <p:cNvSpPr txBox="1"/>
          <p:nvPr/>
        </p:nvSpPr>
        <p:spPr>
          <a:xfrm>
            <a:off x="3967865" y="6192472"/>
            <a:ext cx="2548688"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Polarisation type X</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D6B07-4DAE-4D05-9443-943EEBE01891}"/>
              </a:ext>
            </a:extLst>
          </p:cNvPr>
          <p:cNvSpPr txBox="1">
            <a:spLocks noGrp="1"/>
          </p:cNvSpPr>
          <p:nvPr>
            <p:ph type="title"/>
          </p:nvPr>
        </p:nvSpPr>
        <p:spPr>
          <a:xfrm>
            <a:off x="383453" y="186939"/>
            <a:ext cx="11720047" cy="1400531"/>
          </a:xfrm>
        </p:spPr>
        <p:txBody>
          <a:bodyPr/>
          <a:lstStyle/>
          <a:p>
            <a:pPr lvl="0"/>
            <a:r>
              <a:rPr lang="fr-FR">
                <a:effectLst>
                  <a:outerShdw dist="38096" dir="2700000">
                    <a:srgbClr val="5B9BD5"/>
                  </a:outerShdw>
                </a:effectLst>
                <a:latin typeface="Times New Roman" pitchFamily="18"/>
                <a:cs typeface="Times New Roman" pitchFamily="18"/>
              </a:rPr>
              <a:t>Effets d’ondes gravitationnelles sur eLISA</a:t>
            </a:r>
          </a:p>
        </p:txBody>
      </p:sp>
      <p:pic>
        <p:nvPicPr>
          <p:cNvPr id="3" name="Picture 2" descr="https://upload.wikimedia.org/wikipedia/commons/thumb/d/dc/LISA_GW_movie.gif/300px-LISA_GW_movie.gif">
            <a:extLst>
              <a:ext uri="{FF2B5EF4-FFF2-40B4-BE49-F238E27FC236}">
                <a16:creationId xmlns:a16="http://schemas.microsoft.com/office/drawing/2014/main" id="{94FCAB58-6AE0-45D1-8EA8-464556CFAED3}"/>
              </a:ext>
            </a:extLst>
          </p:cNvPr>
          <p:cNvPicPr>
            <a:picLocks noGrp="1" noChangeAspect="1"/>
          </p:cNvPicPr>
          <p:nvPr>
            <p:ph idx="1"/>
          </p:nvPr>
        </p:nvPicPr>
        <p:blipFill>
          <a:blip r:embed="rId2"/>
          <a:srcRect/>
          <a:stretch>
            <a:fillRect/>
          </a:stretch>
        </p:blipFill>
        <p:spPr>
          <a:xfrm>
            <a:off x="1851952" y="2073557"/>
            <a:ext cx="6794339" cy="459750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67644-9220-4AE6-8B4D-5B13359DD28B}"/>
              </a:ext>
            </a:extLst>
          </p:cNvPr>
          <p:cNvSpPr txBox="1">
            <a:spLocks noGrp="1"/>
          </p:cNvSpPr>
          <p:nvPr>
            <p:ph type="title"/>
          </p:nvPr>
        </p:nvSpPr>
        <p:spPr>
          <a:xfrm>
            <a:off x="1962055" y="141631"/>
            <a:ext cx="8602062" cy="866796"/>
          </a:xfrm>
        </p:spPr>
        <p:txBody>
          <a:bodyPr/>
          <a:lstStyle/>
          <a:p>
            <a:pPr lvl="0"/>
            <a:r>
              <a:rPr lang="fr-FR">
                <a:effectLst>
                  <a:outerShdw dist="38096" dir="2700000">
                    <a:srgbClr val="5B9BD5"/>
                  </a:outerShdw>
                </a:effectLst>
                <a:latin typeface="Times New Roman" pitchFamily="18"/>
                <a:cs typeface="Times New Roman" pitchFamily="18"/>
              </a:rPr>
              <a:t>Sensibilité des détecteurs d’OG</a:t>
            </a:r>
            <a:r>
              <a:rPr lang="fr-FR" b="1">
                <a:effectLst>
                  <a:outerShdw dist="38096" dir="2700000">
                    <a:srgbClr val="5B9BD5"/>
                  </a:outerShdw>
                </a:effectLst>
                <a:latin typeface="AR CHRISTY" pitchFamily="2"/>
              </a:rPr>
              <a:t>.</a:t>
            </a:r>
          </a:p>
        </p:txBody>
      </p:sp>
      <p:pic>
        <p:nvPicPr>
          <p:cNvPr id="3" name="Picture 2" descr="https://upload.wikimedia.org/wikipedia/commons/a/af/Gravitational-wave_detector_sensitivities_and_astrophysical_gravitational-wave_sources.png">
            <a:extLst>
              <a:ext uri="{FF2B5EF4-FFF2-40B4-BE49-F238E27FC236}">
                <a16:creationId xmlns:a16="http://schemas.microsoft.com/office/drawing/2014/main" id="{68FE1A3D-132F-4C55-A2C7-B1B7F5666582}"/>
              </a:ext>
            </a:extLst>
          </p:cNvPr>
          <p:cNvPicPr>
            <a:picLocks noGrp="1" noChangeAspect="1"/>
          </p:cNvPicPr>
          <p:nvPr>
            <p:ph idx="1"/>
          </p:nvPr>
        </p:nvPicPr>
        <p:blipFill>
          <a:blip r:embed="rId2"/>
          <a:srcRect/>
          <a:stretch>
            <a:fillRect/>
          </a:stretch>
        </p:blipFill>
        <p:spPr>
          <a:xfrm>
            <a:off x="1646898" y="1261643"/>
            <a:ext cx="8041105" cy="5122185"/>
          </a:xfrm>
          <a:solidFill>
            <a:srgbClr val="EDEDED"/>
          </a:solidFill>
          <a:ln w="190496" cap="rnd">
            <a:solidFill>
              <a:srgbClr val="FFFFFF"/>
            </a:solidFill>
            <a:prstDash val="solid"/>
          </a:ln>
          <a:effectLst>
            <a:outerShdw dir="16200000" algn="tl">
              <a:srgbClr val="000000">
                <a:alpha val="41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63484-BA51-468C-A767-D84E05212E01}"/>
              </a:ext>
            </a:extLst>
          </p:cNvPr>
          <p:cNvSpPr txBox="1">
            <a:spLocks noGrp="1"/>
          </p:cNvSpPr>
          <p:nvPr>
            <p:ph type="title"/>
          </p:nvPr>
        </p:nvSpPr>
        <p:spPr>
          <a:xfrm>
            <a:off x="4683639" y="205566"/>
            <a:ext cx="3141924" cy="855585"/>
          </a:xfrm>
        </p:spPr>
        <p:txBody>
          <a:bodyPr/>
          <a:lstStyle/>
          <a:p>
            <a:pPr lvl="0"/>
            <a:r>
              <a:rPr lang="fr-FR">
                <a:latin typeface="Times New Roman" pitchFamily="18"/>
                <a:cs typeface="Times New Roman" pitchFamily="18"/>
              </a:rPr>
              <a:t>Conclusion</a:t>
            </a:r>
          </a:p>
        </p:txBody>
      </p:sp>
      <p:sp>
        <p:nvSpPr>
          <p:cNvPr id="3" name="Espace réservé du contenu 2">
            <a:extLst>
              <a:ext uri="{FF2B5EF4-FFF2-40B4-BE49-F238E27FC236}">
                <a16:creationId xmlns:a16="http://schemas.microsoft.com/office/drawing/2014/main" id="{7490AB91-E61F-44D7-9623-30DD4DFC4760}"/>
              </a:ext>
            </a:extLst>
          </p:cNvPr>
          <p:cNvSpPr txBox="1">
            <a:spLocks noGrp="1"/>
          </p:cNvSpPr>
          <p:nvPr>
            <p:ph idx="1"/>
          </p:nvPr>
        </p:nvSpPr>
        <p:spPr>
          <a:xfrm>
            <a:off x="322518" y="1061152"/>
            <a:ext cx="11546960" cy="5700890"/>
          </a:xfrm>
        </p:spPr>
        <p:txBody>
          <a:bodyPr/>
          <a:lstStyle/>
          <a:p>
            <a:pPr lvl="0" algn="just"/>
            <a:r>
              <a:rPr lang="fr-FR" sz="3200">
                <a:latin typeface="Times New Roman" pitchFamily="18"/>
                <a:cs typeface="Times New Roman" pitchFamily="18"/>
              </a:rPr>
              <a:t>Ce nouveau moyen d’explorer l’univers, qui n’en est qu’à ses balbutiements, a bouleversé notre connaissance des trous noirs et d’autre part a apporté des réponses à des problèmes qui étaient en suspend. </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Sa complémentarité avec d’autres moyens a été clairement établie lors de la fusion des deux étoiles à neutrons, ce qui conforte ses résultats.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EBC26-7551-4C64-815C-5B4400D6BDDA}"/>
              </a:ext>
            </a:extLst>
          </p:cNvPr>
          <p:cNvSpPr txBox="1">
            <a:spLocks noGrp="1"/>
          </p:cNvSpPr>
          <p:nvPr>
            <p:ph type="title"/>
          </p:nvPr>
        </p:nvSpPr>
        <p:spPr>
          <a:xfrm>
            <a:off x="4683639" y="205566"/>
            <a:ext cx="3141924" cy="855585"/>
          </a:xfrm>
        </p:spPr>
        <p:txBody>
          <a:bodyPr/>
          <a:lstStyle/>
          <a:p>
            <a:pPr lvl="0"/>
            <a:r>
              <a:rPr lang="fr-FR">
                <a:latin typeface="Times New Roman" pitchFamily="18"/>
                <a:cs typeface="Times New Roman" pitchFamily="18"/>
              </a:rPr>
              <a:t>Conclusion</a:t>
            </a:r>
          </a:p>
        </p:txBody>
      </p:sp>
      <p:sp>
        <p:nvSpPr>
          <p:cNvPr id="3" name="Espace réservé du contenu 2">
            <a:extLst>
              <a:ext uri="{FF2B5EF4-FFF2-40B4-BE49-F238E27FC236}">
                <a16:creationId xmlns:a16="http://schemas.microsoft.com/office/drawing/2014/main" id="{55E0E24E-A8FC-4F10-9203-77B24DB2A02D}"/>
              </a:ext>
            </a:extLst>
          </p:cNvPr>
          <p:cNvSpPr txBox="1">
            <a:spLocks noGrp="1"/>
          </p:cNvSpPr>
          <p:nvPr>
            <p:ph idx="1"/>
          </p:nvPr>
        </p:nvSpPr>
        <p:spPr>
          <a:xfrm>
            <a:off x="322518" y="1061152"/>
            <a:ext cx="11546960" cy="5700890"/>
          </a:xfrm>
        </p:spPr>
        <p:txBody>
          <a:bodyPr/>
          <a:lstStyle/>
          <a:p>
            <a:pPr lvl="0" algn="just"/>
            <a:r>
              <a:rPr lang="fr-FR" sz="3200">
                <a:latin typeface="Times New Roman" pitchFamily="18"/>
                <a:cs typeface="Times New Roman" pitchFamily="18"/>
              </a:rPr>
              <a:t>A la différence des observations par le rayonnement électromagnétique, il n’est pas limité par l’opacité optique de l’univers avant le découplage (comme les neutrinos mais qui sont eux très difficiles à observer).</a:t>
            </a:r>
          </a:p>
          <a:p>
            <a:pPr lvl="0" algn="just"/>
            <a:r>
              <a:rPr lang="fr-FR" sz="3200">
                <a:latin typeface="Times New Roman" pitchFamily="18"/>
                <a:cs typeface="Times New Roman" pitchFamily="18"/>
              </a:rPr>
              <a:t>Cela ouvre une nouvelle fenêtre pour les astrophysiciens qui va leur permettre de le sonder plus loin dans notre passé et là encore nous pouvons escompter que de nouvelles surprises soient au rendez-vous!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1B8B6-6D99-4F8B-A3D7-FD7EEA1AF20F}"/>
              </a:ext>
            </a:extLst>
          </p:cNvPr>
          <p:cNvSpPr txBox="1">
            <a:spLocks noGrp="1"/>
          </p:cNvSpPr>
          <p:nvPr>
            <p:ph type="title"/>
          </p:nvPr>
        </p:nvSpPr>
        <p:spPr>
          <a:xfrm>
            <a:off x="169328" y="0"/>
            <a:ext cx="12191996" cy="936976"/>
          </a:xfrm>
        </p:spPr>
        <p:txBody>
          <a:bodyPr anchorCtr="1">
            <a:normAutofit fontScale="90000"/>
          </a:bodyPr>
          <a:lstStyle/>
          <a:p>
            <a:pPr lvl="0" algn="ctr"/>
            <a:r>
              <a:rPr lang="fr-FR" sz="3200">
                <a:latin typeface="Times New Roman" pitchFamily="18"/>
                <a:cs typeface="Times New Roman" pitchFamily="18"/>
              </a:rPr>
              <a:t>Il n’y a Pas d’ondes gravitationnelles en mécanique classique</a:t>
            </a:r>
            <a:endParaRPr lang="fr-FR" sz="3200">
              <a:latin typeface="AR CHRISTY" pitchFamily="2"/>
            </a:endParaRPr>
          </a:p>
        </p:txBody>
      </p:sp>
      <p:sp>
        <p:nvSpPr>
          <p:cNvPr id="3" name="Espace réservé du contenu 2">
            <a:extLst>
              <a:ext uri="{FF2B5EF4-FFF2-40B4-BE49-F238E27FC236}">
                <a16:creationId xmlns:a16="http://schemas.microsoft.com/office/drawing/2014/main" id="{3637FC79-5136-4717-9AEE-F8F41F83C431}"/>
              </a:ext>
            </a:extLst>
          </p:cNvPr>
          <p:cNvSpPr txBox="1">
            <a:spLocks noGrp="1"/>
          </p:cNvSpPr>
          <p:nvPr>
            <p:ph idx="1"/>
          </p:nvPr>
        </p:nvSpPr>
        <p:spPr>
          <a:xfrm>
            <a:off x="0" y="1061152"/>
            <a:ext cx="11909776" cy="5904088"/>
          </a:xfrm>
        </p:spPr>
        <p:txBody>
          <a:bodyPr/>
          <a:lstStyle/>
          <a:p>
            <a:pPr lvl="0" algn="just">
              <a:lnSpc>
                <a:spcPct val="80000"/>
              </a:lnSpc>
            </a:pPr>
            <a:r>
              <a:rPr lang="fr-FR" sz="3200">
                <a:latin typeface="Times New Roman" pitchFamily="18"/>
                <a:cs typeface="Times New Roman" pitchFamily="18"/>
              </a:rPr>
              <a:t>Il convient maintenant d'entrer dans les détails et d'examiner de plus près cette hypothèse. Si nous voulons que la force newtonienne soit affectée de cette façon par la transformation de </a:t>
            </a:r>
            <a:r>
              <a:rPr lang="fr-FR" sz="3200" cap="small">
                <a:latin typeface="Times New Roman" pitchFamily="18"/>
                <a:cs typeface="Times New Roman" pitchFamily="18"/>
              </a:rPr>
              <a:t>Lorentz</a:t>
            </a:r>
            <a:r>
              <a:rPr lang="fr-FR" sz="3200">
                <a:latin typeface="Times New Roman" pitchFamily="18"/>
                <a:cs typeface="Times New Roman" pitchFamily="18"/>
              </a:rPr>
              <a:t>, nous ne pouvons plus admettre que cette force dépend uniquement de la position relative du corps attirant et du corps attiré à l'instant considéré. Elle devra dépendre en outre des vitesses des deux corps. Et ce n'est pas tout: il sera naturel de supposer que la force qui agit à l'instant </a:t>
            </a:r>
            <a:r>
              <a:rPr lang="fr-FR" sz="3200" i="1">
                <a:latin typeface="Times New Roman" pitchFamily="18"/>
                <a:cs typeface="Times New Roman" pitchFamily="18"/>
              </a:rPr>
              <a:t>t</a:t>
            </a:r>
            <a:r>
              <a:rPr lang="fr-FR" sz="3200">
                <a:latin typeface="Times New Roman" pitchFamily="18"/>
                <a:cs typeface="Times New Roman" pitchFamily="18"/>
              </a:rPr>
              <a:t> sur le corps attiré, dépend de la position et de la vitesse de ce corps à ce même instant </a:t>
            </a:r>
            <a:r>
              <a:rPr lang="fr-FR" sz="3200" i="1">
                <a:latin typeface="Times New Roman" pitchFamily="18"/>
                <a:cs typeface="Times New Roman" pitchFamily="18"/>
              </a:rPr>
              <a:t>t</a:t>
            </a:r>
            <a:r>
              <a:rPr lang="fr-FR" sz="3200">
                <a:latin typeface="Times New Roman" pitchFamily="18"/>
                <a:cs typeface="Times New Roman" pitchFamily="18"/>
              </a:rPr>
              <a:t>; mais elle dépendra, en outre, de la position et de la vitesse du corps </a:t>
            </a:r>
            <a:r>
              <a:rPr lang="fr-FR" sz="3200" i="1">
                <a:latin typeface="Times New Roman" pitchFamily="18"/>
                <a:cs typeface="Times New Roman" pitchFamily="18"/>
              </a:rPr>
              <a:t>attirant</a:t>
            </a:r>
            <a:r>
              <a:rPr lang="fr-FR" sz="3200">
                <a:latin typeface="Times New Roman" pitchFamily="18"/>
                <a:cs typeface="Times New Roman" pitchFamily="18"/>
              </a:rPr>
              <a:t>, non pas à l'instant </a:t>
            </a:r>
            <a:r>
              <a:rPr lang="fr-FR" sz="3200" i="1">
                <a:latin typeface="Times New Roman" pitchFamily="18"/>
                <a:cs typeface="Times New Roman" pitchFamily="18"/>
              </a:rPr>
              <a:t>t</a:t>
            </a:r>
            <a:r>
              <a:rPr lang="fr-FR" sz="3200">
                <a:latin typeface="Times New Roman" pitchFamily="18"/>
                <a:cs typeface="Times New Roman" pitchFamily="18"/>
              </a:rPr>
              <a:t>, mais à </a:t>
            </a:r>
            <a:r>
              <a:rPr lang="fr-FR" sz="3200" i="1">
                <a:latin typeface="Times New Roman" pitchFamily="18"/>
                <a:cs typeface="Times New Roman" pitchFamily="18"/>
              </a:rPr>
              <a:t>un instant antérieur</a:t>
            </a:r>
            <a:r>
              <a:rPr lang="fr-FR" sz="3200">
                <a:latin typeface="Times New Roman" pitchFamily="18"/>
                <a:cs typeface="Times New Roman" pitchFamily="18"/>
              </a:rPr>
              <a:t>, comme si la gravitation avait mis un certain temps à se propager. »</a:t>
            </a:r>
          </a:p>
          <a:p>
            <a:pPr lvl="0">
              <a:lnSpc>
                <a:spcPct val="80000"/>
              </a:lnSpc>
            </a:pPr>
            <a:r>
              <a:rPr lang="fr-FR" sz="3200">
                <a:latin typeface="Times New Roman" pitchFamily="18"/>
                <a:cs typeface="Times New Roman" pitchFamily="18"/>
              </a:rPr>
              <a:t> </a:t>
            </a:r>
            <a:r>
              <a:rPr lang="fr-FR" sz="2200">
                <a:latin typeface="Times New Roman" pitchFamily="18"/>
                <a:cs typeface="Times New Roman" pitchFamily="18"/>
              </a:rPr>
              <a:t>Référence: Henri Poincaré</a:t>
            </a:r>
            <a:r>
              <a:rPr lang="it-IT" sz="2200">
                <a:latin typeface="Times New Roman" pitchFamily="18"/>
                <a:cs typeface="Times New Roman" pitchFamily="18"/>
              </a:rPr>
              <a:t>, Sur la dynamique de l'électron, 1906 Rendiconti del Circolo matematico di Palermo 21: 129–176, Adunanza del 23 luglio 1905.  Stampato il 14-16 dicembre 1905.</a:t>
            </a:r>
          </a:p>
          <a:p>
            <a:pPr marL="0" lvl="0" indent="0" algn="just">
              <a:lnSpc>
                <a:spcPct val="80000"/>
              </a:lnSpc>
              <a:buNone/>
            </a:pPr>
            <a:endParaRPr lang="fr-FR" sz="2600" baseline="-250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7A589-D1D1-4DCC-8175-C9F18D195E28}"/>
              </a:ext>
            </a:extLst>
          </p:cNvPr>
          <p:cNvSpPr txBox="1">
            <a:spLocks noGrp="1"/>
          </p:cNvSpPr>
          <p:nvPr>
            <p:ph type="title"/>
          </p:nvPr>
        </p:nvSpPr>
        <p:spPr>
          <a:xfrm>
            <a:off x="39511" y="5650"/>
            <a:ext cx="12191996" cy="953902"/>
          </a:xfrm>
        </p:spPr>
        <p:txBody>
          <a:bodyPr anchorCtr="1">
            <a:normAutofit fontScale="90000"/>
          </a:bodyPr>
          <a:lstStyle/>
          <a:p>
            <a:pPr lvl="0" algn="ctr"/>
            <a:r>
              <a:rPr lang="fr-FR" sz="3200">
                <a:latin typeface="Times New Roman" pitchFamily="18"/>
                <a:cs typeface="Times New Roman" pitchFamily="18"/>
              </a:rPr>
              <a:t>Il n’y a Pas d’ondes gravitationnelles en mécanique classique</a:t>
            </a:r>
            <a:endParaRPr lang="fr-FR" sz="3200">
              <a:latin typeface="AR CHRISTY" pitchFamily="2"/>
            </a:endParaRPr>
          </a:p>
        </p:txBody>
      </p:sp>
      <p:sp>
        <p:nvSpPr>
          <p:cNvPr id="3" name="Espace réservé du contenu 2">
            <a:extLst>
              <a:ext uri="{FF2B5EF4-FFF2-40B4-BE49-F238E27FC236}">
                <a16:creationId xmlns:a16="http://schemas.microsoft.com/office/drawing/2014/main" id="{CA580553-D06A-494B-9C53-C4B5D8A4AE8D}"/>
              </a:ext>
            </a:extLst>
          </p:cNvPr>
          <p:cNvSpPr txBox="1">
            <a:spLocks noGrp="1"/>
          </p:cNvSpPr>
          <p:nvPr>
            <p:ph idx="1"/>
          </p:nvPr>
        </p:nvSpPr>
        <p:spPr>
          <a:xfrm>
            <a:off x="39511" y="1049868"/>
            <a:ext cx="12152485" cy="5802480"/>
          </a:xfrm>
        </p:spPr>
        <p:txBody>
          <a:bodyPr/>
          <a:lstStyle/>
          <a:p>
            <a:pPr lvl="0" algn="just"/>
            <a:r>
              <a:rPr lang="fr-FR" sz="3200">
                <a:latin typeface="Times New Roman" pitchFamily="18"/>
                <a:cs typeface="Times New Roman" pitchFamily="18"/>
              </a:rPr>
              <a:t>On sait que cela a donné lieu à une polémique sur la paternité des ondes gravitationnelles, mais si Poincaré indique que la propagation devrait ne pas être instantanée, sa contribution se situe dans un contexte newtonien dans un espace plat (relativité restreinte) avec un temps newtonien absolu (le temps t dont il parle)  avec des « potentiels retardés ». </a:t>
            </a:r>
          </a:p>
          <a:p>
            <a:pPr lvl="0" algn="just"/>
            <a:r>
              <a:rPr lang="fr-FR" sz="3200">
                <a:latin typeface="Times New Roman" pitchFamily="18"/>
                <a:cs typeface="Times New Roman" pitchFamily="18"/>
              </a:rPr>
              <a:t>Cette solution qu’il a évoqué et commencé à exposer ne donnerait pas la solution correcte pour les ondes gravitationnelles.</a:t>
            </a:r>
          </a:p>
          <a:p>
            <a:pPr lvl="0" algn="just"/>
            <a:r>
              <a:rPr lang="fr-FR" sz="3200">
                <a:latin typeface="Times New Roman" pitchFamily="18"/>
                <a:cs typeface="Times New Roman" pitchFamily="18"/>
              </a:rPr>
              <a:t>Sur ce point il convient de laisser à Einstein la paternité des ondes gravitationnelles directement dérivées des équations de la relativité générale.</a:t>
            </a:r>
            <a:endParaRPr lang="fr-FR" sz="2800" baseline="-250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0B2AD-869E-42EE-9832-7170D10DEC70}"/>
              </a:ext>
            </a:extLst>
          </p:cNvPr>
          <p:cNvSpPr txBox="1">
            <a:spLocks noGrp="1"/>
          </p:cNvSpPr>
          <p:nvPr>
            <p:ph type="title"/>
          </p:nvPr>
        </p:nvSpPr>
        <p:spPr>
          <a:xfrm>
            <a:off x="39511" y="5650"/>
            <a:ext cx="12191996" cy="1055510"/>
          </a:xfrm>
        </p:spPr>
        <p:txBody>
          <a:bodyPr anchorCtr="1">
            <a:normAutofit/>
          </a:bodyPr>
          <a:lstStyle/>
          <a:p>
            <a:pPr lvl="0" algn="ctr"/>
            <a:r>
              <a:rPr lang="fr-FR" sz="2900" dirty="0">
                <a:latin typeface="Times New Roman" pitchFamily="18"/>
                <a:cs typeface="Times New Roman" pitchFamily="18"/>
              </a:rPr>
              <a:t>Un peu de théorie Emergence des ondes gravitationnelles en relativité </a:t>
            </a:r>
            <a:r>
              <a:rPr lang="fr-FR" sz="2900" dirty="0" err="1">
                <a:latin typeface="Times New Roman" pitchFamily="18"/>
                <a:cs typeface="Times New Roman" pitchFamily="18"/>
              </a:rPr>
              <a:t>Generale</a:t>
            </a:r>
            <a:r>
              <a:rPr lang="fr-FR" sz="2900" dirty="0">
                <a:latin typeface="Times New Roman" pitchFamily="18"/>
                <a:cs typeface="Times New Roman" pitchFamily="18"/>
              </a:rPr>
              <a:t> (</a:t>
            </a:r>
            <a:r>
              <a:rPr lang="fr-FR" sz="3200" dirty="0">
                <a:latin typeface="Times New Roman" pitchFamily="18"/>
                <a:cs typeface="Times New Roman" pitchFamily="18"/>
              </a:rPr>
              <a:t>1918</a:t>
            </a:r>
            <a:r>
              <a:rPr lang="fr-FR" sz="2000" dirty="0">
                <a:latin typeface="Times New Roman" pitchFamily="18"/>
                <a:cs typeface="Times New Roman" pitchFamily="18"/>
              </a:rPr>
              <a:t> </a:t>
            </a:r>
            <a:r>
              <a:rPr lang="fr-FR" sz="2900" dirty="0">
                <a:latin typeface="Times New Roman" pitchFamily="18"/>
                <a:cs typeface="Times New Roman" pitchFamily="18"/>
              </a:rPr>
              <a:t>)</a:t>
            </a:r>
          </a:p>
        </p:txBody>
      </p:sp>
      <p:sp>
        <p:nvSpPr>
          <p:cNvPr id="3" name="Espace réservé du contenu 2">
            <a:extLst>
              <a:ext uri="{FF2B5EF4-FFF2-40B4-BE49-F238E27FC236}">
                <a16:creationId xmlns:a16="http://schemas.microsoft.com/office/drawing/2014/main" id="{63A7E190-5733-45F6-A239-5E0B95F7CB60}"/>
              </a:ext>
            </a:extLst>
          </p:cNvPr>
          <p:cNvSpPr txBox="1">
            <a:spLocks noGrp="1"/>
          </p:cNvSpPr>
          <p:nvPr>
            <p:ph idx="1"/>
          </p:nvPr>
        </p:nvSpPr>
        <p:spPr>
          <a:xfrm>
            <a:off x="248351" y="1151467"/>
            <a:ext cx="11774308" cy="5700881"/>
          </a:xfrm>
        </p:spPr>
        <p:txBody>
          <a:bodyPr/>
          <a:lstStyle/>
          <a:p>
            <a:pPr lvl="0" algn="just">
              <a:lnSpc>
                <a:spcPct val="90000"/>
              </a:lnSpc>
            </a:pPr>
            <a:r>
              <a:rPr lang="fr-FR" sz="3200">
                <a:latin typeface="Times New Roman" pitchFamily="18"/>
                <a:cs typeface="Times New Roman" pitchFamily="18"/>
              </a:rPr>
              <a:t>La question de savoir comment se propagent les champs de gravitation, c’est-à-dire la question de l’existence d’ondes gravitationnelles, à l’instar des ondes électromagnétiques, problème non traité dans son article de synthèse ne pouvait que se poser à Einstein soucieux d’explorer les liens et leurs limites entre la relativité générale et l’électromagnétisme. La théorie qu’il développe en 1918 repose sur une approximation linéaire en champ faible de son équation.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259D9-279E-47C7-BACA-8AE7DE2C6FA5}"/>
              </a:ext>
            </a:extLst>
          </p:cNvPr>
          <p:cNvSpPr txBox="1">
            <a:spLocks noGrp="1"/>
          </p:cNvSpPr>
          <p:nvPr>
            <p:ph type="title"/>
          </p:nvPr>
        </p:nvSpPr>
        <p:spPr>
          <a:xfrm>
            <a:off x="39511" y="5650"/>
            <a:ext cx="12191996" cy="1055510"/>
          </a:xfrm>
        </p:spPr>
        <p:txBody>
          <a:bodyPr anchorCtr="1">
            <a:normAutofit/>
          </a:bodyPr>
          <a:lstStyle/>
          <a:p>
            <a:pPr lvl="0" algn="ctr"/>
            <a:r>
              <a:rPr lang="fr-FR" sz="2900" dirty="0">
                <a:latin typeface="Times New Roman" pitchFamily="18"/>
                <a:cs typeface="Times New Roman" pitchFamily="18"/>
              </a:rPr>
              <a:t>Un peu de Théorie: Emergence des ondes gravitationnelles en  relativité </a:t>
            </a:r>
            <a:r>
              <a:rPr lang="fr-FR" sz="2900" dirty="0" err="1">
                <a:latin typeface="Times New Roman" pitchFamily="18"/>
                <a:cs typeface="Times New Roman" pitchFamily="18"/>
              </a:rPr>
              <a:t>Generale</a:t>
            </a:r>
            <a:r>
              <a:rPr lang="fr-FR" sz="2900" dirty="0">
                <a:latin typeface="Times New Roman" pitchFamily="18"/>
                <a:cs typeface="Times New Roman" pitchFamily="18"/>
              </a:rPr>
              <a:t> (</a:t>
            </a:r>
            <a:r>
              <a:rPr lang="fr-FR" sz="3200" dirty="0">
                <a:latin typeface="Times New Roman" pitchFamily="18"/>
                <a:cs typeface="Times New Roman" pitchFamily="18"/>
              </a:rPr>
              <a:t>1918</a:t>
            </a:r>
            <a:r>
              <a:rPr lang="fr-FR" sz="2000" dirty="0">
                <a:latin typeface="Times New Roman" pitchFamily="18"/>
                <a:cs typeface="Times New Roman" pitchFamily="18"/>
              </a:rPr>
              <a:t> </a:t>
            </a:r>
            <a:r>
              <a:rPr lang="fr-FR" sz="2900" dirty="0">
                <a:latin typeface="Times New Roman" pitchFamily="18"/>
                <a:cs typeface="Times New Roman" pitchFamily="18"/>
              </a:rPr>
              <a:t>)</a:t>
            </a:r>
            <a:endParaRPr lang="fr-FR" sz="2900" dirty="0">
              <a:latin typeface="AR CHRISTY" pitchFamily="2"/>
            </a:endParaRPr>
          </a:p>
        </p:txBody>
      </p:sp>
      <p:sp>
        <p:nvSpPr>
          <p:cNvPr id="3" name="Espace réservé du contenu 2">
            <a:extLst>
              <a:ext uri="{FF2B5EF4-FFF2-40B4-BE49-F238E27FC236}">
                <a16:creationId xmlns:a16="http://schemas.microsoft.com/office/drawing/2014/main" id="{581BE893-F99C-4E16-B700-5FD2391B8F6F}"/>
              </a:ext>
            </a:extLst>
          </p:cNvPr>
          <p:cNvSpPr txBox="1">
            <a:spLocks noGrp="1"/>
          </p:cNvSpPr>
          <p:nvPr>
            <p:ph idx="1"/>
          </p:nvPr>
        </p:nvSpPr>
        <p:spPr>
          <a:xfrm>
            <a:off x="353964" y="1151467"/>
            <a:ext cx="11474247" cy="5700881"/>
          </a:xfrm>
        </p:spPr>
        <p:txBody>
          <a:bodyPr/>
          <a:lstStyle/>
          <a:p>
            <a:pPr lvl="0" algn="just">
              <a:lnSpc>
                <a:spcPct val="90000"/>
              </a:lnSpc>
            </a:pPr>
            <a:r>
              <a:rPr lang="fr-FR" sz="3200">
                <a:latin typeface="Times New Roman" pitchFamily="18"/>
                <a:cs typeface="Times New Roman" pitchFamily="18"/>
              </a:rPr>
              <a:t>A noter que c’est de cette manière que généralement elle est introduite dans les ouvrages en relativité générale même si aujourd’hui des développements complémentaires permettent de traiter des champs non faibles. Einstein modélise le tenseur métrique selon la relation valable en champ faible:</a:t>
            </a:r>
          </a:p>
          <a:p>
            <a:pPr lvl="0" algn="just">
              <a:lnSpc>
                <a:spcPct val="90000"/>
              </a:lnSpc>
            </a:pPr>
            <a:endParaRPr lang="fr-FR" sz="3200">
              <a:latin typeface="Times New Roman" pitchFamily="18"/>
              <a:cs typeface="Times New Roman" pitchFamily="18"/>
            </a:endParaRPr>
          </a:p>
          <a:p>
            <a:pPr lvl="0" algn="ctr">
              <a:lnSpc>
                <a:spcPct val="90000"/>
              </a:lnSpc>
            </a:pPr>
            <a:r>
              <a:rPr lang="fr-FR" sz="3200">
                <a:latin typeface="Times New Roman" pitchFamily="18"/>
                <a:cs typeface="Times New Roman" pitchFamily="18"/>
              </a:rPr>
              <a:t>g</a:t>
            </a:r>
            <a:r>
              <a:rPr lang="el-GR" sz="3200" baseline="-25000">
                <a:latin typeface="Times New Roman" pitchFamily="18"/>
                <a:cs typeface="Times New Roman" pitchFamily="18"/>
              </a:rPr>
              <a:t>μν</a:t>
            </a:r>
            <a:r>
              <a:rPr lang="fr-FR" sz="3200">
                <a:latin typeface="Times New Roman" pitchFamily="18"/>
                <a:cs typeface="Times New Roman" pitchFamily="18"/>
              </a:rPr>
              <a:t> ≈ </a:t>
            </a:r>
            <a:r>
              <a:rPr lang="el-GR" sz="3200">
                <a:latin typeface="Times New Roman" pitchFamily="18"/>
                <a:cs typeface="Times New Roman" pitchFamily="18"/>
              </a:rPr>
              <a:t>η</a:t>
            </a:r>
            <a:r>
              <a:rPr lang="el-GR" sz="3200" baseline="-25000">
                <a:latin typeface="Times New Roman" pitchFamily="18"/>
                <a:cs typeface="Times New Roman" pitchFamily="18"/>
              </a:rPr>
              <a:t>μν</a:t>
            </a:r>
            <a:r>
              <a:rPr lang="fr-FR" sz="3200">
                <a:latin typeface="Times New Roman" pitchFamily="18"/>
                <a:cs typeface="Times New Roman" pitchFamily="18"/>
              </a:rPr>
              <a:t> + h</a:t>
            </a:r>
            <a:r>
              <a:rPr lang="el-GR" sz="3200" baseline="-25000">
                <a:latin typeface="Times New Roman" pitchFamily="18"/>
                <a:cs typeface="Times New Roman" pitchFamily="18"/>
              </a:rPr>
              <a:t>μν</a:t>
            </a:r>
            <a:r>
              <a:rPr lang="fr-FR" sz="3200" baseline="-25000">
                <a:latin typeface="Times New Roman" pitchFamily="18"/>
                <a:cs typeface="Times New Roman" pitchFamily="18"/>
              </a:rPr>
              <a:t>		</a:t>
            </a:r>
            <a:r>
              <a:rPr lang="fr-FR" sz="3200">
                <a:latin typeface="Times New Roman" pitchFamily="18"/>
                <a:cs typeface="Times New Roman" pitchFamily="18"/>
              </a:rPr>
              <a:t>(2)</a:t>
            </a:r>
          </a:p>
          <a:p>
            <a:pPr lvl="0" algn="just">
              <a:lnSpc>
                <a:spcPct val="90000"/>
              </a:lnSpc>
            </a:pPr>
            <a:r>
              <a:rPr lang="fr-FR" sz="3200">
                <a:latin typeface="Times New Roman" pitchFamily="18"/>
                <a:cs typeface="Times New Roman" pitchFamily="18"/>
              </a:rPr>
              <a:t>Où </a:t>
            </a:r>
            <a:r>
              <a:rPr lang="el-GR" sz="3200">
                <a:latin typeface="Times New Roman" pitchFamily="18"/>
                <a:cs typeface="Times New Roman" pitchFamily="18"/>
              </a:rPr>
              <a:t>η</a:t>
            </a:r>
            <a:r>
              <a:rPr lang="el-GR" sz="3200" baseline="-25000">
                <a:latin typeface="Times New Roman" pitchFamily="18"/>
                <a:cs typeface="Times New Roman" pitchFamily="18"/>
              </a:rPr>
              <a:t>μν</a:t>
            </a:r>
            <a:r>
              <a:rPr lang="fr-FR" sz="3200">
                <a:latin typeface="Times New Roman" pitchFamily="18"/>
                <a:cs typeface="Times New Roman" pitchFamily="18"/>
              </a:rPr>
              <a:t> est le tenseur fixe (diag {-1, 1, 1, 1}) de l’espace-temps de la relativité restreinte et h</a:t>
            </a:r>
            <a:r>
              <a:rPr lang="el-GR" sz="3200" baseline="-25000">
                <a:latin typeface="Times New Roman" pitchFamily="18"/>
                <a:cs typeface="Times New Roman" pitchFamily="18"/>
              </a:rPr>
              <a:t>μν</a:t>
            </a:r>
            <a:r>
              <a:rPr lang="fr-FR" sz="3200">
                <a:latin typeface="Times New Roman" pitchFamily="18"/>
                <a:cs typeface="Times New Roman" pitchFamily="18"/>
              </a:rPr>
              <a:t> une petite perturbation de la métrique (h</a:t>
            </a:r>
            <a:r>
              <a:rPr lang="el-GR" sz="3200" baseline="-25000">
                <a:latin typeface="Times New Roman" pitchFamily="18"/>
                <a:cs typeface="Times New Roman" pitchFamily="18"/>
              </a:rPr>
              <a:t>μν</a:t>
            </a:r>
            <a:r>
              <a:rPr lang="fr-FR" sz="3200">
                <a:latin typeface="Times New Roman" pitchFamily="18"/>
                <a:cs typeface="Times New Roman" pitchFamily="18"/>
              </a:rPr>
              <a:t> &lt;&lt;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FF22D7-5FD6-403E-B9B0-3834F82E7EC2}"/>
              </a:ext>
            </a:extLst>
          </p:cNvPr>
          <p:cNvSpPr txBox="1">
            <a:spLocks noGrp="1"/>
          </p:cNvSpPr>
          <p:nvPr>
            <p:ph type="title"/>
          </p:nvPr>
        </p:nvSpPr>
        <p:spPr>
          <a:xfrm>
            <a:off x="-157130" y="231425"/>
            <a:ext cx="12191996" cy="694258"/>
          </a:xfrm>
        </p:spPr>
        <p:txBody>
          <a:bodyPr anchorCtr="1">
            <a:normAutofit fontScale="90000"/>
          </a:bodyPr>
          <a:lstStyle/>
          <a:p>
            <a:pPr lvl="0" algn="ctr"/>
            <a:r>
              <a:rPr lang="fr-FR" sz="2600">
                <a:latin typeface="Times New Roman" pitchFamily="18"/>
                <a:cs typeface="Times New Roman" pitchFamily="18"/>
              </a:rPr>
              <a:t>Emergence des ondes gravitationnelles en relativité</a:t>
            </a:r>
            <a:br>
              <a:rPr lang="fr-FR" sz="2600">
                <a:latin typeface="Times New Roman" pitchFamily="18"/>
                <a:cs typeface="Times New Roman" pitchFamily="18"/>
              </a:rPr>
            </a:br>
            <a:r>
              <a:rPr lang="fr-FR" sz="2600">
                <a:latin typeface="Times New Roman" pitchFamily="18"/>
                <a:cs typeface="Times New Roman" pitchFamily="18"/>
              </a:rPr>
              <a:t>Generale (</a:t>
            </a:r>
            <a:r>
              <a:rPr lang="fr-FR" sz="2900">
                <a:latin typeface="Times New Roman" pitchFamily="18"/>
                <a:cs typeface="Times New Roman" pitchFamily="18"/>
              </a:rPr>
              <a:t>1918</a:t>
            </a:r>
            <a:r>
              <a:rPr lang="fr-FR" sz="1800">
                <a:latin typeface="Times New Roman" pitchFamily="18"/>
                <a:cs typeface="Times New Roman" pitchFamily="18"/>
              </a:rPr>
              <a:t> </a:t>
            </a:r>
            <a:r>
              <a:rPr lang="fr-FR" sz="2600">
                <a:latin typeface="Times New Roman" pitchFamily="18"/>
                <a:cs typeface="Times New Roman" pitchFamily="18"/>
              </a:rPr>
              <a:t>)</a:t>
            </a:r>
            <a:endParaRPr lang="fr-FR" sz="2600">
              <a:latin typeface="AR CHRISTY" pitchFamily="2"/>
            </a:endParaRPr>
          </a:p>
        </p:txBody>
      </p:sp>
      <p:sp>
        <p:nvSpPr>
          <p:cNvPr id="3" name="Espace réservé du contenu 2">
            <a:extLst>
              <a:ext uri="{FF2B5EF4-FFF2-40B4-BE49-F238E27FC236}">
                <a16:creationId xmlns:a16="http://schemas.microsoft.com/office/drawing/2014/main" id="{FBC452C2-D73D-4A7C-B442-85A6739B2FC6}"/>
              </a:ext>
            </a:extLst>
          </p:cNvPr>
          <p:cNvSpPr txBox="1">
            <a:spLocks noGrp="1"/>
          </p:cNvSpPr>
          <p:nvPr>
            <p:ph idx="1"/>
          </p:nvPr>
        </p:nvSpPr>
        <p:spPr>
          <a:xfrm>
            <a:off x="19751" y="578559"/>
            <a:ext cx="12152485" cy="6279440"/>
          </a:xfrm>
        </p:spPr>
        <p:txBody>
          <a:bodyPr/>
          <a:lstStyle/>
          <a:p>
            <a:pPr lvl="0" algn="just"/>
            <a:r>
              <a:rPr lang="fr-FR" sz="3200">
                <a:latin typeface="Times New Roman" pitchFamily="18"/>
                <a:cs typeface="Times New Roman" pitchFamily="18"/>
              </a:rPr>
              <a:t>Dans ces conditions on écrit l’équation d’Einstein avec cette métrique approchée (tous les tenseurs de cette équation dépendent de cette métrique et de leurs dérivées).  On simplifie, on utilise l’invariance de jauge liée à l’invariance par difféomorphisme et on néglige tous les termes h</a:t>
            </a:r>
            <a:r>
              <a:rPr lang="el-GR" sz="3200" baseline="-25000">
                <a:latin typeface="Times New Roman" pitchFamily="18"/>
                <a:cs typeface="Times New Roman" pitchFamily="18"/>
              </a:rPr>
              <a:t>μν</a:t>
            </a:r>
            <a:r>
              <a:rPr lang="fr-FR" sz="3200">
                <a:latin typeface="Times New Roman" pitchFamily="18"/>
                <a:cs typeface="Times New Roman" pitchFamily="18"/>
              </a:rPr>
              <a:t> &lt;&lt; 1 d’ordre deux ou plus.</a:t>
            </a:r>
          </a:p>
          <a:p>
            <a:pPr lvl="0" algn="just"/>
            <a:r>
              <a:rPr lang="fr-FR" sz="3200">
                <a:latin typeface="Times New Roman" pitchFamily="18"/>
                <a:cs typeface="Times New Roman" pitchFamily="18"/>
              </a:rPr>
              <a:t> L’équation d’Einstein dans le vide qui s’écrit de manière générale:</a:t>
            </a:r>
          </a:p>
          <a:p>
            <a:pPr lvl="0" algn="ctr"/>
            <a:r>
              <a:rPr lang="fr-FR" sz="3200">
                <a:latin typeface="Times New Roman" pitchFamily="18"/>
                <a:cs typeface="Times New Roman" pitchFamily="18"/>
              </a:rPr>
              <a:t>R</a:t>
            </a:r>
            <a:r>
              <a:rPr lang="el-GR" sz="3200" baseline="-25000">
                <a:latin typeface="Times New Roman" pitchFamily="18"/>
                <a:cs typeface="Times New Roman" pitchFamily="18"/>
              </a:rPr>
              <a:t>μν</a:t>
            </a:r>
            <a:r>
              <a:rPr lang="fr-FR" sz="3200">
                <a:latin typeface="Times New Roman" pitchFamily="18"/>
                <a:cs typeface="Times New Roman" pitchFamily="18"/>
              </a:rPr>
              <a:t> = 0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éle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TM03457452%5b%5bfn=Céleste%5d%5d</Template>
  <TotalTime>911</TotalTime>
  <Words>3470</Words>
  <Application>Microsoft Office PowerPoint</Application>
  <PresentationFormat>Grand écran</PresentationFormat>
  <Paragraphs>195</Paragraphs>
  <Slides>47</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47</vt:i4>
      </vt:variant>
    </vt:vector>
  </HeadingPairs>
  <TitlesOfParts>
    <vt:vector size="55" baseType="lpstr">
      <vt:lpstr>AR CENA</vt:lpstr>
      <vt:lpstr>AR CHRISTY</vt:lpstr>
      <vt:lpstr>Arial</vt:lpstr>
      <vt:lpstr>Calibri</vt:lpstr>
      <vt:lpstr>Calibri Light</vt:lpstr>
      <vt:lpstr>Cambria Math</vt:lpstr>
      <vt:lpstr>Times New Roman</vt:lpstr>
      <vt:lpstr>Céleste</vt:lpstr>
      <vt:lpstr>Présentation PowerPoint</vt:lpstr>
      <vt:lpstr>Il n’y a Pas d’ondes gravitationnelles en mécanique classique</vt:lpstr>
      <vt:lpstr>Il n’y a Pas d’ondes gravitationnelles en mécanique classique</vt:lpstr>
      <vt:lpstr>Il n’y a Pas d’ondes gravitationnelles en mécanique classique</vt:lpstr>
      <vt:lpstr>Il n’y a Pas d’ondes gravitationnelles en mécanique classique</vt:lpstr>
      <vt:lpstr>Il n’y a Pas d’ondes gravitationnelles en mécanique classique</vt:lpstr>
      <vt:lpstr>Un peu de théorie Emergence des ondes gravitationnelles en relativité Generale (1918 )</vt:lpstr>
      <vt:lpstr>Un peu de Théorie: Emergence des ondes gravitationnelles en  relativité Generale (1918 )</vt:lpstr>
      <vt:lpstr>Emergence des ondes gravitationnelles en relativité Generale (1918 )</vt:lpstr>
      <vt:lpstr>Emergence des ondes gravitationnelles en relativité Generale (1918 )</vt:lpstr>
      <vt:lpstr>Emergence des ondes gravitationnelles en relativité Generale (1918 )</vt:lpstr>
      <vt:lpstr>Emergence des ondes gravitationnelles en relativité Generale (1918 )</vt:lpstr>
      <vt:lpstr>Emergence des ondes gravitationnelles en relativité Generale (1918 )</vt:lpstr>
      <vt:lpstr>Equation des ondes gravitationnelles</vt:lpstr>
      <vt:lpstr>Effets physique des ondes gravitationnelles</vt:lpstr>
      <vt:lpstr>Effets physique des ondes gravitationnelles</vt:lpstr>
      <vt:lpstr>Polarisation des ondes gravitationnelles</vt:lpstr>
      <vt:lpstr>Quantification des ondes gravitationnelles</vt:lpstr>
      <vt:lpstr>Quantification des ondes gravitationnelles</vt:lpstr>
      <vt:lpstr>Génération des ondes gravitationnelles</vt:lpstr>
      <vt:lpstr>Génération des ondes gravitationnelles</vt:lpstr>
      <vt:lpstr>Effets physique des ondes gravitationnelles</vt:lpstr>
      <vt:lpstr>Effets physique des ondes gravitationnelles</vt:lpstr>
      <vt:lpstr>Source physique d’ondes gravitationnelles</vt:lpstr>
      <vt:lpstr>Effets physique des ondes gravitationnelles</vt:lpstr>
      <vt:lpstr>source des ondes gravitationnelles</vt:lpstr>
      <vt:lpstr>Observation de sources d’ ondes gravitationnelles</vt:lpstr>
      <vt:lpstr>Observation de sources d’ ondes gravitationnelles</vt:lpstr>
      <vt:lpstr>Détection  des ondes gravitationnelles</vt:lpstr>
      <vt:lpstr>Détection  des ondes gravitationnelles</vt:lpstr>
      <vt:lpstr>Détection  des ondes gravitationnelles</vt:lpstr>
      <vt:lpstr>Détection  des ondes gravitationnelles</vt:lpstr>
      <vt:lpstr>Technologie des détecteurs d’ondes gravitationnelles</vt:lpstr>
      <vt:lpstr>Présentation PowerPoint</vt:lpstr>
      <vt:lpstr>Détection  des ondes gravitationnelles</vt:lpstr>
      <vt:lpstr>Une fusion inatendue</vt:lpstr>
      <vt:lpstr>Détection de la fusion de 2 étoiles à neutrons</vt:lpstr>
      <vt:lpstr>Une détection confirmée par deux autres évènements</vt:lpstr>
      <vt:lpstr>étoiles à neutrons, une fusion qui vaut de l’or</vt:lpstr>
      <vt:lpstr>Elisa: Elvolved laser interferometer Space Antenna</vt:lpstr>
      <vt:lpstr>Présentation PowerPoint</vt:lpstr>
      <vt:lpstr>Elisa orbit</vt:lpstr>
      <vt:lpstr>Effets des ondes gravitationnelles</vt:lpstr>
      <vt:lpstr>Effets d’ondes gravitationnelles sur eLISA</vt:lpstr>
      <vt:lpstr>Sensibilité des détecteurs d’OG.</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Société Astronomique dE Montgeron présente</dc:title>
  <dc:creator>jacques fric</dc:creator>
  <cp:lastModifiedBy>jacques fric</cp:lastModifiedBy>
  <cp:revision>73</cp:revision>
  <dcterms:created xsi:type="dcterms:W3CDTF">2018-03-26T14:41:44Z</dcterms:created>
  <dcterms:modified xsi:type="dcterms:W3CDTF">2020-08-28T09:34:06Z</dcterms:modified>
</cp:coreProperties>
</file>