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14" r:id="rId2"/>
  </p:sldMasterIdLst>
  <p:notesMasterIdLst>
    <p:notesMasterId r:id="rId76"/>
  </p:notesMasterIdLst>
  <p:sldIdLst>
    <p:sldId id="256" r:id="rId3"/>
    <p:sldId id="257" r:id="rId4"/>
    <p:sldId id="317" r:id="rId5"/>
    <p:sldId id="313" r:id="rId6"/>
    <p:sldId id="318" r:id="rId7"/>
    <p:sldId id="314" r:id="rId8"/>
    <p:sldId id="265" r:id="rId9"/>
    <p:sldId id="281" r:id="rId10"/>
    <p:sldId id="258" r:id="rId11"/>
    <p:sldId id="259" r:id="rId12"/>
    <p:sldId id="282" r:id="rId13"/>
    <p:sldId id="319" r:id="rId14"/>
    <p:sldId id="260" r:id="rId15"/>
    <p:sldId id="302" r:id="rId16"/>
    <p:sldId id="264" r:id="rId17"/>
    <p:sldId id="261" r:id="rId18"/>
    <p:sldId id="320" r:id="rId19"/>
    <p:sldId id="262" r:id="rId20"/>
    <p:sldId id="263" r:id="rId21"/>
    <p:sldId id="266" r:id="rId22"/>
    <p:sldId id="280" r:id="rId23"/>
    <p:sldId id="267" r:id="rId24"/>
    <p:sldId id="321" r:id="rId25"/>
    <p:sldId id="309" r:id="rId26"/>
    <p:sldId id="307" r:id="rId27"/>
    <p:sldId id="306" r:id="rId28"/>
    <p:sldId id="308" r:id="rId29"/>
    <p:sldId id="269" r:id="rId30"/>
    <p:sldId id="322" r:id="rId31"/>
    <p:sldId id="270" r:id="rId32"/>
    <p:sldId id="303" r:id="rId33"/>
    <p:sldId id="271" r:id="rId34"/>
    <p:sldId id="272" r:id="rId35"/>
    <p:sldId id="323" r:id="rId36"/>
    <p:sldId id="273" r:id="rId37"/>
    <p:sldId id="274" r:id="rId38"/>
    <p:sldId id="275" r:id="rId39"/>
    <p:sldId id="311" r:id="rId40"/>
    <p:sldId id="277" r:id="rId41"/>
    <p:sldId id="278" r:id="rId42"/>
    <p:sldId id="279" r:id="rId43"/>
    <p:sldId id="324" r:id="rId44"/>
    <p:sldId id="304" r:id="rId45"/>
    <p:sldId id="325" r:id="rId46"/>
    <p:sldId id="276" r:id="rId47"/>
    <p:sldId id="283" r:id="rId48"/>
    <p:sldId id="310" r:id="rId49"/>
    <p:sldId id="284" r:id="rId50"/>
    <p:sldId id="286" r:id="rId51"/>
    <p:sldId id="312" r:id="rId52"/>
    <p:sldId id="285" r:id="rId53"/>
    <p:sldId id="287" r:id="rId54"/>
    <p:sldId id="289" r:id="rId55"/>
    <p:sldId id="295" r:id="rId56"/>
    <p:sldId id="290" r:id="rId57"/>
    <p:sldId id="292" r:id="rId58"/>
    <p:sldId id="293" r:id="rId59"/>
    <p:sldId id="288" r:id="rId60"/>
    <p:sldId id="297" r:id="rId61"/>
    <p:sldId id="326" r:id="rId62"/>
    <p:sldId id="305" r:id="rId63"/>
    <p:sldId id="327" r:id="rId64"/>
    <p:sldId id="294" r:id="rId65"/>
    <p:sldId id="328" r:id="rId66"/>
    <p:sldId id="296" r:id="rId67"/>
    <p:sldId id="329" r:id="rId68"/>
    <p:sldId id="298" r:id="rId69"/>
    <p:sldId id="299" r:id="rId70"/>
    <p:sldId id="300" r:id="rId71"/>
    <p:sldId id="330" r:id="rId72"/>
    <p:sldId id="301" r:id="rId73"/>
    <p:sldId id="331" r:id="rId74"/>
    <p:sldId id="316"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1292" autoAdjust="0"/>
  </p:normalViewPr>
  <p:slideViewPr>
    <p:cSldViewPr snapToGrid="0">
      <p:cViewPr varScale="1">
        <p:scale>
          <a:sx n="82" d="100"/>
          <a:sy n="82" d="100"/>
        </p:scale>
        <p:origin x="85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C3F04A-FB1B-4F6D-B441-3EA07EE00FB2}" type="datetimeFigureOut">
              <a:rPr lang="fr-FR" smtClean="0"/>
              <a:t>13/01/2019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16D91C-A2E3-4A7D-98B2-324B087224C8}" type="slidenum">
              <a:rPr lang="fr-FR" smtClean="0"/>
              <a:t>‹N°›</a:t>
            </a:fld>
            <a:endParaRPr lang="fr-FR"/>
          </a:p>
        </p:txBody>
      </p:sp>
    </p:spTree>
    <p:extLst>
      <p:ext uri="{BB962C8B-B14F-4D97-AF65-F5344CB8AC3E}">
        <p14:creationId xmlns:p14="http://schemas.microsoft.com/office/powerpoint/2010/main" val="2032311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616D91C-A2E3-4A7D-98B2-324B087224C8}" type="slidenum">
              <a:rPr lang="fr-FR" smtClean="0"/>
              <a:t>2</a:t>
            </a:fld>
            <a:endParaRPr lang="fr-FR"/>
          </a:p>
        </p:txBody>
      </p:sp>
    </p:spTree>
    <p:extLst>
      <p:ext uri="{BB962C8B-B14F-4D97-AF65-F5344CB8AC3E}">
        <p14:creationId xmlns:p14="http://schemas.microsoft.com/office/powerpoint/2010/main" val="1836176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616D91C-A2E3-4A7D-98B2-324B087224C8}" type="slidenum">
              <a:rPr lang="fr-FR" smtClean="0"/>
              <a:t>3</a:t>
            </a:fld>
            <a:endParaRPr lang="fr-FR"/>
          </a:p>
        </p:txBody>
      </p:sp>
    </p:spTree>
    <p:extLst>
      <p:ext uri="{BB962C8B-B14F-4D97-AF65-F5344CB8AC3E}">
        <p14:creationId xmlns:p14="http://schemas.microsoft.com/office/powerpoint/2010/main" val="391299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616D91C-A2E3-4A7D-98B2-324B087224C8}" type="slidenum">
              <a:rPr lang="fr-FR" smtClean="0"/>
              <a:t>52</a:t>
            </a:fld>
            <a:endParaRPr lang="fr-FR"/>
          </a:p>
        </p:txBody>
      </p:sp>
    </p:spTree>
    <p:extLst>
      <p:ext uri="{BB962C8B-B14F-4D97-AF65-F5344CB8AC3E}">
        <p14:creationId xmlns:p14="http://schemas.microsoft.com/office/powerpoint/2010/main" val="2995792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03F6BE31-001F-43C8-8242-36201C133DBA}" type="datetimeFigureOut">
              <a:rPr lang="fr-FR" smtClean="0"/>
              <a:t>13/01/2019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189010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03F6BE31-001F-43C8-8242-36201C133DBA}" type="datetimeFigureOut">
              <a:rPr lang="fr-FR" smtClean="0"/>
              <a:t>13/01/2019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356499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4" name="Date Placeholder 3"/>
          <p:cNvSpPr>
            <a:spLocks noGrp="1"/>
          </p:cNvSpPr>
          <p:nvPr>
            <p:ph type="dt" sz="half" idx="10"/>
          </p:nvPr>
        </p:nvSpPr>
        <p:spPr/>
        <p:txBody>
          <a:bodyPr/>
          <a:lstStyle/>
          <a:p>
            <a:fld id="{03F6BE31-001F-43C8-8242-36201C133DBA}" type="datetimeFigureOut">
              <a:rPr lang="fr-FR" smtClean="0"/>
              <a:t>13/01/2019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2068152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Modifiez le style du titre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r-FR"/>
              <a:t>Modifier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4" name="Date Placeholder 3"/>
          <p:cNvSpPr>
            <a:spLocks noGrp="1"/>
          </p:cNvSpPr>
          <p:nvPr>
            <p:ph type="dt" sz="half" idx="10"/>
          </p:nvPr>
        </p:nvSpPr>
        <p:spPr/>
        <p:txBody>
          <a:bodyPr/>
          <a:lstStyle/>
          <a:p>
            <a:fld id="{03F6BE31-001F-43C8-8242-36201C133DBA}" type="datetimeFigureOut">
              <a:rPr lang="fr-FR" smtClean="0"/>
              <a:t>13/01/2019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94756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03F6BE31-001F-43C8-8242-36201C133DBA}" type="datetimeFigureOut">
              <a:rPr lang="fr-FR" smtClean="0"/>
              <a:t>13/01/2019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1031673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3F6BE31-001F-43C8-8242-36201C133DBA}" type="datetimeFigureOut">
              <a:rPr lang="fr-FR" smtClean="0"/>
              <a:t>13/01/2019</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4067232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3F6BE31-001F-43C8-8242-36201C133DBA}" type="datetimeFigureOut">
              <a:rPr lang="fr-FR" smtClean="0"/>
              <a:t>13/01/2019</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371092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3F6BE31-001F-43C8-8242-36201C133DBA}" type="datetimeFigureOut">
              <a:rPr lang="fr-FR" smtClean="0"/>
              <a:t>13/01/2019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495653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3F6BE31-001F-43C8-8242-36201C133DBA}" type="datetimeFigureOut">
              <a:rPr lang="fr-FR" smtClean="0"/>
              <a:t>13/01/2019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1599109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6" descr="Celestia-R1---OverlayTitleHD.png">
            <a:extLst>
              <a:ext uri="{FF2B5EF4-FFF2-40B4-BE49-F238E27FC236}">
                <a16:creationId xmlns:a16="http://schemas.microsoft.com/office/drawing/2014/main" id="{D2EC011D-5A76-45D6-8675-73849C597CEE}"/>
              </a:ext>
            </a:extLst>
          </p:cNvPr>
          <p:cNvPicPr>
            <a:picLocks noChangeAspect="1"/>
          </p:cNvPicPr>
          <p:nvPr/>
        </p:nvPicPr>
        <p:blipFill>
          <a:blip r:embed="rId3"/>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EBE2DB51-5C2A-4583-8B6D-44B5F3BCDA7D}"/>
              </a:ext>
            </a:extLst>
          </p:cNvPr>
          <p:cNvSpPr txBox="1">
            <a:spLocks noGrp="1"/>
          </p:cNvSpPr>
          <p:nvPr>
            <p:ph type="ctrTitle"/>
          </p:nvPr>
        </p:nvSpPr>
        <p:spPr>
          <a:xfrm>
            <a:off x="3962396" y="1964268"/>
            <a:ext cx="7197727" cy="2421468"/>
          </a:xfrm>
        </p:spPr>
        <p:txBody>
          <a:bodyPr anchor="b"/>
          <a:lstStyle>
            <a:lvl1pPr algn="r">
              <a:defRPr sz="4800"/>
            </a:lvl1pPr>
          </a:lstStyle>
          <a:p>
            <a:pPr lvl="0"/>
            <a:r>
              <a:rPr lang="fr-FR"/>
              <a:t>Modifiez le style du titre</a:t>
            </a:r>
            <a:endParaRPr lang="en-US"/>
          </a:p>
        </p:txBody>
      </p:sp>
      <p:sp>
        <p:nvSpPr>
          <p:cNvPr id="4" name="Subtitle 2">
            <a:extLst>
              <a:ext uri="{FF2B5EF4-FFF2-40B4-BE49-F238E27FC236}">
                <a16:creationId xmlns:a16="http://schemas.microsoft.com/office/drawing/2014/main" id="{41D1D9F9-707F-4182-818C-F59B38E100C3}"/>
              </a:ext>
            </a:extLst>
          </p:cNvPr>
          <p:cNvSpPr txBox="1">
            <a:spLocks noGrp="1"/>
          </p:cNvSpPr>
          <p:nvPr>
            <p:ph type="subTitle" idx="1"/>
          </p:nvPr>
        </p:nvSpPr>
        <p:spPr>
          <a:xfrm>
            <a:off x="3962396" y="4385727"/>
            <a:ext cx="7197727" cy="1405469"/>
          </a:xfrm>
        </p:spPr>
        <p:txBody>
          <a:bodyPr anchor="t"/>
          <a:lstStyle>
            <a:lvl1pPr marL="0" indent="0" algn="r">
              <a:buNone/>
              <a:defRPr cap="all"/>
            </a:lvl1pPr>
          </a:lstStyle>
          <a:p>
            <a:pPr lvl="0"/>
            <a:r>
              <a:rPr lang="fr-FR"/>
              <a:t>Modifiez le style des sous-titres du masque</a:t>
            </a:r>
            <a:endParaRPr lang="en-US"/>
          </a:p>
        </p:txBody>
      </p:sp>
      <p:sp>
        <p:nvSpPr>
          <p:cNvPr id="5" name="Date Placeholder 3">
            <a:extLst>
              <a:ext uri="{FF2B5EF4-FFF2-40B4-BE49-F238E27FC236}">
                <a16:creationId xmlns:a16="http://schemas.microsoft.com/office/drawing/2014/main" id="{FF5DC999-1CA5-4EDB-B00E-E9A885791C4E}"/>
              </a:ext>
            </a:extLst>
          </p:cNvPr>
          <p:cNvSpPr txBox="1">
            <a:spLocks noGrp="1"/>
          </p:cNvSpPr>
          <p:nvPr>
            <p:ph type="dt" sz="half" idx="7"/>
          </p:nvPr>
        </p:nvSpPr>
        <p:spPr>
          <a:xfrm>
            <a:off x="8932554" y="5870576"/>
            <a:ext cx="1600200" cy="377820"/>
          </a:xfrm>
        </p:spPr>
        <p:txBody>
          <a:bodyPr/>
          <a:lstStyle>
            <a:lvl1pPr>
              <a:defRPr/>
            </a:lvl1pPr>
          </a:lstStyle>
          <a:p>
            <a:pPr lvl="0"/>
            <a:fld id="{0FEDC6EF-C3F1-44D0-9A61-B4F05A07DE4E}" type="datetime1">
              <a:rPr lang="en-US"/>
              <a:pPr lvl="0"/>
              <a:t>1/13/2019</a:t>
            </a:fld>
            <a:endParaRPr lang="en-US"/>
          </a:p>
        </p:txBody>
      </p:sp>
      <p:sp>
        <p:nvSpPr>
          <p:cNvPr id="6" name="Footer Placeholder 4">
            <a:extLst>
              <a:ext uri="{FF2B5EF4-FFF2-40B4-BE49-F238E27FC236}">
                <a16:creationId xmlns:a16="http://schemas.microsoft.com/office/drawing/2014/main" id="{4E941DD3-DED9-4964-B219-E08BF3F3F941}"/>
              </a:ext>
            </a:extLst>
          </p:cNvPr>
          <p:cNvSpPr txBox="1">
            <a:spLocks noGrp="1"/>
          </p:cNvSpPr>
          <p:nvPr>
            <p:ph type="ftr" sz="quarter" idx="9"/>
          </p:nvPr>
        </p:nvSpPr>
        <p:spPr>
          <a:xfrm>
            <a:off x="3962396" y="5870576"/>
            <a:ext cx="4893960" cy="377820"/>
          </a:xfrm>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DBA3DBC0-1EF6-4904-A68B-26C6E846BE16}"/>
              </a:ext>
            </a:extLst>
          </p:cNvPr>
          <p:cNvSpPr txBox="1">
            <a:spLocks noGrp="1"/>
          </p:cNvSpPr>
          <p:nvPr>
            <p:ph type="sldNum" sz="quarter" idx="8"/>
          </p:nvPr>
        </p:nvSpPr>
        <p:spPr>
          <a:xfrm>
            <a:off x="10608960" y="5870576"/>
            <a:ext cx="551163" cy="377820"/>
          </a:xfrm>
        </p:spPr>
        <p:txBody>
          <a:bodyPr/>
          <a:lstStyle>
            <a:lvl1pPr>
              <a:defRPr/>
            </a:lvl1pPr>
          </a:lstStyle>
          <a:p>
            <a:pPr lvl="0"/>
            <a:fld id="{E055EA08-E56B-4C99-B992-A35CEB61193B}" type="slidenum">
              <a:t>‹N°›</a:t>
            </a:fld>
            <a:endParaRPr lang="en-US"/>
          </a:p>
        </p:txBody>
      </p:sp>
    </p:spTree>
    <p:extLst>
      <p:ext uri="{BB962C8B-B14F-4D97-AF65-F5344CB8AC3E}">
        <p14:creationId xmlns:p14="http://schemas.microsoft.com/office/powerpoint/2010/main" val="112257392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2" name="Picture 6" descr="Celestia-R1---OverlayContentHD.png">
            <a:extLst>
              <a:ext uri="{FF2B5EF4-FFF2-40B4-BE49-F238E27FC236}">
                <a16:creationId xmlns:a16="http://schemas.microsoft.com/office/drawing/2014/main" id="{F1AFFDAC-81C6-421B-A03B-6905B95549CE}"/>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BA95AE78-8AEB-4E28-90C9-B9DE0BE14098}"/>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4" name="Content Placeholder 2">
            <a:extLst>
              <a:ext uri="{FF2B5EF4-FFF2-40B4-BE49-F238E27FC236}">
                <a16:creationId xmlns:a16="http://schemas.microsoft.com/office/drawing/2014/main" id="{40B38A04-D6B6-4E71-9403-A768D15144F9}"/>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3">
            <a:extLst>
              <a:ext uri="{FF2B5EF4-FFF2-40B4-BE49-F238E27FC236}">
                <a16:creationId xmlns:a16="http://schemas.microsoft.com/office/drawing/2014/main" id="{13A2D0D2-0605-446C-9F3B-2A43E4E52076}"/>
              </a:ext>
            </a:extLst>
          </p:cNvPr>
          <p:cNvSpPr txBox="1">
            <a:spLocks noGrp="1"/>
          </p:cNvSpPr>
          <p:nvPr>
            <p:ph type="dt" sz="half" idx="7"/>
          </p:nvPr>
        </p:nvSpPr>
        <p:spPr/>
        <p:txBody>
          <a:bodyPr/>
          <a:lstStyle>
            <a:lvl1pPr>
              <a:defRPr/>
            </a:lvl1pPr>
          </a:lstStyle>
          <a:p>
            <a:pPr lvl="0"/>
            <a:fld id="{8A9351DA-7CE7-443B-B566-ACC325912683}" type="datetime1">
              <a:rPr lang="en-US"/>
              <a:pPr lvl="0"/>
              <a:t>1/13/2019</a:t>
            </a:fld>
            <a:endParaRPr lang="en-US"/>
          </a:p>
        </p:txBody>
      </p:sp>
      <p:sp>
        <p:nvSpPr>
          <p:cNvPr id="6" name="Footer Placeholder 4">
            <a:extLst>
              <a:ext uri="{FF2B5EF4-FFF2-40B4-BE49-F238E27FC236}">
                <a16:creationId xmlns:a16="http://schemas.microsoft.com/office/drawing/2014/main" id="{9F0B4E72-24DA-455D-8848-D00227B71702}"/>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90D3F803-015A-472A-9C3E-7198F2EA9698}"/>
              </a:ext>
            </a:extLst>
          </p:cNvPr>
          <p:cNvSpPr txBox="1">
            <a:spLocks noGrp="1"/>
          </p:cNvSpPr>
          <p:nvPr>
            <p:ph type="sldNum" sz="quarter" idx="8"/>
          </p:nvPr>
        </p:nvSpPr>
        <p:spPr/>
        <p:txBody>
          <a:bodyPr/>
          <a:lstStyle>
            <a:lvl1pPr>
              <a:defRPr/>
            </a:lvl1pPr>
          </a:lstStyle>
          <a:p>
            <a:pPr lvl="0"/>
            <a:fld id="{A321E309-D8C2-4894-B8DC-D78D049261A5}" type="slidenum">
              <a:t>‹N°›</a:t>
            </a:fld>
            <a:endParaRPr lang="en-US"/>
          </a:p>
        </p:txBody>
      </p:sp>
    </p:spTree>
    <p:extLst>
      <p:ext uri="{BB962C8B-B14F-4D97-AF65-F5344CB8AC3E}">
        <p14:creationId xmlns:p14="http://schemas.microsoft.com/office/powerpoint/2010/main" val="1630843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3"/>
          <p:cNvSpPr>
            <a:spLocks noGrp="1"/>
          </p:cNvSpPr>
          <p:nvPr>
            <p:ph type="dt" sz="half" idx="10"/>
          </p:nvPr>
        </p:nvSpPr>
        <p:spPr/>
        <p:txBody>
          <a:bodyPr/>
          <a:lstStyle/>
          <a:p>
            <a:fld id="{03F6BE31-001F-43C8-8242-36201C133DBA}" type="datetimeFigureOut">
              <a:rPr lang="fr-FR" smtClean="0"/>
              <a:t>13/01/2019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92087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2" name="Picture 6" descr="Celestia-R1---OverlayContentHD.png">
            <a:extLst>
              <a:ext uri="{FF2B5EF4-FFF2-40B4-BE49-F238E27FC236}">
                <a16:creationId xmlns:a16="http://schemas.microsoft.com/office/drawing/2014/main" id="{7BC2A413-AC6C-4455-A4C7-1BD75BDE654E}"/>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E93460C8-8273-4548-8927-58F97F2947DB}"/>
              </a:ext>
            </a:extLst>
          </p:cNvPr>
          <p:cNvSpPr txBox="1">
            <a:spLocks noGrp="1"/>
          </p:cNvSpPr>
          <p:nvPr>
            <p:ph type="title"/>
          </p:nvPr>
        </p:nvSpPr>
        <p:spPr>
          <a:xfrm>
            <a:off x="685800" y="3308582"/>
            <a:ext cx="10131423" cy="1468800"/>
          </a:xfrm>
        </p:spPr>
        <p:txBody>
          <a:bodyPr anchor="b"/>
          <a:lstStyle>
            <a:lvl1pPr>
              <a:defRPr sz="4000"/>
            </a:lvl1pPr>
          </a:lstStyle>
          <a:p>
            <a:pPr lvl="0"/>
            <a:r>
              <a:rPr lang="fr-FR"/>
              <a:t>Modifiez le style du titre</a:t>
            </a:r>
            <a:endParaRPr lang="en-US"/>
          </a:p>
        </p:txBody>
      </p:sp>
      <p:sp>
        <p:nvSpPr>
          <p:cNvPr id="4" name="Text Placeholder 2">
            <a:extLst>
              <a:ext uri="{FF2B5EF4-FFF2-40B4-BE49-F238E27FC236}">
                <a16:creationId xmlns:a16="http://schemas.microsoft.com/office/drawing/2014/main" id="{77E7DFB6-CAFA-4889-B176-382FDBB1BFF5}"/>
              </a:ext>
            </a:extLst>
          </p:cNvPr>
          <p:cNvSpPr txBox="1">
            <a:spLocks noGrp="1"/>
          </p:cNvSpPr>
          <p:nvPr>
            <p:ph type="body" idx="1"/>
          </p:nvPr>
        </p:nvSpPr>
        <p:spPr>
          <a:xfrm>
            <a:off x="685800" y="4777383"/>
            <a:ext cx="10131423" cy="860395"/>
          </a:xfrm>
        </p:spPr>
        <p:txBody>
          <a:bodyPr anchor="t"/>
          <a:lstStyle>
            <a:lvl1pPr marL="0" indent="0">
              <a:buNone/>
              <a:defRPr sz="2000" cap="all"/>
            </a:lvl1pPr>
          </a:lstStyle>
          <a:p>
            <a:pPr lvl="0"/>
            <a:r>
              <a:rPr lang="fr-FR"/>
              <a:t>Modifier les styles du texte du masque</a:t>
            </a:r>
          </a:p>
        </p:txBody>
      </p:sp>
      <p:sp>
        <p:nvSpPr>
          <p:cNvPr id="5" name="Date Placeholder 3">
            <a:extLst>
              <a:ext uri="{FF2B5EF4-FFF2-40B4-BE49-F238E27FC236}">
                <a16:creationId xmlns:a16="http://schemas.microsoft.com/office/drawing/2014/main" id="{0AF03F98-9D21-4663-AFC3-93CF8B552189}"/>
              </a:ext>
            </a:extLst>
          </p:cNvPr>
          <p:cNvSpPr txBox="1">
            <a:spLocks noGrp="1"/>
          </p:cNvSpPr>
          <p:nvPr>
            <p:ph type="dt" sz="half" idx="7"/>
          </p:nvPr>
        </p:nvSpPr>
        <p:spPr/>
        <p:txBody>
          <a:bodyPr/>
          <a:lstStyle>
            <a:lvl1pPr>
              <a:defRPr/>
            </a:lvl1pPr>
          </a:lstStyle>
          <a:p>
            <a:pPr lvl="0"/>
            <a:fld id="{F29A3A2E-E68A-4B28-BCF7-1308380D2CEE}" type="datetime1">
              <a:rPr lang="en-US"/>
              <a:pPr lvl="0"/>
              <a:t>1/13/2019</a:t>
            </a:fld>
            <a:endParaRPr lang="en-US"/>
          </a:p>
        </p:txBody>
      </p:sp>
      <p:sp>
        <p:nvSpPr>
          <p:cNvPr id="6" name="Footer Placeholder 4">
            <a:extLst>
              <a:ext uri="{FF2B5EF4-FFF2-40B4-BE49-F238E27FC236}">
                <a16:creationId xmlns:a16="http://schemas.microsoft.com/office/drawing/2014/main" id="{89ECF136-46DA-4199-99D8-D8C7B5CBCD9A}"/>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D84891E6-2778-4641-8693-8E16843A12F9}"/>
              </a:ext>
            </a:extLst>
          </p:cNvPr>
          <p:cNvSpPr txBox="1">
            <a:spLocks noGrp="1"/>
          </p:cNvSpPr>
          <p:nvPr>
            <p:ph type="sldNum" sz="quarter" idx="8"/>
          </p:nvPr>
        </p:nvSpPr>
        <p:spPr/>
        <p:txBody>
          <a:bodyPr/>
          <a:lstStyle>
            <a:lvl1pPr>
              <a:defRPr/>
            </a:lvl1pPr>
          </a:lstStyle>
          <a:p>
            <a:pPr lvl="0"/>
            <a:fld id="{124BF7E7-6D00-47C7-81AF-FE7D96FB4603}" type="slidenum">
              <a:t>‹N°›</a:t>
            </a:fld>
            <a:endParaRPr lang="en-US"/>
          </a:p>
        </p:txBody>
      </p:sp>
    </p:spTree>
    <p:extLst>
      <p:ext uri="{BB962C8B-B14F-4D97-AF65-F5344CB8AC3E}">
        <p14:creationId xmlns:p14="http://schemas.microsoft.com/office/powerpoint/2010/main" val="2883850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2" name="Picture 7" descr="Celestia-R1---OverlayContentHD.png">
            <a:extLst>
              <a:ext uri="{FF2B5EF4-FFF2-40B4-BE49-F238E27FC236}">
                <a16:creationId xmlns:a16="http://schemas.microsoft.com/office/drawing/2014/main" id="{76DF8F71-EEFA-46D9-9AFA-2ACACBE488F0}"/>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6014333D-8090-4D8B-B7BA-B903C083AC92}"/>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4" name="Content Placeholder 2">
            <a:extLst>
              <a:ext uri="{FF2B5EF4-FFF2-40B4-BE49-F238E27FC236}">
                <a16:creationId xmlns:a16="http://schemas.microsoft.com/office/drawing/2014/main" id="{E9E5197B-67C8-4F1E-A344-C8C2FAC7DDD7}"/>
              </a:ext>
            </a:extLst>
          </p:cNvPr>
          <p:cNvSpPr txBox="1">
            <a:spLocks noGrp="1"/>
          </p:cNvSpPr>
          <p:nvPr>
            <p:ph idx="1"/>
          </p:nvPr>
        </p:nvSpPr>
        <p:spPr>
          <a:xfrm>
            <a:off x="685800" y="2142064"/>
            <a:ext cx="4995330" cy="3649132"/>
          </a:xfrm>
        </p:spPr>
        <p:txBody>
          <a:bodyPr/>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Content Placeholder 3">
            <a:extLst>
              <a:ext uri="{FF2B5EF4-FFF2-40B4-BE49-F238E27FC236}">
                <a16:creationId xmlns:a16="http://schemas.microsoft.com/office/drawing/2014/main" id="{2DCB24D4-2CFC-4A70-9B07-3A19EF25675F}"/>
              </a:ext>
            </a:extLst>
          </p:cNvPr>
          <p:cNvSpPr txBox="1">
            <a:spLocks noGrp="1"/>
          </p:cNvSpPr>
          <p:nvPr>
            <p:ph idx="2"/>
          </p:nvPr>
        </p:nvSpPr>
        <p:spPr>
          <a:xfrm>
            <a:off x="5821893" y="2142064"/>
            <a:ext cx="4995330" cy="3649132"/>
          </a:xfrm>
        </p:spPr>
        <p:txBody>
          <a:bodyPr/>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4">
            <a:extLst>
              <a:ext uri="{FF2B5EF4-FFF2-40B4-BE49-F238E27FC236}">
                <a16:creationId xmlns:a16="http://schemas.microsoft.com/office/drawing/2014/main" id="{7ED8AC5A-8270-47D0-B151-EC7E0E134C5C}"/>
              </a:ext>
            </a:extLst>
          </p:cNvPr>
          <p:cNvSpPr txBox="1">
            <a:spLocks noGrp="1"/>
          </p:cNvSpPr>
          <p:nvPr>
            <p:ph type="dt" sz="half" idx="7"/>
          </p:nvPr>
        </p:nvSpPr>
        <p:spPr/>
        <p:txBody>
          <a:bodyPr/>
          <a:lstStyle>
            <a:lvl1pPr>
              <a:defRPr/>
            </a:lvl1pPr>
          </a:lstStyle>
          <a:p>
            <a:pPr lvl="0"/>
            <a:fld id="{B0D69286-46F4-48D2-AF88-DB61218FA8AA}" type="datetime1">
              <a:rPr lang="en-US"/>
              <a:pPr lvl="0"/>
              <a:t>1/13/2019</a:t>
            </a:fld>
            <a:endParaRPr lang="en-US"/>
          </a:p>
        </p:txBody>
      </p:sp>
      <p:sp>
        <p:nvSpPr>
          <p:cNvPr id="7" name="Footer Placeholder 5">
            <a:extLst>
              <a:ext uri="{FF2B5EF4-FFF2-40B4-BE49-F238E27FC236}">
                <a16:creationId xmlns:a16="http://schemas.microsoft.com/office/drawing/2014/main" id="{5AFFB016-B461-4271-B711-03F1BF0F8518}"/>
              </a:ext>
            </a:extLst>
          </p:cNvPr>
          <p:cNvSpPr txBox="1">
            <a:spLocks noGrp="1"/>
          </p:cNvSpPr>
          <p:nvPr>
            <p:ph type="ftr" sz="quarter" idx="9"/>
          </p:nvPr>
        </p:nvSpPr>
        <p:spPr/>
        <p:txBody>
          <a:bodyPr/>
          <a:lstStyle>
            <a:lvl1pPr>
              <a:defRPr/>
            </a:lvl1pPr>
          </a:lstStyle>
          <a:p>
            <a:pPr lvl="0"/>
            <a:endParaRPr lang="en-US"/>
          </a:p>
        </p:txBody>
      </p:sp>
      <p:sp>
        <p:nvSpPr>
          <p:cNvPr id="8" name="Slide Number Placeholder 6">
            <a:extLst>
              <a:ext uri="{FF2B5EF4-FFF2-40B4-BE49-F238E27FC236}">
                <a16:creationId xmlns:a16="http://schemas.microsoft.com/office/drawing/2014/main" id="{11708D7E-6374-4CEF-B264-1538FD7F510C}"/>
              </a:ext>
            </a:extLst>
          </p:cNvPr>
          <p:cNvSpPr txBox="1">
            <a:spLocks noGrp="1"/>
          </p:cNvSpPr>
          <p:nvPr>
            <p:ph type="sldNum" sz="quarter" idx="8"/>
          </p:nvPr>
        </p:nvSpPr>
        <p:spPr/>
        <p:txBody>
          <a:bodyPr/>
          <a:lstStyle>
            <a:lvl1pPr>
              <a:defRPr/>
            </a:lvl1pPr>
          </a:lstStyle>
          <a:p>
            <a:pPr lvl="0"/>
            <a:fld id="{9C415C30-707B-4885-B716-ECB939049C68}" type="slidenum">
              <a:t>‹N°›</a:t>
            </a:fld>
            <a:endParaRPr lang="en-US"/>
          </a:p>
        </p:txBody>
      </p:sp>
    </p:spTree>
    <p:extLst>
      <p:ext uri="{BB962C8B-B14F-4D97-AF65-F5344CB8AC3E}">
        <p14:creationId xmlns:p14="http://schemas.microsoft.com/office/powerpoint/2010/main" val="1905435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7E547-C082-4000-93A5-F78DB03AE891}"/>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3" name="Text Placeholder 2">
            <a:extLst>
              <a:ext uri="{FF2B5EF4-FFF2-40B4-BE49-F238E27FC236}">
                <a16:creationId xmlns:a16="http://schemas.microsoft.com/office/drawing/2014/main" id="{DAD15C73-1199-42E6-BCF7-BEC2E009FCE9}"/>
              </a:ext>
            </a:extLst>
          </p:cNvPr>
          <p:cNvSpPr txBox="1">
            <a:spLocks noGrp="1"/>
          </p:cNvSpPr>
          <p:nvPr>
            <p:ph type="body" idx="1"/>
          </p:nvPr>
        </p:nvSpPr>
        <p:spPr>
          <a:xfrm>
            <a:off x="973671" y="2218270"/>
            <a:ext cx="4709050" cy="576264"/>
          </a:xfrm>
        </p:spPr>
        <p:txBody>
          <a:bodyPr anchor="b">
            <a:noAutofit/>
          </a:bodyPr>
          <a:lstStyle>
            <a:lvl1pPr marL="0" indent="0">
              <a:buNone/>
              <a:defRPr lang="en-US" sz="2800"/>
            </a:lvl1pPr>
          </a:lstStyle>
          <a:p>
            <a:pPr lvl="0"/>
            <a:r>
              <a:rPr lang="en-US"/>
              <a:t>CLICK TO EDIT MASTER TEXT STYLES</a:t>
            </a:r>
          </a:p>
        </p:txBody>
      </p:sp>
      <p:sp>
        <p:nvSpPr>
          <p:cNvPr id="4" name="Content Placeholder 3">
            <a:extLst>
              <a:ext uri="{FF2B5EF4-FFF2-40B4-BE49-F238E27FC236}">
                <a16:creationId xmlns:a16="http://schemas.microsoft.com/office/drawing/2014/main" id="{6A892934-5BF4-4DAA-8F67-C6522B7FB193}"/>
              </a:ext>
            </a:extLst>
          </p:cNvPr>
          <p:cNvSpPr txBox="1">
            <a:spLocks noGrp="1"/>
          </p:cNvSpPr>
          <p:nvPr>
            <p:ph idx="2"/>
          </p:nvPr>
        </p:nvSpPr>
        <p:spPr>
          <a:xfrm>
            <a:off x="685800" y="2870201"/>
            <a:ext cx="4996921" cy="2920995"/>
          </a:xfrm>
        </p:spPr>
        <p:txBody>
          <a:bodyPr anchor="t"/>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a:extLst>
              <a:ext uri="{FF2B5EF4-FFF2-40B4-BE49-F238E27FC236}">
                <a16:creationId xmlns:a16="http://schemas.microsoft.com/office/drawing/2014/main" id="{E0EBF244-6A6D-4A84-B2BB-D00DAAD86B8D}"/>
              </a:ext>
            </a:extLst>
          </p:cNvPr>
          <p:cNvSpPr txBox="1">
            <a:spLocks noGrp="1"/>
          </p:cNvSpPr>
          <p:nvPr>
            <p:ph type="body" idx="3"/>
          </p:nvPr>
        </p:nvSpPr>
        <p:spPr>
          <a:xfrm>
            <a:off x="6096003" y="2226737"/>
            <a:ext cx="4722811" cy="576264"/>
          </a:xfrm>
        </p:spPr>
        <p:txBody>
          <a:bodyPr anchor="b">
            <a:noAutofit/>
          </a:bodyPr>
          <a:lstStyle>
            <a:lvl1pPr marL="0" indent="0">
              <a:buNone/>
              <a:defRPr lang="en-US" sz="2800"/>
            </a:lvl1pPr>
          </a:lstStyle>
          <a:p>
            <a:pPr lvl="0"/>
            <a:r>
              <a:rPr lang="en-US"/>
              <a:t>CLICK TO EDIT MASTER TEXT STYLES</a:t>
            </a:r>
          </a:p>
        </p:txBody>
      </p:sp>
      <p:sp>
        <p:nvSpPr>
          <p:cNvPr id="6" name="Content Placeholder 5">
            <a:extLst>
              <a:ext uri="{FF2B5EF4-FFF2-40B4-BE49-F238E27FC236}">
                <a16:creationId xmlns:a16="http://schemas.microsoft.com/office/drawing/2014/main" id="{9B507992-4C28-4289-90C4-A95FC1195FDF}"/>
              </a:ext>
            </a:extLst>
          </p:cNvPr>
          <p:cNvSpPr txBox="1">
            <a:spLocks noGrp="1"/>
          </p:cNvSpPr>
          <p:nvPr>
            <p:ph idx="4"/>
          </p:nvPr>
        </p:nvSpPr>
        <p:spPr>
          <a:xfrm>
            <a:off x="5823484" y="2870201"/>
            <a:ext cx="4995330" cy="2920995"/>
          </a:xfrm>
        </p:spPr>
        <p:txBody>
          <a:bodyPr anchor="t"/>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a:extLst>
              <a:ext uri="{FF2B5EF4-FFF2-40B4-BE49-F238E27FC236}">
                <a16:creationId xmlns:a16="http://schemas.microsoft.com/office/drawing/2014/main" id="{5BB8A5A4-219D-48EF-A63E-046132941FF1}"/>
              </a:ext>
            </a:extLst>
          </p:cNvPr>
          <p:cNvSpPr txBox="1">
            <a:spLocks noGrp="1"/>
          </p:cNvSpPr>
          <p:nvPr>
            <p:ph type="dt" sz="half" idx="7"/>
          </p:nvPr>
        </p:nvSpPr>
        <p:spPr/>
        <p:txBody>
          <a:bodyPr/>
          <a:lstStyle>
            <a:lvl1pPr>
              <a:defRPr/>
            </a:lvl1pPr>
          </a:lstStyle>
          <a:p>
            <a:pPr lvl="0"/>
            <a:fld id="{0A8DCC56-6AA8-48A4-A648-664B40F58030}" type="datetime1">
              <a:rPr lang="en-US"/>
              <a:pPr lvl="0"/>
              <a:t>1/13/2019</a:t>
            </a:fld>
            <a:endParaRPr lang="en-US"/>
          </a:p>
        </p:txBody>
      </p:sp>
      <p:sp>
        <p:nvSpPr>
          <p:cNvPr id="8" name="Footer Placeholder 7">
            <a:extLst>
              <a:ext uri="{FF2B5EF4-FFF2-40B4-BE49-F238E27FC236}">
                <a16:creationId xmlns:a16="http://schemas.microsoft.com/office/drawing/2014/main" id="{0F9A33FB-DCD6-4C51-AC24-D8E2A6C7F0F3}"/>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C76D57D0-ADA6-4A51-8219-E368A0DD04DE}"/>
              </a:ext>
            </a:extLst>
          </p:cNvPr>
          <p:cNvSpPr txBox="1">
            <a:spLocks noGrp="1"/>
          </p:cNvSpPr>
          <p:nvPr>
            <p:ph type="sldNum" sz="quarter" idx="8"/>
          </p:nvPr>
        </p:nvSpPr>
        <p:spPr/>
        <p:txBody>
          <a:bodyPr/>
          <a:lstStyle>
            <a:lvl1pPr>
              <a:defRPr/>
            </a:lvl1pPr>
          </a:lstStyle>
          <a:p>
            <a:pPr lvl="0"/>
            <a:fld id="{8A1338BE-B24B-4B47-8E88-939C5A941174}" type="slidenum">
              <a:t>‹N°›</a:t>
            </a:fld>
            <a:endParaRPr lang="en-US"/>
          </a:p>
        </p:txBody>
      </p:sp>
    </p:spTree>
    <p:extLst>
      <p:ext uri="{BB962C8B-B14F-4D97-AF65-F5344CB8AC3E}">
        <p14:creationId xmlns:p14="http://schemas.microsoft.com/office/powerpoint/2010/main" val="82230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2" name="Picture 5" descr="Celestia-R1---OverlayContentHD.png">
            <a:extLst>
              <a:ext uri="{FF2B5EF4-FFF2-40B4-BE49-F238E27FC236}">
                <a16:creationId xmlns:a16="http://schemas.microsoft.com/office/drawing/2014/main" id="{CAC469BD-1544-4C96-A141-0EC37AF1B0DD}"/>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03F0F0FA-0EDC-46C5-B2F2-8F2A486976B3}"/>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4" name="Date Placeholder 2">
            <a:extLst>
              <a:ext uri="{FF2B5EF4-FFF2-40B4-BE49-F238E27FC236}">
                <a16:creationId xmlns:a16="http://schemas.microsoft.com/office/drawing/2014/main" id="{68AC33B3-DC0B-4B24-B693-E5D63614F642}"/>
              </a:ext>
            </a:extLst>
          </p:cNvPr>
          <p:cNvSpPr txBox="1">
            <a:spLocks noGrp="1"/>
          </p:cNvSpPr>
          <p:nvPr>
            <p:ph type="dt" sz="half" idx="7"/>
          </p:nvPr>
        </p:nvSpPr>
        <p:spPr/>
        <p:txBody>
          <a:bodyPr/>
          <a:lstStyle>
            <a:lvl1pPr>
              <a:defRPr/>
            </a:lvl1pPr>
          </a:lstStyle>
          <a:p>
            <a:pPr lvl="0"/>
            <a:fld id="{19C4D1AD-2E37-4E35-A1AA-6D663C07E875}" type="datetime1">
              <a:rPr lang="en-US"/>
              <a:pPr lvl="0"/>
              <a:t>1/13/2019</a:t>
            </a:fld>
            <a:endParaRPr lang="en-US"/>
          </a:p>
        </p:txBody>
      </p:sp>
      <p:sp>
        <p:nvSpPr>
          <p:cNvPr id="5" name="Footer Placeholder 3">
            <a:extLst>
              <a:ext uri="{FF2B5EF4-FFF2-40B4-BE49-F238E27FC236}">
                <a16:creationId xmlns:a16="http://schemas.microsoft.com/office/drawing/2014/main" id="{9E4669CC-D833-4E58-9EB9-C834EC098AA5}"/>
              </a:ext>
            </a:extLst>
          </p:cNvPr>
          <p:cNvSpPr txBox="1">
            <a:spLocks noGrp="1"/>
          </p:cNvSpPr>
          <p:nvPr>
            <p:ph type="ftr" sz="quarter" idx="9"/>
          </p:nvPr>
        </p:nvSpPr>
        <p:spPr/>
        <p:txBody>
          <a:bodyPr/>
          <a:lstStyle>
            <a:lvl1pPr>
              <a:defRPr/>
            </a:lvl1pPr>
          </a:lstStyle>
          <a:p>
            <a:pPr lvl="0"/>
            <a:endParaRPr lang="en-US"/>
          </a:p>
        </p:txBody>
      </p:sp>
      <p:sp>
        <p:nvSpPr>
          <p:cNvPr id="6" name="Slide Number Placeholder 4">
            <a:extLst>
              <a:ext uri="{FF2B5EF4-FFF2-40B4-BE49-F238E27FC236}">
                <a16:creationId xmlns:a16="http://schemas.microsoft.com/office/drawing/2014/main" id="{1773BADE-FFDC-483D-932C-2F22DD8D8BB8}"/>
              </a:ext>
            </a:extLst>
          </p:cNvPr>
          <p:cNvSpPr txBox="1">
            <a:spLocks noGrp="1"/>
          </p:cNvSpPr>
          <p:nvPr>
            <p:ph type="sldNum" sz="quarter" idx="8"/>
          </p:nvPr>
        </p:nvSpPr>
        <p:spPr/>
        <p:txBody>
          <a:bodyPr/>
          <a:lstStyle>
            <a:lvl1pPr>
              <a:defRPr/>
            </a:lvl1pPr>
          </a:lstStyle>
          <a:p>
            <a:pPr lvl="0"/>
            <a:fld id="{C980CD1B-E088-4A36-AA6D-B0EDC574383D}" type="slidenum">
              <a:t>‹N°›</a:t>
            </a:fld>
            <a:endParaRPr lang="en-US"/>
          </a:p>
        </p:txBody>
      </p:sp>
    </p:spTree>
    <p:extLst>
      <p:ext uri="{BB962C8B-B14F-4D97-AF65-F5344CB8AC3E}">
        <p14:creationId xmlns:p14="http://schemas.microsoft.com/office/powerpoint/2010/main" val="856914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2" name="Picture 4" descr="Celestia-R1---OverlayContentHD.png">
            <a:extLst>
              <a:ext uri="{FF2B5EF4-FFF2-40B4-BE49-F238E27FC236}">
                <a16:creationId xmlns:a16="http://schemas.microsoft.com/office/drawing/2014/main" id="{CF83043F-6A73-4EE5-9080-BF4D2DF0F3FA}"/>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Date Placeholder 1">
            <a:extLst>
              <a:ext uri="{FF2B5EF4-FFF2-40B4-BE49-F238E27FC236}">
                <a16:creationId xmlns:a16="http://schemas.microsoft.com/office/drawing/2014/main" id="{0150DC8D-494A-4BA2-9E67-7254FFA7802F}"/>
              </a:ext>
            </a:extLst>
          </p:cNvPr>
          <p:cNvSpPr txBox="1">
            <a:spLocks noGrp="1"/>
          </p:cNvSpPr>
          <p:nvPr>
            <p:ph type="dt" sz="half" idx="7"/>
          </p:nvPr>
        </p:nvSpPr>
        <p:spPr/>
        <p:txBody>
          <a:bodyPr/>
          <a:lstStyle>
            <a:lvl1pPr>
              <a:defRPr/>
            </a:lvl1pPr>
          </a:lstStyle>
          <a:p>
            <a:pPr lvl="0"/>
            <a:fld id="{7DB93026-B98C-4106-AC4B-5A8AFC44B590}" type="datetime1">
              <a:rPr lang="en-US"/>
              <a:pPr lvl="0"/>
              <a:t>1/13/2019</a:t>
            </a:fld>
            <a:endParaRPr lang="en-US"/>
          </a:p>
        </p:txBody>
      </p:sp>
      <p:sp>
        <p:nvSpPr>
          <p:cNvPr id="4" name="Footer Placeholder 2">
            <a:extLst>
              <a:ext uri="{FF2B5EF4-FFF2-40B4-BE49-F238E27FC236}">
                <a16:creationId xmlns:a16="http://schemas.microsoft.com/office/drawing/2014/main" id="{5DC7359C-26D6-46E2-B2A4-B80B836BCBE8}"/>
              </a:ext>
            </a:extLst>
          </p:cNvPr>
          <p:cNvSpPr txBox="1">
            <a:spLocks noGrp="1"/>
          </p:cNvSpPr>
          <p:nvPr>
            <p:ph type="ftr" sz="quarter" idx="9"/>
          </p:nvPr>
        </p:nvSpPr>
        <p:spPr/>
        <p:txBody>
          <a:bodyPr/>
          <a:lstStyle>
            <a:lvl1pPr>
              <a:defRPr/>
            </a:lvl1pPr>
          </a:lstStyle>
          <a:p>
            <a:pPr lvl="0"/>
            <a:endParaRPr lang="en-US"/>
          </a:p>
        </p:txBody>
      </p:sp>
      <p:sp>
        <p:nvSpPr>
          <p:cNvPr id="5" name="Slide Number Placeholder 3">
            <a:extLst>
              <a:ext uri="{FF2B5EF4-FFF2-40B4-BE49-F238E27FC236}">
                <a16:creationId xmlns:a16="http://schemas.microsoft.com/office/drawing/2014/main" id="{001698FC-5108-4EAC-9F0D-4BCC6AD7BED1}"/>
              </a:ext>
            </a:extLst>
          </p:cNvPr>
          <p:cNvSpPr txBox="1">
            <a:spLocks noGrp="1"/>
          </p:cNvSpPr>
          <p:nvPr>
            <p:ph type="sldNum" sz="quarter" idx="8"/>
          </p:nvPr>
        </p:nvSpPr>
        <p:spPr/>
        <p:txBody>
          <a:bodyPr/>
          <a:lstStyle>
            <a:lvl1pPr>
              <a:defRPr/>
            </a:lvl1pPr>
          </a:lstStyle>
          <a:p>
            <a:pPr lvl="0"/>
            <a:fld id="{F2C43187-3839-413C-A24D-CA1376442C3F}" type="slidenum">
              <a:t>‹N°›</a:t>
            </a:fld>
            <a:endParaRPr lang="en-US"/>
          </a:p>
        </p:txBody>
      </p:sp>
    </p:spTree>
    <p:extLst>
      <p:ext uri="{BB962C8B-B14F-4D97-AF65-F5344CB8AC3E}">
        <p14:creationId xmlns:p14="http://schemas.microsoft.com/office/powerpoint/2010/main" val="2341831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2" name="Picture 7" descr="Celestia-R1---OverlayContentHD.png">
            <a:extLst>
              <a:ext uri="{FF2B5EF4-FFF2-40B4-BE49-F238E27FC236}">
                <a16:creationId xmlns:a16="http://schemas.microsoft.com/office/drawing/2014/main" id="{5A3FF8F4-8CAC-4E26-BA78-66A964C15C9C}"/>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CE5559C7-5608-4287-87CF-C338385EE54E}"/>
              </a:ext>
            </a:extLst>
          </p:cNvPr>
          <p:cNvSpPr txBox="1">
            <a:spLocks noGrp="1"/>
          </p:cNvSpPr>
          <p:nvPr>
            <p:ph type="title"/>
          </p:nvPr>
        </p:nvSpPr>
        <p:spPr>
          <a:xfrm>
            <a:off x="685800" y="2074334"/>
            <a:ext cx="3680880" cy="1371600"/>
          </a:xfrm>
        </p:spPr>
        <p:txBody>
          <a:bodyPr anchor="b"/>
          <a:lstStyle>
            <a:lvl1pPr>
              <a:defRPr sz="2400"/>
            </a:lvl1pPr>
          </a:lstStyle>
          <a:p>
            <a:pPr lvl="0"/>
            <a:r>
              <a:rPr lang="fr-FR"/>
              <a:t>Modifiez le style du titre</a:t>
            </a:r>
            <a:endParaRPr lang="en-US"/>
          </a:p>
        </p:txBody>
      </p:sp>
      <p:sp>
        <p:nvSpPr>
          <p:cNvPr id="4" name="Content Placeholder 2">
            <a:extLst>
              <a:ext uri="{FF2B5EF4-FFF2-40B4-BE49-F238E27FC236}">
                <a16:creationId xmlns:a16="http://schemas.microsoft.com/office/drawing/2014/main" id="{530EF74E-8F4E-4CE6-91DC-7F9F60347AB3}"/>
              </a:ext>
            </a:extLst>
          </p:cNvPr>
          <p:cNvSpPr txBox="1">
            <a:spLocks noGrp="1"/>
          </p:cNvSpPr>
          <p:nvPr>
            <p:ph idx="1"/>
          </p:nvPr>
        </p:nvSpPr>
        <p:spPr>
          <a:xfrm>
            <a:off x="4648196" y="609603"/>
            <a:ext cx="6169027" cy="5181603"/>
          </a:xfrm>
        </p:spPr>
        <p:txBody>
          <a:bodyPr/>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3">
            <a:extLst>
              <a:ext uri="{FF2B5EF4-FFF2-40B4-BE49-F238E27FC236}">
                <a16:creationId xmlns:a16="http://schemas.microsoft.com/office/drawing/2014/main" id="{E8F3F95E-3926-4695-99C4-205DEEF1148F}"/>
              </a:ext>
            </a:extLst>
          </p:cNvPr>
          <p:cNvSpPr txBox="1">
            <a:spLocks noGrp="1"/>
          </p:cNvSpPr>
          <p:nvPr>
            <p:ph type="body" idx="2"/>
          </p:nvPr>
        </p:nvSpPr>
        <p:spPr>
          <a:xfrm>
            <a:off x="685800" y="3445934"/>
            <a:ext cx="3680880" cy="1828800"/>
          </a:xfrm>
        </p:spPr>
        <p:txBody>
          <a:bodyPr anchor="t"/>
          <a:lstStyle>
            <a:lvl1pPr marL="0" indent="0">
              <a:buNone/>
              <a:defRPr sz="1600"/>
            </a:lvl1pPr>
          </a:lstStyle>
          <a:p>
            <a:pPr lvl="0"/>
            <a:r>
              <a:rPr lang="fr-FR"/>
              <a:t>Modifier les styles du texte du masque</a:t>
            </a:r>
          </a:p>
        </p:txBody>
      </p:sp>
      <p:sp>
        <p:nvSpPr>
          <p:cNvPr id="6" name="Date Placeholder 4">
            <a:extLst>
              <a:ext uri="{FF2B5EF4-FFF2-40B4-BE49-F238E27FC236}">
                <a16:creationId xmlns:a16="http://schemas.microsoft.com/office/drawing/2014/main" id="{9054AEE4-DCCD-4A5E-B6FB-D86A6D1EEE07}"/>
              </a:ext>
            </a:extLst>
          </p:cNvPr>
          <p:cNvSpPr txBox="1">
            <a:spLocks noGrp="1"/>
          </p:cNvSpPr>
          <p:nvPr>
            <p:ph type="dt" sz="half" idx="7"/>
          </p:nvPr>
        </p:nvSpPr>
        <p:spPr/>
        <p:txBody>
          <a:bodyPr/>
          <a:lstStyle>
            <a:lvl1pPr>
              <a:defRPr/>
            </a:lvl1pPr>
          </a:lstStyle>
          <a:p>
            <a:pPr lvl="0"/>
            <a:fld id="{22874F58-8525-4A76-838D-23C3BD6435C8}" type="datetime1">
              <a:rPr lang="en-US"/>
              <a:pPr lvl="0"/>
              <a:t>1/13/2019</a:t>
            </a:fld>
            <a:endParaRPr lang="en-US"/>
          </a:p>
        </p:txBody>
      </p:sp>
      <p:sp>
        <p:nvSpPr>
          <p:cNvPr id="7" name="Footer Placeholder 5">
            <a:extLst>
              <a:ext uri="{FF2B5EF4-FFF2-40B4-BE49-F238E27FC236}">
                <a16:creationId xmlns:a16="http://schemas.microsoft.com/office/drawing/2014/main" id="{975888EE-5C62-4E1E-AF4C-2E9004B0A597}"/>
              </a:ext>
            </a:extLst>
          </p:cNvPr>
          <p:cNvSpPr txBox="1">
            <a:spLocks noGrp="1"/>
          </p:cNvSpPr>
          <p:nvPr>
            <p:ph type="ftr" sz="quarter" idx="9"/>
          </p:nvPr>
        </p:nvSpPr>
        <p:spPr/>
        <p:txBody>
          <a:bodyPr/>
          <a:lstStyle>
            <a:lvl1pPr>
              <a:defRPr/>
            </a:lvl1pPr>
          </a:lstStyle>
          <a:p>
            <a:pPr lvl="0"/>
            <a:endParaRPr lang="en-US"/>
          </a:p>
        </p:txBody>
      </p:sp>
      <p:sp>
        <p:nvSpPr>
          <p:cNvPr id="8" name="Slide Number Placeholder 6">
            <a:extLst>
              <a:ext uri="{FF2B5EF4-FFF2-40B4-BE49-F238E27FC236}">
                <a16:creationId xmlns:a16="http://schemas.microsoft.com/office/drawing/2014/main" id="{9E031295-D638-4505-8310-5132E7828ABC}"/>
              </a:ext>
            </a:extLst>
          </p:cNvPr>
          <p:cNvSpPr txBox="1">
            <a:spLocks noGrp="1"/>
          </p:cNvSpPr>
          <p:nvPr>
            <p:ph type="sldNum" sz="quarter" idx="8"/>
          </p:nvPr>
        </p:nvSpPr>
        <p:spPr/>
        <p:txBody>
          <a:bodyPr/>
          <a:lstStyle>
            <a:lvl1pPr>
              <a:defRPr/>
            </a:lvl1pPr>
          </a:lstStyle>
          <a:p>
            <a:pPr lvl="0"/>
            <a:fld id="{ACECC555-B786-4BAF-B3AE-6E45D666075E}" type="slidenum">
              <a:t>‹N°›</a:t>
            </a:fld>
            <a:endParaRPr lang="en-US"/>
          </a:p>
        </p:txBody>
      </p:sp>
    </p:spTree>
    <p:extLst>
      <p:ext uri="{BB962C8B-B14F-4D97-AF65-F5344CB8AC3E}">
        <p14:creationId xmlns:p14="http://schemas.microsoft.com/office/powerpoint/2010/main" val="2649215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2" name="Picture 7" descr="Celestia-R1---OverlayContentHD.png">
            <a:extLst>
              <a:ext uri="{FF2B5EF4-FFF2-40B4-BE49-F238E27FC236}">
                <a16:creationId xmlns:a16="http://schemas.microsoft.com/office/drawing/2014/main" id="{B78A6100-5776-425E-871C-B556D9B6BDF1}"/>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E4258F45-85BA-4761-91CE-16E3CE0CAD55}"/>
              </a:ext>
            </a:extLst>
          </p:cNvPr>
          <p:cNvSpPr txBox="1">
            <a:spLocks noGrp="1"/>
          </p:cNvSpPr>
          <p:nvPr>
            <p:ph type="title"/>
          </p:nvPr>
        </p:nvSpPr>
        <p:spPr>
          <a:xfrm>
            <a:off x="685800" y="1600200"/>
            <a:ext cx="6164656" cy="1371600"/>
          </a:xfrm>
        </p:spPr>
        <p:txBody>
          <a:bodyPr anchor="b"/>
          <a:lstStyle>
            <a:lvl1pPr>
              <a:defRPr sz="2800"/>
            </a:lvl1pPr>
          </a:lstStyle>
          <a:p>
            <a:pPr lvl="0"/>
            <a:r>
              <a:rPr lang="fr-FR"/>
              <a:t>Modifiez le style du titre</a:t>
            </a:r>
            <a:endParaRPr lang="en-US"/>
          </a:p>
        </p:txBody>
      </p:sp>
      <p:sp>
        <p:nvSpPr>
          <p:cNvPr id="4" name="Picture Placeholder 2">
            <a:extLst>
              <a:ext uri="{FF2B5EF4-FFF2-40B4-BE49-F238E27FC236}">
                <a16:creationId xmlns:a16="http://schemas.microsoft.com/office/drawing/2014/main" id="{E25CFF1D-E398-4AB8-9D74-AEE2DD9E1F50}"/>
              </a:ext>
            </a:extLst>
          </p:cNvPr>
          <p:cNvSpPr txBox="1">
            <a:spLocks noGrp="1"/>
          </p:cNvSpPr>
          <p:nvPr>
            <p:ph type="pic" idx="1"/>
          </p:nvPr>
        </p:nvSpPr>
        <p:spPr>
          <a:xfrm>
            <a:off x="7536256" y="914400"/>
            <a:ext cx="3280976" cy="4572000"/>
          </a:xfrm>
          <a:ln w="50804" cap="sq">
            <a:solidFill>
              <a:srgbClr val="FFFFFF"/>
            </a:solidFill>
            <a:prstDash val="solid"/>
            <a:miter/>
          </a:ln>
          <a:effectLst>
            <a:outerShdw dir="16200000" algn="tl">
              <a:srgbClr val="000000">
                <a:alpha val="43000"/>
              </a:srgbClr>
            </a:outerShdw>
          </a:effectLst>
        </p:spPr>
        <p:txBody>
          <a:bodyPr anchor="t" anchorCtr="1"/>
          <a:lstStyle>
            <a:lvl1pPr marL="0" indent="0" algn="ctr">
              <a:buNone/>
              <a:defRPr sz="1600"/>
            </a:lvl1pPr>
          </a:lstStyle>
          <a:p>
            <a:pPr lvl="0"/>
            <a:r>
              <a:rPr lang="fr-FR"/>
              <a:t>Cliquez sur l'icône pour ajouter une image</a:t>
            </a:r>
            <a:endParaRPr lang="en-US"/>
          </a:p>
        </p:txBody>
      </p:sp>
      <p:sp>
        <p:nvSpPr>
          <p:cNvPr id="5" name="Text Placeholder 3">
            <a:extLst>
              <a:ext uri="{FF2B5EF4-FFF2-40B4-BE49-F238E27FC236}">
                <a16:creationId xmlns:a16="http://schemas.microsoft.com/office/drawing/2014/main" id="{A8AC2CB6-7444-4286-B4B2-E9948CCE133F}"/>
              </a:ext>
            </a:extLst>
          </p:cNvPr>
          <p:cNvSpPr txBox="1">
            <a:spLocks noGrp="1"/>
          </p:cNvSpPr>
          <p:nvPr>
            <p:ph type="body" idx="2"/>
          </p:nvPr>
        </p:nvSpPr>
        <p:spPr>
          <a:xfrm>
            <a:off x="685800" y="2971800"/>
            <a:ext cx="6164656" cy="1828800"/>
          </a:xfrm>
        </p:spPr>
        <p:txBody>
          <a:bodyPr anchor="t"/>
          <a:lstStyle>
            <a:lvl1pPr marL="0" indent="0">
              <a:buNone/>
              <a:defRPr/>
            </a:lvl1pPr>
          </a:lstStyle>
          <a:p>
            <a:pPr lvl="0"/>
            <a:r>
              <a:rPr lang="fr-FR"/>
              <a:t>Modifier les styles du texte du masque</a:t>
            </a:r>
          </a:p>
        </p:txBody>
      </p:sp>
      <p:sp>
        <p:nvSpPr>
          <p:cNvPr id="6" name="Date Placeholder 4">
            <a:extLst>
              <a:ext uri="{FF2B5EF4-FFF2-40B4-BE49-F238E27FC236}">
                <a16:creationId xmlns:a16="http://schemas.microsoft.com/office/drawing/2014/main" id="{5022935C-83DC-4403-8257-DA82FE518546}"/>
              </a:ext>
            </a:extLst>
          </p:cNvPr>
          <p:cNvSpPr txBox="1">
            <a:spLocks noGrp="1"/>
          </p:cNvSpPr>
          <p:nvPr>
            <p:ph type="dt" sz="half" idx="7"/>
          </p:nvPr>
        </p:nvSpPr>
        <p:spPr/>
        <p:txBody>
          <a:bodyPr/>
          <a:lstStyle>
            <a:lvl1pPr>
              <a:defRPr/>
            </a:lvl1pPr>
          </a:lstStyle>
          <a:p>
            <a:pPr lvl="0"/>
            <a:fld id="{C93F0563-36B1-4122-956C-B904F1984F5E}" type="datetime1">
              <a:rPr lang="en-US"/>
              <a:pPr lvl="0"/>
              <a:t>1/13/2019</a:t>
            </a:fld>
            <a:endParaRPr lang="en-US"/>
          </a:p>
        </p:txBody>
      </p:sp>
      <p:sp>
        <p:nvSpPr>
          <p:cNvPr id="7" name="Footer Placeholder 5">
            <a:extLst>
              <a:ext uri="{FF2B5EF4-FFF2-40B4-BE49-F238E27FC236}">
                <a16:creationId xmlns:a16="http://schemas.microsoft.com/office/drawing/2014/main" id="{16A61388-FC1C-4314-8710-4FEE695BAEE7}"/>
              </a:ext>
            </a:extLst>
          </p:cNvPr>
          <p:cNvSpPr txBox="1">
            <a:spLocks noGrp="1"/>
          </p:cNvSpPr>
          <p:nvPr>
            <p:ph type="ftr" sz="quarter" idx="9"/>
          </p:nvPr>
        </p:nvSpPr>
        <p:spPr/>
        <p:txBody>
          <a:bodyPr/>
          <a:lstStyle>
            <a:lvl1pPr>
              <a:defRPr/>
            </a:lvl1pPr>
          </a:lstStyle>
          <a:p>
            <a:pPr lvl="0"/>
            <a:endParaRPr lang="en-US"/>
          </a:p>
        </p:txBody>
      </p:sp>
      <p:sp>
        <p:nvSpPr>
          <p:cNvPr id="8" name="Slide Number Placeholder 6">
            <a:extLst>
              <a:ext uri="{FF2B5EF4-FFF2-40B4-BE49-F238E27FC236}">
                <a16:creationId xmlns:a16="http://schemas.microsoft.com/office/drawing/2014/main" id="{10074689-3C75-46A5-A2CB-F3029762FFC7}"/>
              </a:ext>
            </a:extLst>
          </p:cNvPr>
          <p:cNvSpPr txBox="1">
            <a:spLocks noGrp="1"/>
          </p:cNvSpPr>
          <p:nvPr>
            <p:ph type="sldNum" sz="quarter" idx="8"/>
          </p:nvPr>
        </p:nvSpPr>
        <p:spPr/>
        <p:txBody>
          <a:bodyPr/>
          <a:lstStyle>
            <a:lvl1pPr>
              <a:defRPr/>
            </a:lvl1pPr>
          </a:lstStyle>
          <a:p>
            <a:pPr lvl="0"/>
            <a:fld id="{B0B91A01-7099-4206-BDD0-F369221AC957}" type="slidenum">
              <a:t>‹N°›</a:t>
            </a:fld>
            <a:endParaRPr lang="en-US"/>
          </a:p>
        </p:txBody>
      </p:sp>
    </p:spTree>
    <p:extLst>
      <p:ext uri="{BB962C8B-B14F-4D97-AF65-F5344CB8AC3E}">
        <p14:creationId xmlns:p14="http://schemas.microsoft.com/office/powerpoint/2010/main" val="4231209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2" name="Picture 7" descr="Celestia-R1---OverlayContentHD.png">
            <a:extLst>
              <a:ext uri="{FF2B5EF4-FFF2-40B4-BE49-F238E27FC236}">
                <a16:creationId xmlns:a16="http://schemas.microsoft.com/office/drawing/2014/main" id="{CD8C0FBF-D6E4-4563-AB2D-C9D765638CE3}"/>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081939BD-5849-4B29-8203-B972DB96FC31}"/>
              </a:ext>
            </a:extLst>
          </p:cNvPr>
          <p:cNvSpPr txBox="1">
            <a:spLocks noGrp="1"/>
          </p:cNvSpPr>
          <p:nvPr>
            <p:ph type="title"/>
          </p:nvPr>
        </p:nvSpPr>
        <p:spPr>
          <a:xfrm>
            <a:off x="685800" y="4732861"/>
            <a:ext cx="10131423" cy="566735"/>
          </a:xfrm>
        </p:spPr>
        <p:txBody>
          <a:bodyPr anchor="b"/>
          <a:lstStyle>
            <a:lvl1pPr>
              <a:defRPr sz="2400"/>
            </a:lvl1pPr>
          </a:lstStyle>
          <a:p>
            <a:pPr lvl="0"/>
            <a:r>
              <a:rPr lang="fr-FR"/>
              <a:t>Modifiez le style du titre</a:t>
            </a:r>
            <a:endParaRPr lang="en-US"/>
          </a:p>
        </p:txBody>
      </p:sp>
      <p:sp>
        <p:nvSpPr>
          <p:cNvPr id="4" name="Picture Placeholder 2">
            <a:extLst>
              <a:ext uri="{FF2B5EF4-FFF2-40B4-BE49-F238E27FC236}">
                <a16:creationId xmlns:a16="http://schemas.microsoft.com/office/drawing/2014/main" id="{42B84B84-F2A6-4F6D-BEB0-D40EB2A23886}"/>
              </a:ext>
            </a:extLst>
          </p:cNvPr>
          <p:cNvSpPr txBox="1">
            <a:spLocks noGrp="1"/>
          </p:cNvSpPr>
          <p:nvPr>
            <p:ph type="pic" idx="4294967295"/>
          </p:nvPr>
        </p:nvSpPr>
        <p:spPr>
          <a:xfrm>
            <a:off x="1371600" y="932111"/>
            <a:ext cx="8759823" cy="3164976"/>
          </a:xfrm>
          <a:ln w="50804" cap="sq">
            <a:solidFill>
              <a:srgbClr val="FFFFFF"/>
            </a:solidFill>
            <a:prstDash val="solid"/>
            <a:miter/>
          </a:ln>
          <a:effectLst>
            <a:outerShdw dir="16200000" algn="tl">
              <a:srgbClr val="000000">
                <a:alpha val="43000"/>
              </a:srgbClr>
            </a:outerShdw>
          </a:effectLst>
        </p:spPr>
        <p:txBody>
          <a:bodyPr anchor="t" anchorCtr="1"/>
          <a:lstStyle>
            <a:lvl1pPr marL="0" indent="0" algn="ctr">
              <a:buNone/>
              <a:defRPr sz="1600"/>
            </a:lvl1pPr>
          </a:lstStyle>
          <a:p>
            <a:pPr lvl="0"/>
            <a:r>
              <a:rPr lang="fr-FR"/>
              <a:t>Cliquez sur l'icône pour ajouter une image</a:t>
            </a:r>
            <a:endParaRPr lang="en-US"/>
          </a:p>
        </p:txBody>
      </p:sp>
      <p:sp>
        <p:nvSpPr>
          <p:cNvPr id="5" name="Text Placeholder 3">
            <a:extLst>
              <a:ext uri="{FF2B5EF4-FFF2-40B4-BE49-F238E27FC236}">
                <a16:creationId xmlns:a16="http://schemas.microsoft.com/office/drawing/2014/main" id="{60463CEB-2BD8-4AB8-8F66-988EE9B80AB7}"/>
              </a:ext>
            </a:extLst>
          </p:cNvPr>
          <p:cNvSpPr txBox="1">
            <a:spLocks noGrp="1"/>
          </p:cNvSpPr>
          <p:nvPr>
            <p:ph type="body" idx="4294967295"/>
          </p:nvPr>
        </p:nvSpPr>
        <p:spPr>
          <a:xfrm>
            <a:off x="685800" y="5299606"/>
            <a:ext cx="10131423" cy="493711"/>
          </a:xfrm>
        </p:spPr>
        <p:txBody>
          <a:bodyPr anchor="t"/>
          <a:lstStyle>
            <a:lvl1pPr marL="0" indent="0">
              <a:buNone/>
              <a:defRPr sz="1400"/>
            </a:lvl1pPr>
          </a:lstStyle>
          <a:p>
            <a:pPr lvl="0"/>
            <a:r>
              <a:rPr lang="fr-FR"/>
              <a:t>Modifier les styles du texte du masque</a:t>
            </a:r>
          </a:p>
        </p:txBody>
      </p:sp>
      <p:sp>
        <p:nvSpPr>
          <p:cNvPr id="6" name="Date Placeholder 4">
            <a:extLst>
              <a:ext uri="{FF2B5EF4-FFF2-40B4-BE49-F238E27FC236}">
                <a16:creationId xmlns:a16="http://schemas.microsoft.com/office/drawing/2014/main" id="{8A2C2FD6-DD87-4443-ABD1-6D7E7B8097CC}"/>
              </a:ext>
            </a:extLst>
          </p:cNvPr>
          <p:cNvSpPr txBox="1">
            <a:spLocks noGrp="1"/>
          </p:cNvSpPr>
          <p:nvPr>
            <p:ph type="dt" sz="half" idx="7"/>
          </p:nvPr>
        </p:nvSpPr>
        <p:spPr/>
        <p:txBody>
          <a:bodyPr/>
          <a:lstStyle>
            <a:lvl1pPr>
              <a:defRPr/>
            </a:lvl1pPr>
          </a:lstStyle>
          <a:p>
            <a:pPr lvl="0"/>
            <a:fld id="{33784BC1-9287-42FB-90BC-884354EE93E7}" type="datetime1">
              <a:rPr lang="en-US"/>
              <a:pPr lvl="0"/>
              <a:t>1/13/2019</a:t>
            </a:fld>
            <a:endParaRPr lang="en-US"/>
          </a:p>
        </p:txBody>
      </p:sp>
      <p:sp>
        <p:nvSpPr>
          <p:cNvPr id="7" name="Footer Placeholder 5">
            <a:extLst>
              <a:ext uri="{FF2B5EF4-FFF2-40B4-BE49-F238E27FC236}">
                <a16:creationId xmlns:a16="http://schemas.microsoft.com/office/drawing/2014/main" id="{7680CADC-8BC0-4360-8C52-D3243E2EC697}"/>
              </a:ext>
            </a:extLst>
          </p:cNvPr>
          <p:cNvSpPr txBox="1">
            <a:spLocks noGrp="1"/>
          </p:cNvSpPr>
          <p:nvPr>
            <p:ph type="ftr" sz="quarter" idx="9"/>
          </p:nvPr>
        </p:nvSpPr>
        <p:spPr/>
        <p:txBody>
          <a:bodyPr/>
          <a:lstStyle>
            <a:lvl1pPr>
              <a:defRPr/>
            </a:lvl1pPr>
          </a:lstStyle>
          <a:p>
            <a:pPr lvl="0"/>
            <a:endParaRPr lang="en-US"/>
          </a:p>
        </p:txBody>
      </p:sp>
      <p:sp>
        <p:nvSpPr>
          <p:cNvPr id="8" name="Slide Number Placeholder 6">
            <a:extLst>
              <a:ext uri="{FF2B5EF4-FFF2-40B4-BE49-F238E27FC236}">
                <a16:creationId xmlns:a16="http://schemas.microsoft.com/office/drawing/2014/main" id="{1671A682-4C9A-4FE3-BC02-B004CBADAF15}"/>
              </a:ext>
            </a:extLst>
          </p:cNvPr>
          <p:cNvSpPr txBox="1">
            <a:spLocks noGrp="1"/>
          </p:cNvSpPr>
          <p:nvPr>
            <p:ph type="sldNum" sz="quarter" idx="8"/>
          </p:nvPr>
        </p:nvSpPr>
        <p:spPr/>
        <p:txBody>
          <a:bodyPr/>
          <a:lstStyle>
            <a:lvl1pPr>
              <a:defRPr/>
            </a:lvl1pPr>
          </a:lstStyle>
          <a:p>
            <a:pPr lvl="0"/>
            <a:fld id="{224DDF61-C7C6-408A-ACBD-762FB09C0999}" type="slidenum">
              <a:t>‹N°›</a:t>
            </a:fld>
            <a:endParaRPr lang="en-US"/>
          </a:p>
        </p:txBody>
      </p:sp>
    </p:spTree>
    <p:extLst>
      <p:ext uri="{BB962C8B-B14F-4D97-AF65-F5344CB8AC3E}">
        <p14:creationId xmlns:p14="http://schemas.microsoft.com/office/powerpoint/2010/main" val="1287018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2" name="Picture 6" descr="Celestia-R1---OverlayContentHD.png">
            <a:extLst>
              <a:ext uri="{FF2B5EF4-FFF2-40B4-BE49-F238E27FC236}">
                <a16:creationId xmlns:a16="http://schemas.microsoft.com/office/drawing/2014/main" id="{E64C2610-C808-498D-9196-7E8D0F8C59F3}"/>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BEA12FE4-964B-4BAF-8903-5523125F0EFF}"/>
              </a:ext>
            </a:extLst>
          </p:cNvPr>
          <p:cNvSpPr txBox="1">
            <a:spLocks noGrp="1"/>
          </p:cNvSpPr>
          <p:nvPr>
            <p:ph type="title"/>
          </p:nvPr>
        </p:nvSpPr>
        <p:spPr>
          <a:xfrm>
            <a:off x="685800" y="609603"/>
            <a:ext cx="10131423" cy="3124203"/>
          </a:xfrm>
        </p:spPr>
        <p:txBody>
          <a:bodyPr/>
          <a:lstStyle>
            <a:lvl1pPr>
              <a:defRPr sz="3200" cap="none"/>
            </a:lvl1pPr>
          </a:lstStyle>
          <a:p>
            <a:pPr lvl="0"/>
            <a:r>
              <a:rPr lang="fr-FR"/>
              <a:t>Modifiez le style du titre</a:t>
            </a:r>
            <a:endParaRPr lang="en-US"/>
          </a:p>
        </p:txBody>
      </p:sp>
      <p:sp>
        <p:nvSpPr>
          <p:cNvPr id="4" name="Text Placeholder 2">
            <a:extLst>
              <a:ext uri="{FF2B5EF4-FFF2-40B4-BE49-F238E27FC236}">
                <a16:creationId xmlns:a16="http://schemas.microsoft.com/office/drawing/2014/main" id="{810A7DC9-B4B2-4B2D-87C5-6515B4AF121B}"/>
              </a:ext>
            </a:extLst>
          </p:cNvPr>
          <p:cNvSpPr txBox="1">
            <a:spLocks noGrp="1"/>
          </p:cNvSpPr>
          <p:nvPr>
            <p:ph type="body" idx="4294967295"/>
          </p:nvPr>
        </p:nvSpPr>
        <p:spPr>
          <a:xfrm>
            <a:off x="685800" y="4343400"/>
            <a:ext cx="10131423" cy="1447796"/>
          </a:xfrm>
        </p:spPr>
        <p:txBody>
          <a:bodyPr/>
          <a:lstStyle>
            <a:lvl1pPr marL="0" indent="0">
              <a:buNone/>
              <a:defRPr sz="2000"/>
            </a:lvl1pPr>
          </a:lstStyle>
          <a:p>
            <a:pPr lvl="0"/>
            <a:r>
              <a:rPr lang="fr-FR"/>
              <a:t>Modifier les styles du texte du masque</a:t>
            </a:r>
          </a:p>
        </p:txBody>
      </p:sp>
      <p:sp>
        <p:nvSpPr>
          <p:cNvPr id="5" name="Date Placeholder 3">
            <a:extLst>
              <a:ext uri="{FF2B5EF4-FFF2-40B4-BE49-F238E27FC236}">
                <a16:creationId xmlns:a16="http://schemas.microsoft.com/office/drawing/2014/main" id="{68DFEA01-5BB3-4FDC-82C7-857367F29B8B}"/>
              </a:ext>
            </a:extLst>
          </p:cNvPr>
          <p:cNvSpPr txBox="1">
            <a:spLocks noGrp="1"/>
          </p:cNvSpPr>
          <p:nvPr>
            <p:ph type="dt" sz="half" idx="7"/>
          </p:nvPr>
        </p:nvSpPr>
        <p:spPr/>
        <p:txBody>
          <a:bodyPr/>
          <a:lstStyle>
            <a:lvl1pPr>
              <a:defRPr/>
            </a:lvl1pPr>
          </a:lstStyle>
          <a:p>
            <a:pPr lvl="0"/>
            <a:fld id="{9C3AD240-7369-4E21-BE2A-1372BB679135}" type="datetime1">
              <a:rPr lang="en-US"/>
              <a:pPr lvl="0"/>
              <a:t>1/13/2019</a:t>
            </a:fld>
            <a:endParaRPr lang="en-US"/>
          </a:p>
        </p:txBody>
      </p:sp>
      <p:sp>
        <p:nvSpPr>
          <p:cNvPr id="6" name="Footer Placeholder 4">
            <a:extLst>
              <a:ext uri="{FF2B5EF4-FFF2-40B4-BE49-F238E27FC236}">
                <a16:creationId xmlns:a16="http://schemas.microsoft.com/office/drawing/2014/main" id="{C0D5DC8B-1A2C-42F0-9C1A-84CE734DC778}"/>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022442B1-E4B6-4BCB-ADBE-9C352F26F51B}"/>
              </a:ext>
            </a:extLst>
          </p:cNvPr>
          <p:cNvSpPr txBox="1">
            <a:spLocks noGrp="1"/>
          </p:cNvSpPr>
          <p:nvPr>
            <p:ph type="sldNum" sz="quarter" idx="8"/>
          </p:nvPr>
        </p:nvSpPr>
        <p:spPr/>
        <p:txBody>
          <a:bodyPr/>
          <a:lstStyle>
            <a:lvl1pPr>
              <a:defRPr/>
            </a:lvl1pPr>
          </a:lstStyle>
          <a:p>
            <a:pPr lvl="0"/>
            <a:fld id="{1D202472-CB23-4EDA-812C-14FF4403CE9F}" type="slidenum">
              <a:t>‹N°›</a:t>
            </a:fld>
            <a:endParaRPr lang="en-US"/>
          </a:p>
        </p:txBody>
      </p:sp>
    </p:spTree>
    <p:extLst>
      <p:ext uri="{BB962C8B-B14F-4D97-AF65-F5344CB8AC3E}">
        <p14:creationId xmlns:p14="http://schemas.microsoft.com/office/powerpoint/2010/main" val="1096659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2" name="Picture 15" descr="Celestia-R1---OverlayContentHD.png">
            <a:extLst>
              <a:ext uri="{FF2B5EF4-FFF2-40B4-BE49-F238E27FC236}">
                <a16:creationId xmlns:a16="http://schemas.microsoft.com/office/drawing/2014/main" id="{BD87AAF5-2510-47B6-88C9-700F1EE4CB23}"/>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extBox 14">
            <a:extLst>
              <a:ext uri="{FF2B5EF4-FFF2-40B4-BE49-F238E27FC236}">
                <a16:creationId xmlns:a16="http://schemas.microsoft.com/office/drawing/2014/main" id="{56D71070-B13D-46EC-A4F0-D464BEC6B60F}"/>
              </a:ext>
            </a:extLst>
          </p:cNvPr>
          <p:cNvSpPr txBox="1"/>
          <p:nvPr/>
        </p:nvSpPr>
        <p:spPr>
          <a:xfrm>
            <a:off x="10237869" y="2743200"/>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all" spc="0" baseline="0">
                <a:solidFill>
                  <a:srgbClr val="FFFFFF"/>
                </a:solidFill>
                <a:uFillTx/>
                <a:latin typeface="Calibri"/>
              </a:rPr>
              <a:t>”</a:t>
            </a:r>
          </a:p>
        </p:txBody>
      </p:sp>
      <p:sp>
        <p:nvSpPr>
          <p:cNvPr id="4" name="TextBox 10">
            <a:extLst>
              <a:ext uri="{FF2B5EF4-FFF2-40B4-BE49-F238E27FC236}">
                <a16:creationId xmlns:a16="http://schemas.microsoft.com/office/drawing/2014/main" id="{50159AE5-8627-478D-B7DA-BFE3F3304FF0}"/>
              </a:ext>
            </a:extLst>
          </p:cNvPr>
          <p:cNvSpPr txBox="1"/>
          <p:nvPr/>
        </p:nvSpPr>
        <p:spPr>
          <a:xfrm>
            <a:off x="488271" y="823334"/>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all" spc="0" baseline="0">
                <a:solidFill>
                  <a:srgbClr val="FFFFFF"/>
                </a:solidFill>
                <a:uFillTx/>
                <a:latin typeface="Calibri"/>
              </a:rPr>
              <a:t>“</a:t>
            </a:r>
          </a:p>
        </p:txBody>
      </p:sp>
      <p:sp>
        <p:nvSpPr>
          <p:cNvPr id="5" name="Title 1">
            <a:extLst>
              <a:ext uri="{FF2B5EF4-FFF2-40B4-BE49-F238E27FC236}">
                <a16:creationId xmlns:a16="http://schemas.microsoft.com/office/drawing/2014/main" id="{7A62F687-AFAA-4CC6-81DC-37ADC2F88ECD}"/>
              </a:ext>
            </a:extLst>
          </p:cNvPr>
          <p:cNvSpPr txBox="1">
            <a:spLocks noGrp="1"/>
          </p:cNvSpPr>
          <p:nvPr>
            <p:ph type="title"/>
          </p:nvPr>
        </p:nvSpPr>
        <p:spPr>
          <a:xfrm>
            <a:off x="992270" y="609603"/>
            <a:ext cx="9550395" cy="2743200"/>
          </a:xfrm>
        </p:spPr>
        <p:txBody>
          <a:bodyPr/>
          <a:lstStyle>
            <a:lvl1pPr>
              <a:defRPr sz="3200" cap="none"/>
            </a:lvl1pPr>
          </a:lstStyle>
          <a:p>
            <a:pPr lvl="0"/>
            <a:r>
              <a:rPr lang="fr-FR"/>
              <a:t>Modifiez le style du titre</a:t>
            </a:r>
            <a:endParaRPr lang="en-US"/>
          </a:p>
        </p:txBody>
      </p:sp>
      <p:sp>
        <p:nvSpPr>
          <p:cNvPr id="6" name="Text Placeholder 9">
            <a:extLst>
              <a:ext uri="{FF2B5EF4-FFF2-40B4-BE49-F238E27FC236}">
                <a16:creationId xmlns:a16="http://schemas.microsoft.com/office/drawing/2014/main" id="{1F3DED10-7669-44B2-A67B-46C38E38531F}"/>
              </a:ext>
            </a:extLst>
          </p:cNvPr>
          <p:cNvSpPr txBox="1">
            <a:spLocks noGrp="1"/>
          </p:cNvSpPr>
          <p:nvPr>
            <p:ph type="body" idx="4294967295"/>
          </p:nvPr>
        </p:nvSpPr>
        <p:spPr>
          <a:xfrm>
            <a:off x="1097874" y="3352803"/>
            <a:ext cx="9339187" cy="381003"/>
          </a:xfrm>
        </p:spPr>
        <p:txBody>
          <a:bodyPr/>
          <a:lstStyle>
            <a:lvl1pPr marL="0" indent="0">
              <a:buNone/>
              <a:defRPr/>
            </a:lvl1pPr>
          </a:lstStyle>
          <a:p>
            <a:pPr lvl="0"/>
            <a:r>
              <a:rPr lang="fr-FR"/>
              <a:t>Modifier les styles du texte du masque</a:t>
            </a:r>
          </a:p>
        </p:txBody>
      </p:sp>
      <p:sp>
        <p:nvSpPr>
          <p:cNvPr id="7" name="Text Placeholder 2">
            <a:extLst>
              <a:ext uri="{FF2B5EF4-FFF2-40B4-BE49-F238E27FC236}">
                <a16:creationId xmlns:a16="http://schemas.microsoft.com/office/drawing/2014/main" id="{16EA8CAF-2195-48D7-B07F-8CFF119C879F}"/>
              </a:ext>
            </a:extLst>
          </p:cNvPr>
          <p:cNvSpPr txBox="1">
            <a:spLocks noGrp="1"/>
          </p:cNvSpPr>
          <p:nvPr>
            <p:ph type="body" idx="4294967295"/>
          </p:nvPr>
        </p:nvSpPr>
        <p:spPr>
          <a:xfrm>
            <a:off x="687464" y="4343400"/>
            <a:ext cx="10152363" cy="1447796"/>
          </a:xfrm>
        </p:spPr>
        <p:txBody>
          <a:bodyPr/>
          <a:lstStyle>
            <a:lvl1pPr marL="0" indent="0">
              <a:buNone/>
              <a:defRPr sz="2000"/>
            </a:lvl1pPr>
          </a:lstStyle>
          <a:p>
            <a:pPr lvl="0"/>
            <a:r>
              <a:rPr lang="fr-FR"/>
              <a:t>Modifier les styles du texte du masque</a:t>
            </a:r>
          </a:p>
        </p:txBody>
      </p:sp>
      <p:sp>
        <p:nvSpPr>
          <p:cNvPr id="8" name="Date Placeholder 3">
            <a:extLst>
              <a:ext uri="{FF2B5EF4-FFF2-40B4-BE49-F238E27FC236}">
                <a16:creationId xmlns:a16="http://schemas.microsoft.com/office/drawing/2014/main" id="{4B2792BC-50B0-496B-80A7-B1CD269CDC0E}"/>
              </a:ext>
            </a:extLst>
          </p:cNvPr>
          <p:cNvSpPr txBox="1">
            <a:spLocks noGrp="1"/>
          </p:cNvSpPr>
          <p:nvPr>
            <p:ph type="dt" sz="half" idx="7"/>
          </p:nvPr>
        </p:nvSpPr>
        <p:spPr/>
        <p:txBody>
          <a:bodyPr/>
          <a:lstStyle>
            <a:lvl1pPr>
              <a:defRPr/>
            </a:lvl1pPr>
          </a:lstStyle>
          <a:p>
            <a:pPr lvl="0"/>
            <a:fld id="{9B11D65A-DCC7-4B4B-ABA0-114B0C4F77B1}" type="datetime1">
              <a:rPr lang="en-US"/>
              <a:pPr lvl="0"/>
              <a:t>1/13/2019</a:t>
            </a:fld>
            <a:endParaRPr lang="en-US"/>
          </a:p>
        </p:txBody>
      </p:sp>
      <p:sp>
        <p:nvSpPr>
          <p:cNvPr id="9" name="Footer Placeholder 4">
            <a:extLst>
              <a:ext uri="{FF2B5EF4-FFF2-40B4-BE49-F238E27FC236}">
                <a16:creationId xmlns:a16="http://schemas.microsoft.com/office/drawing/2014/main" id="{0E760459-D14D-484A-BCDD-A0C146CCE1EF}"/>
              </a:ext>
            </a:extLst>
          </p:cNvPr>
          <p:cNvSpPr txBox="1">
            <a:spLocks noGrp="1"/>
          </p:cNvSpPr>
          <p:nvPr>
            <p:ph type="ftr" sz="quarter" idx="9"/>
          </p:nvPr>
        </p:nvSpPr>
        <p:spPr/>
        <p:txBody>
          <a:bodyPr/>
          <a:lstStyle>
            <a:lvl1pPr>
              <a:defRPr/>
            </a:lvl1pPr>
          </a:lstStyle>
          <a:p>
            <a:pPr lvl="0"/>
            <a:endParaRPr lang="en-US"/>
          </a:p>
        </p:txBody>
      </p:sp>
      <p:sp>
        <p:nvSpPr>
          <p:cNvPr id="10" name="Slide Number Placeholder 5">
            <a:extLst>
              <a:ext uri="{FF2B5EF4-FFF2-40B4-BE49-F238E27FC236}">
                <a16:creationId xmlns:a16="http://schemas.microsoft.com/office/drawing/2014/main" id="{4A2E0790-81C9-4A65-8C91-8D5398EBB3C3}"/>
              </a:ext>
            </a:extLst>
          </p:cNvPr>
          <p:cNvSpPr txBox="1">
            <a:spLocks noGrp="1"/>
          </p:cNvSpPr>
          <p:nvPr>
            <p:ph type="sldNum" sz="quarter" idx="8"/>
          </p:nvPr>
        </p:nvSpPr>
        <p:spPr/>
        <p:txBody>
          <a:bodyPr/>
          <a:lstStyle>
            <a:lvl1pPr>
              <a:defRPr/>
            </a:lvl1pPr>
          </a:lstStyle>
          <a:p>
            <a:pPr lvl="0"/>
            <a:fld id="{3F0A8AC6-6144-40F6-A399-8526D011CB49}" type="slidenum">
              <a:t>‹N°›</a:t>
            </a:fld>
            <a:endParaRPr lang="en-US"/>
          </a:p>
        </p:txBody>
      </p:sp>
    </p:spTree>
    <p:extLst>
      <p:ext uri="{BB962C8B-B14F-4D97-AF65-F5344CB8AC3E}">
        <p14:creationId xmlns:p14="http://schemas.microsoft.com/office/powerpoint/2010/main" val="3753137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03F6BE31-001F-43C8-8242-36201C133DBA}" type="datetimeFigureOut">
              <a:rPr lang="fr-FR" smtClean="0"/>
              <a:t>13/01/2019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28799312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2" name="Picture 7" descr="Celestia-R1---OverlayContentHD.png">
            <a:extLst>
              <a:ext uri="{FF2B5EF4-FFF2-40B4-BE49-F238E27FC236}">
                <a16:creationId xmlns:a16="http://schemas.microsoft.com/office/drawing/2014/main" id="{4F6746F0-C81E-4C7E-9118-6FCB89FF080B}"/>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F362398D-5F24-4FEE-B729-8616B7BB1C65}"/>
              </a:ext>
            </a:extLst>
          </p:cNvPr>
          <p:cNvSpPr txBox="1">
            <a:spLocks noGrp="1"/>
          </p:cNvSpPr>
          <p:nvPr>
            <p:ph type="title"/>
          </p:nvPr>
        </p:nvSpPr>
        <p:spPr>
          <a:xfrm>
            <a:off x="685800" y="3308582"/>
            <a:ext cx="10131423" cy="1468800"/>
          </a:xfrm>
        </p:spPr>
        <p:txBody>
          <a:bodyPr anchor="b"/>
          <a:lstStyle>
            <a:lvl1pPr>
              <a:defRPr sz="3200" cap="none"/>
            </a:lvl1pPr>
          </a:lstStyle>
          <a:p>
            <a:pPr lvl="0"/>
            <a:r>
              <a:rPr lang="fr-FR"/>
              <a:t>Modifiez le style du titre</a:t>
            </a:r>
            <a:endParaRPr lang="en-US"/>
          </a:p>
        </p:txBody>
      </p:sp>
      <p:sp>
        <p:nvSpPr>
          <p:cNvPr id="4" name="Text Placeholder 2">
            <a:extLst>
              <a:ext uri="{FF2B5EF4-FFF2-40B4-BE49-F238E27FC236}">
                <a16:creationId xmlns:a16="http://schemas.microsoft.com/office/drawing/2014/main" id="{DBA994CF-8FF1-47F6-ACB6-94A32CB0461F}"/>
              </a:ext>
            </a:extLst>
          </p:cNvPr>
          <p:cNvSpPr txBox="1">
            <a:spLocks noGrp="1"/>
          </p:cNvSpPr>
          <p:nvPr>
            <p:ph type="body" idx="4294967295"/>
          </p:nvPr>
        </p:nvSpPr>
        <p:spPr>
          <a:xfrm>
            <a:off x="685800" y="4777383"/>
            <a:ext cx="10131423" cy="860395"/>
          </a:xfrm>
        </p:spPr>
        <p:txBody>
          <a:bodyPr anchor="t"/>
          <a:lstStyle>
            <a:lvl1pPr marL="0" indent="0">
              <a:buNone/>
              <a:defRPr sz="2000"/>
            </a:lvl1pPr>
          </a:lstStyle>
          <a:p>
            <a:pPr lvl="0"/>
            <a:r>
              <a:rPr lang="fr-FR"/>
              <a:t>Modifier les styles du texte du masque</a:t>
            </a:r>
          </a:p>
        </p:txBody>
      </p:sp>
      <p:sp>
        <p:nvSpPr>
          <p:cNvPr id="5" name="Date Placeholder 3">
            <a:extLst>
              <a:ext uri="{FF2B5EF4-FFF2-40B4-BE49-F238E27FC236}">
                <a16:creationId xmlns:a16="http://schemas.microsoft.com/office/drawing/2014/main" id="{E4D1F969-4CD5-49B1-BDEA-D1DF97253F3D}"/>
              </a:ext>
            </a:extLst>
          </p:cNvPr>
          <p:cNvSpPr txBox="1">
            <a:spLocks noGrp="1"/>
          </p:cNvSpPr>
          <p:nvPr>
            <p:ph type="dt" sz="half" idx="7"/>
          </p:nvPr>
        </p:nvSpPr>
        <p:spPr/>
        <p:txBody>
          <a:bodyPr/>
          <a:lstStyle>
            <a:lvl1pPr>
              <a:defRPr/>
            </a:lvl1pPr>
          </a:lstStyle>
          <a:p>
            <a:pPr lvl="0"/>
            <a:fld id="{82DF7B37-8E44-4B16-8264-986AF94906EF}" type="datetime1">
              <a:rPr lang="en-US"/>
              <a:pPr lvl="0"/>
              <a:t>1/13/2019</a:t>
            </a:fld>
            <a:endParaRPr lang="en-US"/>
          </a:p>
        </p:txBody>
      </p:sp>
      <p:sp>
        <p:nvSpPr>
          <p:cNvPr id="6" name="Footer Placeholder 4">
            <a:extLst>
              <a:ext uri="{FF2B5EF4-FFF2-40B4-BE49-F238E27FC236}">
                <a16:creationId xmlns:a16="http://schemas.microsoft.com/office/drawing/2014/main" id="{63178E58-44A5-492F-A439-96EDAE50E3DF}"/>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BE0352F6-7E3F-499C-9EF3-492F57262A09}"/>
              </a:ext>
            </a:extLst>
          </p:cNvPr>
          <p:cNvSpPr txBox="1">
            <a:spLocks noGrp="1"/>
          </p:cNvSpPr>
          <p:nvPr>
            <p:ph type="sldNum" sz="quarter" idx="8"/>
          </p:nvPr>
        </p:nvSpPr>
        <p:spPr/>
        <p:txBody>
          <a:bodyPr/>
          <a:lstStyle>
            <a:lvl1pPr>
              <a:defRPr/>
            </a:lvl1pPr>
          </a:lstStyle>
          <a:p>
            <a:pPr lvl="0"/>
            <a:fld id="{3C4166ED-30A0-4ED1-8EDE-BC9AD423FED4}" type="slidenum">
              <a:t>‹N°›</a:t>
            </a:fld>
            <a:endParaRPr lang="en-US"/>
          </a:p>
        </p:txBody>
      </p:sp>
    </p:spTree>
    <p:extLst>
      <p:ext uri="{BB962C8B-B14F-4D97-AF65-F5344CB8AC3E}">
        <p14:creationId xmlns:p14="http://schemas.microsoft.com/office/powerpoint/2010/main" val="38940348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pic>
        <p:nvPicPr>
          <p:cNvPr id="2" name="Picture 10" descr="Celestia-R1---OverlayContentHD.png">
            <a:extLst>
              <a:ext uri="{FF2B5EF4-FFF2-40B4-BE49-F238E27FC236}">
                <a16:creationId xmlns:a16="http://schemas.microsoft.com/office/drawing/2014/main" id="{F0EED28E-579F-4D24-AD83-474D6DBEEBA5}"/>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extBox 12">
            <a:extLst>
              <a:ext uri="{FF2B5EF4-FFF2-40B4-BE49-F238E27FC236}">
                <a16:creationId xmlns:a16="http://schemas.microsoft.com/office/drawing/2014/main" id="{B60FFE41-3BF3-429B-A3D9-CCE8C55A0D96}"/>
              </a:ext>
            </a:extLst>
          </p:cNvPr>
          <p:cNvSpPr txBox="1"/>
          <p:nvPr/>
        </p:nvSpPr>
        <p:spPr>
          <a:xfrm>
            <a:off x="10237869" y="2743200"/>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all" spc="0" baseline="0">
                <a:solidFill>
                  <a:srgbClr val="FFFFFF"/>
                </a:solidFill>
                <a:uFillTx/>
                <a:latin typeface="Calibri"/>
              </a:rPr>
              <a:t>”</a:t>
            </a:r>
          </a:p>
        </p:txBody>
      </p:sp>
      <p:sp>
        <p:nvSpPr>
          <p:cNvPr id="4" name="TextBox 13">
            <a:extLst>
              <a:ext uri="{FF2B5EF4-FFF2-40B4-BE49-F238E27FC236}">
                <a16:creationId xmlns:a16="http://schemas.microsoft.com/office/drawing/2014/main" id="{8D49F0E9-A974-4D6E-B459-3D41D172622C}"/>
              </a:ext>
            </a:extLst>
          </p:cNvPr>
          <p:cNvSpPr txBox="1"/>
          <p:nvPr/>
        </p:nvSpPr>
        <p:spPr>
          <a:xfrm>
            <a:off x="488271" y="823334"/>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all" spc="0" baseline="0">
                <a:solidFill>
                  <a:srgbClr val="FFFFFF"/>
                </a:solidFill>
                <a:uFillTx/>
                <a:latin typeface="Calibri"/>
              </a:rPr>
              <a:t>“</a:t>
            </a:r>
          </a:p>
        </p:txBody>
      </p:sp>
      <p:sp>
        <p:nvSpPr>
          <p:cNvPr id="5" name="Title 1">
            <a:extLst>
              <a:ext uri="{FF2B5EF4-FFF2-40B4-BE49-F238E27FC236}">
                <a16:creationId xmlns:a16="http://schemas.microsoft.com/office/drawing/2014/main" id="{8F7736CC-CE76-460F-BE07-890B35BE9E97}"/>
              </a:ext>
            </a:extLst>
          </p:cNvPr>
          <p:cNvSpPr txBox="1">
            <a:spLocks noGrp="1"/>
          </p:cNvSpPr>
          <p:nvPr>
            <p:ph type="title"/>
          </p:nvPr>
        </p:nvSpPr>
        <p:spPr>
          <a:xfrm>
            <a:off x="992270" y="609603"/>
            <a:ext cx="9550395" cy="2743200"/>
          </a:xfrm>
        </p:spPr>
        <p:txBody>
          <a:bodyPr/>
          <a:lstStyle>
            <a:lvl1pPr>
              <a:defRPr sz="3200" cap="none"/>
            </a:lvl1pPr>
          </a:lstStyle>
          <a:p>
            <a:pPr lvl="0"/>
            <a:r>
              <a:rPr lang="fr-FR"/>
              <a:t>Modifiez le style du titre</a:t>
            </a:r>
            <a:endParaRPr lang="en-US"/>
          </a:p>
        </p:txBody>
      </p:sp>
      <p:sp>
        <p:nvSpPr>
          <p:cNvPr id="6" name="Text Placeholder 9">
            <a:extLst>
              <a:ext uri="{FF2B5EF4-FFF2-40B4-BE49-F238E27FC236}">
                <a16:creationId xmlns:a16="http://schemas.microsoft.com/office/drawing/2014/main" id="{FAF5903A-EBA4-4910-AE01-723EC4227859}"/>
              </a:ext>
            </a:extLst>
          </p:cNvPr>
          <p:cNvSpPr txBox="1">
            <a:spLocks noGrp="1"/>
          </p:cNvSpPr>
          <p:nvPr>
            <p:ph type="body" idx="4294967295"/>
          </p:nvPr>
        </p:nvSpPr>
        <p:spPr>
          <a:xfrm>
            <a:off x="685800" y="3886200"/>
            <a:ext cx="10135438" cy="888997"/>
          </a:xfrm>
        </p:spPr>
        <p:txBody>
          <a:bodyPr anchor="b"/>
          <a:lstStyle>
            <a:lvl1pPr marL="0">
              <a:buNone/>
              <a:defRPr sz="2400"/>
            </a:lvl1pPr>
          </a:lstStyle>
          <a:p>
            <a:pPr lvl="0"/>
            <a:r>
              <a:rPr lang="fr-FR"/>
              <a:t>Modifier les styles du texte du masque</a:t>
            </a:r>
          </a:p>
        </p:txBody>
      </p:sp>
      <p:sp>
        <p:nvSpPr>
          <p:cNvPr id="7" name="Text Placeholder 2">
            <a:extLst>
              <a:ext uri="{FF2B5EF4-FFF2-40B4-BE49-F238E27FC236}">
                <a16:creationId xmlns:a16="http://schemas.microsoft.com/office/drawing/2014/main" id="{43587DCD-BC4F-4337-A2B3-66A0DD0A743D}"/>
              </a:ext>
            </a:extLst>
          </p:cNvPr>
          <p:cNvSpPr txBox="1">
            <a:spLocks noGrp="1"/>
          </p:cNvSpPr>
          <p:nvPr>
            <p:ph type="body" idx="4294967295"/>
          </p:nvPr>
        </p:nvSpPr>
        <p:spPr>
          <a:xfrm>
            <a:off x="685800" y="4775197"/>
            <a:ext cx="10135438" cy="1015998"/>
          </a:xfrm>
        </p:spPr>
        <p:txBody>
          <a:bodyPr anchor="t"/>
          <a:lstStyle>
            <a:lvl1pPr marL="0" indent="0">
              <a:buNone/>
              <a:defRPr/>
            </a:lvl1pPr>
          </a:lstStyle>
          <a:p>
            <a:pPr lvl="0"/>
            <a:r>
              <a:rPr lang="fr-FR"/>
              <a:t>Modifier les styles du texte du masque</a:t>
            </a:r>
          </a:p>
        </p:txBody>
      </p:sp>
      <p:sp>
        <p:nvSpPr>
          <p:cNvPr id="8" name="Date Placeholder 3">
            <a:extLst>
              <a:ext uri="{FF2B5EF4-FFF2-40B4-BE49-F238E27FC236}">
                <a16:creationId xmlns:a16="http://schemas.microsoft.com/office/drawing/2014/main" id="{9EB96E49-822C-4A4E-89F4-D740B42ABE53}"/>
              </a:ext>
            </a:extLst>
          </p:cNvPr>
          <p:cNvSpPr txBox="1">
            <a:spLocks noGrp="1"/>
          </p:cNvSpPr>
          <p:nvPr>
            <p:ph type="dt" sz="half" idx="7"/>
          </p:nvPr>
        </p:nvSpPr>
        <p:spPr/>
        <p:txBody>
          <a:bodyPr/>
          <a:lstStyle>
            <a:lvl1pPr>
              <a:defRPr/>
            </a:lvl1pPr>
          </a:lstStyle>
          <a:p>
            <a:pPr lvl="0"/>
            <a:fld id="{B1B631F4-16DA-463C-8C6D-5B7F11A80D4B}" type="datetime1">
              <a:rPr lang="en-US"/>
              <a:pPr lvl="0"/>
              <a:t>1/13/2019</a:t>
            </a:fld>
            <a:endParaRPr lang="en-US"/>
          </a:p>
        </p:txBody>
      </p:sp>
      <p:sp>
        <p:nvSpPr>
          <p:cNvPr id="9" name="Footer Placeholder 4">
            <a:extLst>
              <a:ext uri="{FF2B5EF4-FFF2-40B4-BE49-F238E27FC236}">
                <a16:creationId xmlns:a16="http://schemas.microsoft.com/office/drawing/2014/main" id="{C82B48CB-8540-4AD5-9DEB-C4441E9FE7BA}"/>
              </a:ext>
            </a:extLst>
          </p:cNvPr>
          <p:cNvSpPr txBox="1">
            <a:spLocks noGrp="1"/>
          </p:cNvSpPr>
          <p:nvPr>
            <p:ph type="ftr" sz="quarter" idx="9"/>
          </p:nvPr>
        </p:nvSpPr>
        <p:spPr/>
        <p:txBody>
          <a:bodyPr/>
          <a:lstStyle>
            <a:lvl1pPr>
              <a:defRPr/>
            </a:lvl1pPr>
          </a:lstStyle>
          <a:p>
            <a:pPr lvl="0"/>
            <a:endParaRPr lang="en-US"/>
          </a:p>
        </p:txBody>
      </p:sp>
      <p:sp>
        <p:nvSpPr>
          <p:cNvPr id="10" name="Slide Number Placeholder 5">
            <a:extLst>
              <a:ext uri="{FF2B5EF4-FFF2-40B4-BE49-F238E27FC236}">
                <a16:creationId xmlns:a16="http://schemas.microsoft.com/office/drawing/2014/main" id="{FE805764-1FF5-412F-8FFC-1CED8B44EAF9}"/>
              </a:ext>
            </a:extLst>
          </p:cNvPr>
          <p:cNvSpPr txBox="1">
            <a:spLocks noGrp="1"/>
          </p:cNvSpPr>
          <p:nvPr>
            <p:ph type="sldNum" sz="quarter" idx="8"/>
          </p:nvPr>
        </p:nvSpPr>
        <p:spPr/>
        <p:txBody>
          <a:bodyPr/>
          <a:lstStyle>
            <a:lvl1pPr>
              <a:defRPr/>
            </a:lvl1pPr>
          </a:lstStyle>
          <a:p>
            <a:pPr lvl="0"/>
            <a:fld id="{3206A18A-D03A-4834-AA87-CA1E907CEA41}" type="slidenum">
              <a:t>‹N°›</a:t>
            </a:fld>
            <a:endParaRPr lang="en-US"/>
          </a:p>
        </p:txBody>
      </p:sp>
    </p:spTree>
    <p:extLst>
      <p:ext uri="{BB962C8B-B14F-4D97-AF65-F5344CB8AC3E}">
        <p14:creationId xmlns:p14="http://schemas.microsoft.com/office/powerpoint/2010/main" val="137665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pic>
        <p:nvPicPr>
          <p:cNvPr id="2" name="Picture 7" descr="Celestia-R1---OverlayContentHD.png">
            <a:extLst>
              <a:ext uri="{FF2B5EF4-FFF2-40B4-BE49-F238E27FC236}">
                <a16:creationId xmlns:a16="http://schemas.microsoft.com/office/drawing/2014/main" id="{31D152FE-CA7C-4D02-B0E8-C6C91D060EB3}"/>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AFD35E25-884F-4159-895D-D94D39A1D56C}"/>
              </a:ext>
            </a:extLst>
          </p:cNvPr>
          <p:cNvSpPr txBox="1">
            <a:spLocks noGrp="1"/>
          </p:cNvSpPr>
          <p:nvPr>
            <p:ph type="title"/>
          </p:nvPr>
        </p:nvSpPr>
        <p:spPr>
          <a:xfrm>
            <a:off x="685800" y="609603"/>
            <a:ext cx="10131423" cy="2743200"/>
          </a:xfrm>
        </p:spPr>
        <p:txBody>
          <a:bodyPr/>
          <a:lstStyle>
            <a:lvl1pPr>
              <a:defRPr/>
            </a:lvl1pPr>
          </a:lstStyle>
          <a:p>
            <a:pPr lvl="0"/>
            <a:r>
              <a:rPr lang="fr-FR"/>
              <a:t>Modifiez le style du titre</a:t>
            </a:r>
            <a:endParaRPr lang="en-US"/>
          </a:p>
        </p:txBody>
      </p:sp>
      <p:sp>
        <p:nvSpPr>
          <p:cNvPr id="4" name="Text Placeholder 9">
            <a:extLst>
              <a:ext uri="{FF2B5EF4-FFF2-40B4-BE49-F238E27FC236}">
                <a16:creationId xmlns:a16="http://schemas.microsoft.com/office/drawing/2014/main" id="{0B821AAC-5A6F-4B87-8773-E029F7E4272A}"/>
              </a:ext>
            </a:extLst>
          </p:cNvPr>
          <p:cNvSpPr txBox="1">
            <a:spLocks noGrp="1"/>
          </p:cNvSpPr>
          <p:nvPr>
            <p:ph type="body" idx="4294967295"/>
          </p:nvPr>
        </p:nvSpPr>
        <p:spPr>
          <a:xfrm>
            <a:off x="685800" y="3505196"/>
            <a:ext cx="10131423" cy="838203"/>
          </a:xfrm>
        </p:spPr>
        <p:txBody>
          <a:bodyPr anchor="b"/>
          <a:lstStyle>
            <a:lvl1pPr marL="0">
              <a:buNone/>
              <a:defRPr sz="2800"/>
            </a:lvl1pPr>
          </a:lstStyle>
          <a:p>
            <a:pPr lvl="0"/>
            <a:r>
              <a:rPr lang="fr-FR"/>
              <a:t>Modifier les styles du texte du masque</a:t>
            </a:r>
          </a:p>
        </p:txBody>
      </p:sp>
      <p:sp>
        <p:nvSpPr>
          <p:cNvPr id="5" name="Text Placeholder 2">
            <a:extLst>
              <a:ext uri="{FF2B5EF4-FFF2-40B4-BE49-F238E27FC236}">
                <a16:creationId xmlns:a16="http://schemas.microsoft.com/office/drawing/2014/main" id="{C5B8079A-173F-433E-9443-EE12D9AC9229}"/>
              </a:ext>
            </a:extLst>
          </p:cNvPr>
          <p:cNvSpPr txBox="1">
            <a:spLocks noGrp="1"/>
          </p:cNvSpPr>
          <p:nvPr>
            <p:ph type="body" idx="4294967295"/>
          </p:nvPr>
        </p:nvSpPr>
        <p:spPr>
          <a:xfrm>
            <a:off x="685800" y="4343400"/>
            <a:ext cx="10131423" cy="1447796"/>
          </a:xfrm>
        </p:spPr>
        <p:txBody>
          <a:bodyPr anchor="t"/>
          <a:lstStyle>
            <a:lvl1pPr marL="0" indent="0">
              <a:buNone/>
              <a:defRPr/>
            </a:lvl1pPr>
          </a:lstStyle>
          <a:p>
            <a:pPr lvl="0"/>
            <a:r>
              <a:rPr lang="fr-FR"/>
              <a:t>Modifier les styles du texte du masque</a:t>
            </a:r>
          </a:p>
        </p:txBody>
      </p:sp>
      <p:sp>
        <p:nvSpPr>
          <p:cNvPr id="6" name="Date Placeholder 3">
            <a:extLst>
              <a:ext uri="{FF2B5EF4-FFF2-40B4-BE49-F238E27FC236}">
                <a16:creationId xmlns:a16="http://schemas.microsoft.com/office/drawing/2014/main" id="{A8BBD286-42BA-4A47-8B13-36FDB43F7E2E}"/>
              </a:ext>
            </a:extLst>
          </p:cNvPr>
          <p:cNvSpPr txBox="1">
            <a:spLocks noGrp="1"/>
          </p:cNvSpPr>
          <p:nvPr>
            <p:ph type="dt" sz="half" idx="7"/>
          </p:nvPr>
        </p:nvSpPr>
        <p:spPr/>
        <p:txBody>
          <a:bodyPr/>
          <a:lstStyle>
            <a:lvl1pPr>
              <a:defRPr/>
            </a:lvl1pPr>
          </a:lstStyle>
          <a:p>
            <a:pPr lvl="0"/>
            <a:fld id="{FBF62370-6B66-400D-AC4E-34C323AE1722}" type="datetime1">
              <a:rPr lang="en-US"/>
              <a:pPr lvl="0"/>
              <a:t>1/13/2019</a:t>
            </a:fld>
            <a:endParaRPr lang="en-US"/>
          </a:p>
        </p:txBody>
      </p:sp>
      <p:sp>
        <p:nvSpPr>
          <p:cNvPr id="7" name="Footer Placeholder 4">
            <a:extLst>
              <a:ext uri="{FF2B5EF4-FFF2-40B4-BE49-F238E27FC236}">
                <a16:creationId xmlns:a16="http://schemas.microsoft.com/office/drawing/2014/main" id="{352CFDD4-151B-4964-8284-2AC40FAA33B3}"/>
              </a:ext>
            </a:extLst>
          </p:cNvPr>
          <p:cNvSpPr txBox="1">
            <a:spLocks noGrp="1"/>
          </p:cNvSpPr>
          <p:nvPr>
            <p:ph type="ftr" sz="quarter" idx="9"/>
          </p:nvPr>
        </p:nvSpPr>
        <p:spPr/>
        <p:txBody>
          <a:bodyPr/>
          <a:lstStyle>
            <a:lvl1pPr>
              <a:defRPr/>
            </a:lvl1pPr>
          </a:lstStyle>
          <a:p>
            <a:pPr lvl="0"/>
            <a:endParaRPr lang="en-US"/>
          </a:p>
        </p:txBody>
      </p:sp>
      <p:sp>
        <p:nvSpPr>
          <p:cNvPr id="8" name="Slide Number Placeholder 5">
            <a:extLst>
              <a:ext uri="{FF2B5EF4-FFF2-40B4-BE49-F238E27FC236}">
                <a16:creationId xmlns:a16="http://schemas.microsoft.com/office/drawing/2014/main" id="{CC8D21D8-ACD7-4BF7-B1FF-03250950D435}"/>
              </a:ext>
            </a:extLst>
          </p:cNvPr>
          <p:cNvSpPr txBox="1">
            <a:spLocks noGrp="1"/>
          </p:cNvSpPr>
          <p:nvPr>
            <p:ph type="sldNum" sz="quarter" idx="8"/>
          </p:nvPr>
        </p:nvSpPr>
        <p:spPr/>
        <p:txBody>
          <a:bodyPr/>
          <a:lstStyle>
            <a:lvl1pPr>
              <a:defRPr/>
            </a:lvl1pPr>
          </a:lstStyle>
          <a:p>
            <a:pPr lvl="0"/>
            <a:fld id="{19DA7932-BE49-4511-B410-472C694132D5}" type="slidenum">
              <a:t>‹N°›</a:t>
            </a:fld>
            <a:endParaRPr lang="en-US"/>
          </a:p>
        </p:txBody>
      </p:sp>
    </p:spTree>
    <p:extLst>
      <p:ext uri="{BB962C8B-B14F-4D97-AF65-F5344CB8AC3E}">
        <p14:creationId xmlns:p14="http://schemas.microsoft.com/office/powerpoint/2010/main" val="24567709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2" name="Picture 6" descr="Celestia-R1---OverlayContentHD.png">
            <a:extLst>
              <a:ext uri="{FF2B5EF4-FFF2-40B4-BE49-F238E27FC236}">
                <a16:creationId xmlns:a16="http://schemas.microsoft.com/office/drawing/2014/main" id="{7E764DEA-C6C9-46DC-A42B-EC3CF66D07EF}"/>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Vertical Text Placeholder 2">
            <a:extLst>
              <a:ext uri="{FF2B5EF4-FFF2-40B4-BE49-F238E27FC236}">
                <a16:creationId xmlns:a16="http://schemas.microsoft.com/office/drawing/2014/main" id="{0D25BB30-5AD0-4C28-904A-7B612D17CF97}"/>
              </a:ext>
            </a:extLst>
          </p:cNvPr>
          <p:cNvSpPr txBox="1">
            <a:spLocks noGrp="1"/>
          </p:cNvSpPr>
          <p:nvPr>
            <p:ph type="body" orient="vert" idx="1"/>
          </p:nvPr>
        </p:nvSpPr>
        <p:spPr/>
        <p:txBody>
          <a:bodyPr vert="eaVert" anchor="t"/>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1E643783-EB4C-49CC-874F-A29A7AD3297A}"/>
              </a:ext>
            </a:extLst>
          </p:cNvPr>
          <p:cNvSpPr txBox="1">
            <a:spLocks noGrp="1"/>
          </p:cNvSpPr>
          <p:nvPr>
            <p:ph type="dt" sz="half" idx="7"/>
          </p:nvPr>
        </p:nvSpPr>
        <p:spPr/>
        <p:txBody>
          <a:bodyPr/>
          <a:lstStyle>
            <a:lvl1pPr>
              <a:defRPr/>
            </a:lvl1pPr>
          </a:lstStyle>
          <a:p>
            <a:pPr lvl="0"/>
            <a:fld id="{1D56E3C7-9C50-46C4-AF20-58172603EC20}" type="datetime1">
              <a:rPr lang="en-US"/>
              <a:pPr lvl="0"/>
              <a:t>1/13/2019</a:t>
            </a:fld>
            <a:endParaRPr lang="en-US"/>
          </a:p>
        </p:txBody>
      </p:sp>
      <p:sp>
        <p:nvSpPr>
          <p:cNvPr id="5" name="Footer Placeholder 4">
            <a:extLst>
              <a:ext uri="{FF2B5EF4-FFF2-40B4-BE49-F238E27FC236}">
                <a16:creationId xmlns:a16="http://schemas.microsoft.com/office/drawing/2014/main" id="{B864D648-675B-4F31-A9DA-75E9085D83FD}"/>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17732519-6ED8-4DF8-99F2-66A3E452A90B}"/>
              </a:ext>
            </a:extLst>
          </p:cNvPr>
          <p:cNvSpPr txBox="1">
            <a:spLocks noGrp="1"/>
          </p:cNvSpPr>
          <p:nvPr>
            <p:ph type="sldNum" sz="quarter" idx="8"/>
          </p:nvPr>
        </p:nvSpPr>
        <p:spPr/>
        <p:txBody>
          <a:bodyPr/>
          <a:lstStyle>
            <a:lvl1pPr>
              <a:defRPr/>
            </a:lvl1pPr>
          </a:lstStyle>
          <a:p>
            <a:pPr lvl="0"/>
            <a:fld id="{26D4A5B9-55A6-4CA9-8796-9E33A2476174}" type="slidenum">
              <a:t>‹N°›</a:t>
            </a:fld>
            <a:endParaRPr lang="en-US"/>
          </a:p>
        </p:txBody>
      </p:sp>
      <p:sp>
        <p:nvSpPr>
          <p:cNvPr id="7" name="Title 1">
            <a:extLst>
              <a:ext uri="{FF2B5EF4-FFF2-40B4-BE49-F238E27FC236}">
                <a16:creationId xmlns:a16="http://schemas.microsoft.com/office/drawing/2014/main" id="{6BAD8C5F-8FE7-414D-B3C2-06E1CC00F643}"/>
              </a:ext>
            </a:extLst>
          </p:cNvPr>
          <p:cNvSpPr txBox="1">
            <a:spLocks noGrp="1"/>
          </p:cNvSpPr>
          <p:nvPr>
            <p:ph type="title"/>
          </p:nvPr>
        </p:nvSpPr>
        <p:spPr/>
        <p:txBody>
          <a:bodyPr/>
          <a:lstStyle>
            <a:lvl1pPr>
              <a:defRPr/>
            </a:lvl1pPr>
          </a:lstStyle>
          <a:p>
            <a:pPr lvl="0"/>
            <a:r>
              <a:rPr lang="fr-FR"/>
              <a:t>Modifiez le style du titre</a:t>
            </a:r>
            <a:endParaRPr lang="en-US"/>
          </a:p>
        </p:txBody>
      </p:sp>
    </p:spTree>
    <p:extLst>
      <p:ext uri="{BB962C8B-B14F-4D97-AF65-F5344CB8AC3E}">
        <p14:creationId xmlns:p14="http://schemas.microsoft.com/office/powerpoint/2010/main" val="10815105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2" name="Picture 6" descr="Celestia-R1---OverlayContentHD.png">
            <a:extLst>
              <a:ext uri="{FF2B5EF4-FFF2-40B4-BE49-F238E27FC236}">
                <a16:creationId xmlns:a16="http://schemas.microsoft.com/office/drawing/2014/main" id="{D5FA8117-DEBF-4407-854B-86B069FCA88C}"/>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Vertical Title 1">
            <a:extLst>
              <a:ext uri="{FF2B5EF4-FFF2-40B4-BE49-F238E27FC236}">
                <a16:creationId xmlns:a16="http://schemas.microsoft.com/office/drawing/2014/main" id="{373B9C71-242E-4852-91E6-68A65EDE0206}"/>
              </a:ext>
            </a:extLst>
          </p:cNvPr>
          <p:cNvSpPr txBox="1">
            <a:spLocks noGrp="1"/>
          </p:cNvSpPr>
          <p:nvPr>
            <p:ph type="title" orient="vert"/>
          </p:nvPr>
        </p:nvSpPr>
        <p:spPr>
          <a:xfrm>
            <a:off x="8658673" y="609603"/>
            <a:ext cx="2158550" cy="5181603"/>
          </a:xfrm>
        </p:spPr>
        <p:txBody>
          <a:bodyPr vert="eaVert"/>
          <a:lstStyle>
            <a:lvl1pPr>
              <a:defRPr/>
            </a:lvl1pPr>
          </a:lstStyle>
          <a:p>
            <a:pPr lvl="0"/>
            <a:r>
              <a:rPr lang="fr-FR"/>
              <a:t>Modifiez le style du titre</a:t>
            </a:r>
            <a:endParaRPr lang="en-US"/>
          </a:p>
        </p:txBody>
      </p:sp>
      <p:sp>
        <p:nvSpPr>
          <p:cNvPr id="4" name="Vertical Text Placeholder 2">
            <a:extLst>
              <a:ext uri="{FF2B5EF4-FFF2-40B4-BE49-F238E27FC236}">
                <a16:creationId xmlns:a16="http://schemas.microsoft.com/office/drawing/2014/main" id="{A074BE2E-F01D-4C3B-A8B7-21A21B033FF9}"/>
              </a:ext>
            </a:extLst>
          </p:cNvPr>
          <p:cNvSpPr txBox="1">
            <a:spLocks noGrp="1"/>
          </p:cNvSpPr>
          <p:nvPr>
            <p:ph type="body" orient="vert" idx="1"/>
          </p:nvPr>
        </p:nvSpPr>
        <p:spPr>
          <a:xfrm>
            <a:off x="685800" y="609603"/>
            <a:ext cx="7832119" cy="5181603"/>
          </a:xfrm>
        </p:spPr>
        <p:txBody>
          <a:bodyPr vert="eaVert" anchor="t"/>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3">
            <a:extLst>
              <a:ext uri="{FF2B5EF4-FFF2-40B4-BE49-F238E27FC236}">
                <a16:creationId xmlns:a16="http://schemas.microsoft.com/office/drawing/2014/main" id="{F6458A67-4D82-4DAC-995C-A8923378FA9D}"/>
              </a:ext>
            </a:extLst>
          </p:cNvPr>
          <p:cNvSpPr txBox="1">
            <a:spLocks noGrp="1"/>
          </p:cNvSpPr>
          <p:nvPr>
            <p:ph type="dt" sz="half" idx="7"/>
          </p:nvPr>
        </p:nvSpPr>
        <p:spPr/>
        <p:txBody>
          <a:bodyPr/>
          <a:lstStyle>
            <a:lvl1pPr>
              <a:defRPr/>
            </a:lvl1pPr>
          </a:lstStyle>
          <a:p>
            <a:pPr lvl="0"/>
            <a:fld id="{296FD248-3A38-4C75-9E3E-A43E4C503E22}" type="datetime1">
              <a:rPr lang="en-US"/>
              <a:pPr lvl="0"/>
              <a:t>1/13/2019</a:t>
            </a:fld>
            <a:endParaRPr lang="en-US"/>
          </a:p>
        </p:txBody>
      </p:sp>
      <p:sp>
        <p:nvSpPr>
          <p:cNvPr id="6" name="Footer Placeholder 4">
            <a:extLst>
              <a:ext uri="{FF2B5EF4-FFF2-40B4-BE49-F238E27FC236}">
                <a16:creationId xmlns:a16="http://schemas.microsoft.com/office/drawing/2014/main" id="{D670469F-254A-4CDA-B545-49516AE02816}"/>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EACC1E8C-7CFB-40FA-83D6-E137B24F4A72}"/>
              </a:ext>
            </a:extLst>
          </p:cNvPr>
          <p:cNvSpPr txBox="1">
            <a:spLocks noGrp="1"/>
          </p:cNvSpPr>
          <p:nvPr>
            <p:ph type="sldNum" sz="quarter" idx="8"/>
          </p:nvPr>
        </p:nvSpPr>
        <p:spPr/>
        <p:txBody>
          <a:bodyPr/>
          <a:lstStyle>
            <a:lvl1pPr>
              <a:defRPr/>
            </a:lvl1pPr>
          </a:lstStyle>
          <a:p>
            <a:pPr lvl="0"/>
            <a:fld id="{FC7BD705-FA13-4E30-906B-3772F8B03673}" type="slidenum">
              <a:t>‹N°›</a:t>
            </a:fld>
            <a:endParaRPr lang="en-US"/>
          </a:p>
        </p:txBody>
      </p:sp>
    </p:spTree>
    <p:extLst>
      <p:ext uri="{BB962C8B-B14F-4D97-AF65-F5344CB8AC3E}">
        <p14:creationId xmlns:p14="http://schemas.microsoft.com/office/powerpoint/2010/main" val="779384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3F6BE31-001F-43C8-8242-36201C133DBA}" type="datetimeFigureOut">
              <a:rPr lang="fr-FR" smtClean="0"/>
              <a:t>13/01/2019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4071874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03F6BE31-001F-43C8-8242-36201C133DBA}" type="datetimeFigureOut">
              <a:rPr lang="fr-FR" smtClean="0"/>
              <a:t>13/01/2019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3003239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Date Placeholder 2"/>
          <p:cNvSpPr>
            <a:spLocks noGrp="1"/>
          </p:cNvSpPr>
          <p:nvPr>
            <p:ph type="dt" sz="half" idx="10"/>
          </p:nvPr>
        </p:nvSpPr>
        <p:spPr/>
        <p:txBody>
          <a:bodyPr/>
          <a:lstStyle/>
          <a:p>
            <a:fld id="{03F6BE31-001F-43C8-8242-36201C133DBA}" type="datetimeFigureOut">
              <a:rPr lang="fr-FR" smtClean="0"/>
              <a:t>13/01/2019</a:t>
            </a:fld>
            <a:endParaRPr lang="fr-FR"/>
          </a:p>
        </p:txBody>
      </p:sp>
      <p:sp>
        <p:nvSpPr>
          <p:cNvPr id="5" name="Footer Placeholder 3"/>
          <p:cNvSpPr>
            <a:spLocks noGrp="1"/>
          </p:cNvSpPr>
          <p:nvPr>
            <p:ph type="ftr" sz="quarter" idx="11"/>
          </p:nvPr>
        </p:nvSpPr>
        <p:spPr/>
        <p:txBody>
          <a:bodyPr/>
          <a:lstStyle/>
          <a:p>
            <a:endParaRPr lang="fr-FR"/>
          </a:p>
        </p:txBody>
      </p:sp>
      <p:sp>
        <p:nvSpPr>
          <p:cNvPr id="6" name="Slide Number Placeholder 4"/>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1404144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3F6BE31-001F-43C8-8242-36201C133DBA}" type="datetimeFigureOut">
              <a:rPr lang="fr-FR" smtClean="0"/>
              <a:t>13/01/2019</a:t>
            </a:fld>
            <a:endParaRPr lang="fr-FR"/>
          </a:p>
        </p:txBody>
      </p:sp>
      <p:sp>
        <p:nvSpPr>
          <p:cNvPr id="5" name="Footer Placeholder 2"/>
          <p:cNvSpPr>
            <a:spLocks noGrp="1"/>
          </p:cNvSpPr>
          <p:nvPr>
            <p:ph type="ftr" sz="quarter" idx="11"/>
          </p:nvPr>
        </p:nvSpPr>
        <p:spPr/>
        <p:txBody>
          <a:bodyPr/>
          <a:lstStyle/>
          <a:p>
            <a:endParaRPr lang="fr-FR"/>
          </a:p>
        </p:txBody>
      </p:sp>
      <p:sp>
        <p:nvSpPr>
          <p:cNvPr id="6" name="Slide Number Placeholder 3"/>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1762677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7" name="Date Placeholder 4"/>
          <p:cNvSpPr>
            <a:spLocks noGrp="1"/>
          </p:cNvSpPr>
          <p:nvPr>
            <p:ph type="dt" sz="half" idx="10"/>
          </p:nvPr>
        </p:nvSpPr>
        <p:spPr/>
        <p:txBody>
          <a:bodyPr/>
          <a:lstStyle/>
          <a:p>
            <a:fld id="{03F6BE31-001F-43C8-8242-36201C133DBA}" type="datetimeFigureOut">
              <a:rPr lang="fr-FR" smtClean="0"/>
              <a:t>13/01/2019</a:t>
            </a:fld>
            <a:endParaRPr lang="fr-FR"/>
          </a:p>
        </p:txBody>
      </p:sp>
      <p:sp>
        <p:nvSpPr>
          <p:cNvPr id="5" name="Footer Placeholder 5"/>
          <p:cNvSpPr>
            <a:spLocks noGrp="1"/>
          </p:cNvSpPr>
          <p:nvPr>
            <p:ph type="ftr" sz="quarter" idx="11"/>
          </p:nvPr>
        </p:nvSpPr>
        <p:spPr/>
        <p:txBody>
          <a:bodyPr/>
          <a:lstStyle/>
          <a:p>
            <a:endParaRPr lang="fr-FR"/>
          </a:p>
        </p:txBody>
      </p:sp>
      <p:sp>
        <p:nvSpPr>
          <p:cNvPr id="6" name="Slide Number Placeholder 6"/>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1317308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03F6BE31-001F-43C8-8242-36201C133DBA}" type="datetimeFigureOut">
              <a:rPr lang="fr-FR" smtClean="0"/>
              <a:t>13/01/2019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1514586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6.jpe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3F6BE31-001F-43C8-8242-36201C133DBA}" type="datetimeFigureOut">
              <a:rPr lang="fr-FR" smtClean="0"/>
              <a:t>13/01/2019</a:t>
            </a:fld>
            <a:endParaRPr lang="fr-F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r-F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045FEF1-D859-4F1A-A704-D2FD2A044801}" type="slidenum">
              <a:rPr lang="fr-FR" smtClean="0"/>
              <a:t>‹N°›</a:t>
            </a:fld>
            <a:endParaRPr lang="fr-FR"/>
          </a:p>
        </p:txBody>
      </p:sp>
    </p:spTree>
    <p:extLst>
      <p:ext uri="{BB962C8B-B14F-4D97-AF65-F5344CB8AC3E}">
        <p14:creationId xmlns:p14="http://schemas.microsoft.com/office/powerpoint/2010/main" val="2850396409"/>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9"/>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2B4561-0C72-47CD-BB65-158E65DA590E}"/>
              </a:ext>
            </a:extLst>
          </p:cNvPr>
          <p:cNvSpPr txBox="1">
            <a:spLocks noGrp="1"/>
          </p:cNvSpPr>
          <p:nvPr>
            <p:ph type="title"/>
          </p:nvPr>
        </p:nvSpPr>
        <p:spPr>
          <a:xfrm>
            <a:off x="685800" y="609603"/>
            <a:ext cx="10131423" cy="1456264"/>
          </a:xfrm>
          <a:prstGeom prst="rect">
            <a:avLst/>
          </a:prstGeom>
          <a:noFill/>
          <a:ln>
            <a:noFill/>
          </a:ln>
        </p:spPr>
        <p:txBody>
          <a:bodyPr vert="horz" wrap="square" lIns="91440" tIns="45720" rIns="91440" bIns="45720" anchor="ctr" anchorCtr="0" compatLnSpc="1">
            <a:normAutofit/>
          </a:bodyPr>
          <a:lstStyle/>
          <a:p>
            <a:pPr lvl="0"/>
            <a:r>
              <a:rPr lang="fr-FR"/>
              <a:t>Modifiez le style du titre</a:t>
            </a:r>
            <a:endParaRPr lang="en-US"/>
          </a:p>
        </p:txBody>
      </p:sp>
      <p:sp>
        <p:nvSpPr>
          <p:cNvPr id="3" name="Text Placeholder 2">
            <a:extLst>
              <a:ext uri="{FF2B5EF4-FFF2-40B4-BE49-F238E27FC236}">
                <a16:creationId xmlns:a16="http://schemas.microsoft.com/office/drawing/2014/main" id="{62B159A1-5703-4CEE-99D8-A90D76CBC817}"/>
              </a:ext>
            </a:extLst>
          </p:cNvPr>
          <p:cNvSpPr txBox="1">
            <a:spLocks noGrp="1"/>
          </p:cNvSpPr>
          <p:nvPr>
            <p:ph type="body" idx="1"/>
          </p:nvPr>
        </p:nvSpPr>
        <p:spPr>
          <a:xfrm>
            <a:off x="685800" y="2142064"/>
            <a:ext cx="10131423" cy="3649132"/>
          </a:xfrm>
          <a:prstGeom prst="rect">
            <a:avLst/>
          </a:prstGeom>
          <a:noFill/>
          <a:ln>
            <a:noFill/>
          </a:ln>
        </p:spPr>
        <p:txBody>
          <a:bodyPr vert="horz" wrap="square" lIns="91440" tIns="45720" rIns="91440" bIns="45720" anchor="ctr" anchorCtr="0" compatLnSpc="1">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8BA97622-39FB-4096-8201-4144076311C0}"/>
              </a:ext>
            </a:extLst>
          </p:cNvPr>
          <p:cNvSpPr txBox="1">
            <a:spLocks noGrp="1"/>
          </p:cNvSpPr>
          <p:nvPr>
            <p:ph type="dt" sz="half" idx="2"/>
          </p:nvPr>
        </p:nvSpPr>
        <p:spPr>
          <a:xfrm>
            <a:off x="8589663" y="5870576"/>
            <a:ext cx="1600200" cy="377820"/>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1000" b="0" i="0" u="none" strike="noStrike" kern="1200" cap="none" spc="0" baseline="0">
                <a:solidFill>
                  <a:srgbClr val="FFFFFF"/>
                </a:solidFill>
                <a:uFillTx/>
                <a:latin typeface="Calibri"/>
              </a:defRPr>
            </a:lvl1pPr>
          </a:lstStyle>
          <a:p>
            <a:pPr lvl="0"/>
            <a:fld id="{037DB1A1-E44B-450D-9E71-67B05F820B8D}" type="datetime1">
              <a:rPr lang="en-US"/>
              <a:pPr lvl="0"/>
              <a:t>1/13/2019</a:t>
            </a:fld>
            <a:endParaRPr lang="en-US"/>
          </a:p>
        </p:txBody>
      </p:sp>
      <p:sp>
        <p:nvSpPr>
          <p:cNvPr id="5" name="Footer Placeholder 4">
            <a:extLst>
              <a:ext uri="{FF2B5EF4-FFF2-40B4-BE49-F238E27FC236}">
                <a16:creationId xmlns:a16="http://schemas.microsoft.com/office/drawing/2014/main" id="{196E019A-5E2F-4F93-89E6-F115271C2270}"/>
              </a:ext>
            </a:extLst>
          </p:cNvPr>
          <p:cNvSpPr txBox="1">
            <a:spLocks noGrp="1"/>
          </p:cNvSpPr>
          <p:nvPr>
            <p:ph type="ftr" sz="quarter" idx="3"/>
          </p:nvPr>
        </p:nvSpPr>
        <p:spPr>
          <a:xfrm>
            <a:off x="685800" y="5870576"/>
            <a:ext cx="7827657" cy="377820"/>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FFFFFF"/>
                </a:solidFill>
                <a:uFillTx/>
                <a:latin typeface="Calibri"/>
              </a:defRPr>
            </a:lvl1pPr>
          </a:lstStyle>
          <a:p>
            <a:pPr lvl="0"/>
            <a:endParaRPr lang="en-US"/>
          </a:p>
        </p:txBody>
      </p:sp>
      <p:sp>
        <p:nvSpPr>
          <p:cNvPr id="6" name="Slide Number Placeholder 5">
            <a:extLst>
              <a:ext uri="{FF2B5EF4-FFF2-40B4-BE49-F238E27FC236}">
                <a16:creationId xmlns:a16="http://schemas.microsoft.com/office/drawing/2014/main" id="{2DC14091-B43F-49DB-A6E1-C657C3085375}"/>
              </a:ext>
            </a:extLst>
          </p:cNvPr>
          <p:cNvSpPr txBox="1">
            <a:spLocks noGrp="1"/>
          </p:cNvSpPr>
          <p:nvPr>
            <p:ph type="sldNum" sz="quarter" idx="4"/>
          </p:nvPr>
        </p:nvSpPr>
        <p:spPr>
          <a:xfrm>
            <a:off x="10266060" y="5870576"/>
            <a:ext cx="551163" cy="377820"/>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1000" b="0" i="0" u="none" strike="noStrike" kern="1200" cap="none" spc="0" baseline="0">
                <a:solidFill>
                  <a:srgbClr val="FFFFFF"/>
                </a:solidFill>
                <a:uFillTx/>
                <a:latin typeface="Calibri"/>
              </a:defRPr>
            </a:lvl1pPr>
          </a:lstStyle>
          <a:p>
            <a:pPr lvl="0"/>
            <a:fld id="{CB17AE5B-E56E-4C7B-BC8E-188D928F3D67}" type="slidenum">
              <a:t>‹N°›</a:t>
            </a:fld>
            <a:endParaRPr lang="en-US"/>
          </a:p>
        </p:txBody>
      </p:sp>
    </p:spTree>
    <p:extLst>
      <p:ext uri="{BB962C8B-B14F-4D97-AF65-F5344CB8AC3E}">
        <p14:creationId xmlns:p14="http://schemas.microsoft.com/office/powerpoint/2010/main" val="298067536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marL="0" marR="0" lvl="0" indent="0" algn="l" defTabSz="457200" rtl="0" fontAlgn="auto" hangingPunct="1">
        <a:lnSpc>
          <a:spcPct val="100000"/>
        </a:lnSpc>
        <a:spcBef>
          <a:spcPts val="0"/>
        </a:spcBef>
        <a:spcAft>
          <a:spcPts val="0"/>
        </a:spcAft>
        <a:buNone/>
        <a:tabLst/>
        <a:defRPr lang="fr-FR" sz="3600" b="0" i="0" u="none" strike="noStrike" kern="1200" cap="all" spc="0" baseline="0">
          <a:solidFill>
            <a:srgbClr val="FFFFFF"/>
          </a:solidFill>
          <a:uFillTx/>
          <a:latin typeface="Calibri Light"/>
        </a:defRPr>
      </a:lvl1pPr>
    </p:titleStyle>
    <p:bodyStyle>
      <a:lvl1pPr marL="285750" marR="0" lvl="0" indent="-285750" algn="l" defTabSz="457200" rtl="0" fontAlgn="auto" hangingPunct="1">
        <a:lnSpc>
          <a:spcPct val="100000"/>
        </a:lnSpc>
        <a:spcBef>
          <a:spcPts val="0"/>
        </a:spcBef>
        <a:spcAft>
          <a:spcPts val="1000"/>
        </a:spcAft>
        <a:buClr>
          <a:srgbClr val="FFFFFF"/>
        </a:buClr>
        <a:buSzPct val="100000"/>
        <a:buFont typeface="Arial"/>
        <a:buChar char="•"/>
        <a:tabLst/>
        <a:defRPr lang="fr-FR" sz="1800" b="0" i="0" u="none" strike="noStrike" kern="1200" cap="none" spc="0" baseline="0">
          <a:solidFill>
            <a:srgbClr val="FFFFFF"/>
          </a:solidFill>
          <a:uFillTx/>
          <a:latin typeface="Calibri"/>
        </a:defRPr>
      </a:lvl1pPr>
      <a:lvl2pPr marL="742950" marR="0" lvl="1" indent="-285750" algn="l" defTabSz="457200" rtl="0" fontAlgn="auto" hangingPunct="1">
        <a:lnSpc>
          <a:spcPct val="100000"/>
        </a:lnSpc>
        <a:spcBef>
          <a:spcPts val="0"/>
        </a:spcBef>
        <a:spcAft>
          <a:spcPts val="1000"/>
        </a:spcAft>
        <a:buClr>
          <a:srgbClr val="FFFFFF"/>
        </a:buClr>
        <a:buSzPct val="100000"/>
        <a:buFont typeface="Arial"/>
        <a:buChar char="•"/>
        <a:tabLst/>
        <a:defRPr lang="fr-FR" sz="1600" b="0" i="0" u="none" strike="noStrike" kern="1200" cap="none" spc="0" baseline="0">
          <a:solidFill>
            <a:srgbClr val="FFFFFF"/>
          </a:solidFill>
          <a:uFillTx/>
          <a:latin typeface="Calibri"/>
        </a:defRPr>
      </a:lvl2pPr>
      <a:lvl3pPr marL="1200150" marR="0" lvl="2" indent="-285750" algn="l" defTabSz="457200" rtl="0" fontAlgn="auto" hangingPunct="1">
        <a:lnSpc>
          <a:spcPct val="100000"/>
        </a:lnSpc>
        <a:spcBef>
          <a:spcPts val="0"/>
        </a:spcBef>
        <a:spcAft>
          <a:spcPts val="1000"/>
        </a:spcAft>
        <a:buClr>
          <a:srgbClr val="FFFFFF"/>
        </a:buClr>
        <a:buSzPct val="100000"/>
        <a:buFont typeface="Arial"/>
        <a:buChar char="•"/>
        <a:tabLst/>
        <a:defRPr lang="fr-FR" sz="1400" b="0" i="0" u="none" strike="noStrike" kern="1200" cap="none" spc="0" baseline="0">
          <a:solidFill>
            <a:srgbClr val="FFFFFF"/>
          </a:solidFill>
          <a:uFillTx/>
          <a:latin typeface="Calibri"/>
        </a:defRPr>
      </a:lvl3pPr>
      <a:lvl4pPr marL="1543050" marR="0" lvl="3" indent="-171450" algn="l" defTabSz="457200" rtl="0" fontAlgn="auto" hangingPunct="1">
        <a:lnSpc>
          <a:spcPct val="100000"/>
        </a:lnSpc>
        <a:spcBef>
          <a:spcPts val="0"/>
        </a:spcBef>
        <a:spcAft>
          <a:spcPts val="1000"/>
        </a:spcAft>
        <a:buClr>
          <a:srgbClr val="FFFFFF"/>
        </a:buClr>
        <a:buSzPct val="100000"/>
        <a:buFont typeface="Arial"/>
        <a:buChar char="•"/>
        <a:tabLst/>
        <a:defRPr lang="fr-FR" sz="1200" b="0" i="0" u="none" strike="noStrike" kern="1200" cap="none" spc="0" baseline="0">
          <a:solidFill>
            <a:srgbClr val="FFFFFF"/>
          </a:solidFill>
          <a:uFillTx/>
          <a:latin typeface="Calibri"/>
        </a:defRPr>
      </a:lvl4pPr>
      <a:lvl5pPr marL="2000250" marR="0" lvl="4" indent="-171450" algn="l" defTabSz="457200" rtl="0" fontAlgn="auto" hangingPunct="1">
        <a:lnSpc>
          <a:spcPct val="100000"/>
        </a:lnSpc>
        <a:spcBef>
          <a:spcPts val="0"/>
        </a:spcBef>
        <a:spcAft>
          <a:spcPts val="1000"/>
        </a:spcAft>
        <a:buClr>
          <a:srgbClr val="FFFFFF"/>
        </a:buClr>
        <a:buSzPct val="100000"/>
        <a:buFont typeface="Arial"/>
        <a:buChar char="•"/>
        <a:tabLst/>
        <a:defRPr lang="fr-FR" sz="1200" b="0" i="0" u="none" strike="noStrike" kern="1200" cap="none" spc="0" baseline="0">
          <a:solidFill>
            <a:srgbClr val="FFFFFF"/>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gif"/><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 Id="rId5" Type="http://schemas.openxmlformats.org/officeDocument/2006/relationships/image" Target="../media/image55.emf"/><Relationship Id="rId4" Type="http://schemas.openxmlformats.org/officeDocument/2006/relationships/image" Target="../media/image54.emf"/></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fr.wikipedia.org/wiki/Apollo_4" TargetMode="External"/><Relationship Id="rId13" Type="http://schemas.openxmlformats.org/officeDocument/2006/relationships/hyperlink" Target="https://fr.wikipedia.org/wiki/Pouss%C3%A9e" TargetMode="External"/><Relationship Id="rId18" Type="http://schemas.openxmlformats.org/officeDocument/2006/relationships/hyperlink" Target="https://fr.wikipedia.org/wiki/J-2_(moteur-fus%C3%A9e)" TargetMode="External"/><Relationship Id="rId3" Type="http://schemas.openxmlformats.org/officeDocument/2006/relationships/image" Target="../media/image58.jpeg"/><Relationship Id="rId7" Type="http://schemas.openxmlformats.org/officeDocument/2006/relationships/hyperlink" Target="https://fr.wikipedia.org/wiki/1967" TargetMode="External"/><Relationship Id="rId12" Type="http://schemas.openxmlformats.org/officeDocument/2006/relationships/hyperlink" Target="https://fr.wikipedia.org/wiki/Skylab" TargetMode="External"/><Relationship Id="rId17" Type="http://schemas.openxmlformats.org/officeDocument/2006/relationships/hyperlink" Target="https://fr.wikipedia.org/wiki/F-1_(moteur-fus%C3%A9e)" TargetMode="External"/><Relationship Id="rId2" Type="http://schemas.openxmlformats.org/officeDocument/2006/relationships/image" Target="../media/image1.jpeg"/><Relationship Id="rId16" Type="http://schemas.openxmlformats.org/officeDocument/2006/relationships/hyperlink" Target="https://fr.wikipedia.org/wiki/Moteur-fus%C3%A9e" TargetMode="External"/><Relationship Id="rId1" Type="http://schemas.openxmlformats.org/officeDocument/2006/relationships/slideLayout" Target="../slideLayouts/slideLayout2.xml"/><Relationship Id="rId6" Type="http://schemas.openxmlformats.org/officeDocument/2006/relationships/hyperlink" Target="https://fr.wikipedia.org/wiki/Novembre_1967" TargetMode="External"/><Relationship Id="rId11" Type="http://schemas.openxmlformats.org/officeDocument/2006/relationships/hyperlink" Target="https://fr.wikipedia.org/wiki/1973" TargetMode="External"/><Relationship Id="rId5" Type="http://schemas.openxmlformats.org/officeDocument/2006/relationships/hyperlink" Target="https://fr.wikipedia.org/wiki/9_novembre" TargetMode="External"/><Relationship Id="rId15" Type="http://schemas.openxmlformats.org/officeDocument/2006/relationships/hyperlink" Target="https://fr.wikipedia.org/wiki/Ergol" TargetMode="External"/><Relationship Id="rId10" Type="http://schemas.openxmlformats.org/officeDocument/2006/relationships/hyperlink" Target="https://fr.wikipedia.org/wiki/Mai_1973" TargetMode="External"/><Relationship Id="rId19" Type="http://schemas.openxmlformats.org/officeDocument/2006/relationships/image" Target="../media/image59.png"/><Relationship Id="rId4" Type="http://schemas.openxmlformats.org/officeDocument/2006/relationships/hyperlink" Target="https://fr.wikipedia.org/wiki/%C3%89tats-Unis" TargetMode="External"/><Relationship Id="rId9" Type="http://schemas.openxmlformats.org/officeDocument/2006/relationships/hyperlink" Target="https://fr.wikipedia.org/wiki/14_mai" TargetMode="External"/><Relationship Id="rId14" Type="http://schemas.openxmlformats.org/officeDocument/2006/relationships/hyperlink" Target="https://fr.wikipedia.org/wiki/Orbite_terrestre_bass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agences-spatiales.fr/apollo-11/"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ED1E8794-2F1D-4815-BA03-42FFCCE43AC3}"/>
              </a:ext>
            </a:extLst>
          </p:cNvPr>
          <p:cNvSpPr>
            <a:spLocks noMove="1" noResize="1"/>
          </p:cNvSpPr>
          <p:nvPr/>
        </p:nvSpPr>
        <p:spPr>
          <a:xfrm>
            <a:off x="5827526" y="660397"/>
            <a:ext cx="6381405" cy="6214536"/>
          </a:xfrm>
          <a:custGeom>
            <a:avLst/>
            <a:gdLst>
              <a:gd name="f0" fmla="val 10800000"/>
              <a:gd name="f1" fmla="val 5400000"/>
              <a:gd name="f2" fmla="val 180"/>
              <a:gd name="f3" fmla="val w"/>
              <a:gd name="f4" fmla="val h"/>
              <a:gd name="f5" fmla="val 0"/>
              <a:gd name="f6" fmla="val 1333"/>
              <a:gd name="f7" fmla="val 1298"/>
              <a:gd name="f8" fmla="val 1031"/>
              <a:gd name="f9" fmla="val 380"/>
              <a:gd name="f10" fmla="val 1215"/>
              <a:gd name="f11" fmla="val 154"/>
              <a:gd name="f12" fmla="val 979"/>
              <a:gd name="f13" fmla="val 706"/>
              <a:gd name="f14" fmla="val 317"/>
              <a:gd name="f15" fmla="val 316"/>
              <a:gd name="f16" fmla="val 954"/>
              <a:gd name="f17" fmla="val 129"/>
              <a:gd name="f18" fmla="val 1172"/>
              <a:gd name="f19" fmla="val 323"/>
              <a:gd name="f20" fmla="val 1090"/>
              <a:gd name="f21" fmla="val 1193"/>
              <a:gd name="f22" fmla="val 1232"/>
              <a:gd name="f23" fmla="val 1276"/>
              <a:gd name="f24" fmla="val 1140"/>
              <a:gd name="f25" fmla="+- 0 0 -90"/>
              <a:gd name="f26" fmla="*/ f3 1 1333"/>
              <a:gd name="f27" fmla="*/ f4 1 1298"/>
              <a:gd name="f28" fmla="+- f7 0 f5"/>
              <a:gd name="f29" fmla="+- f6 0 f5"/>
              <a:gd name="f30" fmla="*/ f25 f0 1"/>
              <a:gd name="f31" fmla="*/ f29 1 1333"/>
              <a:gd name="f32" fmla="*/ f28 1 1298"/>
              <a:gd name="f33" fmla="*/ 1333 f29 1"/>
              <a:gd name="f34" fmla="*/ 1031 f28 1"/>
              <a:gd name="f35" fmla="*/ 380 f28 1"/>
              <a:gd name="f36" fmla="*/ 706 f29 1"/>
              <a:gd name="f37" fmla="*/ 0 f28 1"/>
              <a:gd name="f38" fmla="*/ 0 f29 1"/>
              <a:gd name="f39" fmla="*/ 706 f28 1"/>
              <a:gd name="f40" fmla="*/ 323 f29 1"/>
              <a:gd name="f41" fmla="*/ 1298 f28 1"/>
              <a:gd name="f42" fmla="*/ 1090 f29 1"/>
              <a:gd name="f43" fmla="*/ f30 1 f2"/>
              <a:gd name="f44" fmla="*/ f33 1 1333"/>
              <a:gd name="f45" fmla="*/ f34 1 1298"/>
              <a:gd name="f46" fmla="*/ f35 1 1298"/>
              <a:gd name="f47" fmla="*/ f36 1 1333"/>
              <a:gd name="f48" fmla="*/ f37 1 1298"/>
              <a:gd name="f49" fmla="*/ f38 1 1333"/>
              <a:gd name="f50" fmla="*/ f39 1 1298"/>
              <a:gd name="f51" fmla="*/ f40 1 1333"/>
              <a:gd name="f52" fmla="*/ f41 1 1298"/>
              <a:gd name="f53" fmla="*/ f42 1 1333"/>
              <a:gd name="f54" fmla="*/ 0 1 f31"/>
              <a:gd name="f55" fmla="*/ f6 1 f31"/>
              <a:gd name="f56" fmla="*/ 0 1 f32"/>
              <a:gd name="f57" fmla="*/ f7 1 f32"/>
              <a:gd name="f58" fmla="+- f43 0 f1"/>
              <a:gd name="f59" fmla="*/ f44 1 f31"/>
              <a:gd name="f60" fmla="*/ f45 1 f32"/>
              <a:gd name="f61" fmla="*/ f46 1 f32"/>
              <a:gd name="f62" fmla="*/ f47 1 f31"/>
              <a:gd name="f63" fmla="*/ f48 1 f32"/>
              <a:gd name="f64" fmla="*/ f49 1 f31"/>
              <a:gd name="f65" fmla="*/ f50 1 f32"/>
              <a:gd name="f66" fmla="*/ f51 1 f31"/>
              <a:gd name="f67" fmla="*/ f52 1 f32"/>
              <a:gd name="f68" fmla="*/ f53 1 f31"/>
              <a:gd name="f69" fmla="*/ f54 f26 1"/>
              <a:gd name="f70" fmla="*/ f55 f26 1"/>
              <a:gd name="f71" fmla="*/ f57 f27 1"/>
              <a:gd name="f72" fmla="*/ f56 f27 1"/>
              <a:gd name="f73" fmla="*/ f59 f26 1"/>
              <a:gd name="f74" fmla="*/ f60 f27 1"/>
              <a:gd name="f75" fmla="*/ f61 f27 1"/>
              <a:gd name="f76" fmla="*/ f62 f26 1"/>
              <a:gd name="f77" fmla="*/ f63 f27 1"/>
              <a:gd name="f78" fmla="*/ f64 f26 1"/>
              <a:gd name="f79" fmla="*/ f65 f27 1"/>
              <a:gd name="f80" fmla="*/ f66 f26 1"/>
              <a:gd name="f81" fmla="*/ f67 f27 1"/>
              <a:gd name="f82" fmla="*/ f68 f26 1"/>
            </a:gdLst>
            <a:ahLst/>
            <a:cxnLst>
              <a:cxn ang="3cd4">
                <a:pos x="hc" y="t"/>
              </a:cxn>
              <a:cxn ang="0">
                <a:pos x="r" y="vc"/>
              </a:cxn>
              <a:cxn ang="cd4">
                <a:pos x="hc" y="b"/>
              </a:cxn>
              <a:cxn ang="cd2">
                <a:pos x="l" y="vc"/>
              </a:cxn>
              <a:cxn ang="f58">
                <a:pos x="f73" y="f74"/>
              </a:cxn>
              <a:cxn ang="f58">
                <a:pos x="f73" y="f75"/>
              </a:cxn>
              <a:cxn ang="f58">
                <a:pos x="f76" y="f77"/>
              </a:cxn>
              <a:cxn ang="f58">
                <a:pos x="f78" y="f79"/>
              </a:cxn>
              <a:cxn ang="f58">
                <a:pos x="f80" y="f81"/>
              </a:cxn>
              <a:cxn ang="f58">
                <a:pos x="f82" y="f81"/>
              </a:cxn>
              <a:cxn ang="f58">
                <a:pos x="f73" y="f74"/>
              </a:cxn>
            </a:cxnLst>
            <a:rect l="f69" t="f72" r="f70" b="f71"/>
            <a:pathLst>
              <a:path w="1333" h="1298">
                <a:moveTo>
                  <a:pt x="f6" y="f8"/>
                </a:moveTo>
                <a:cubicBezTo>
                  <a:pt x="f6" y="f9"/>
                  <a:pt x="f6" y="f9"/>
                  <a:pt x="f6" y="f9"/>
                </a:cubicBezTo>
                <a:cubicBezTo>
                  <a:pt x="f10" y="f11"/>
                  <a:pt x="f12" y="f5"/>
                  <a:pt x="f13" y="f5"/>
                </a:cubicBezTo>
                <a:cubicBezTo>
                  <a:pt x="f14" y="f5"/>
                  <a:pt x="f5" y="f15"/>
                  <a:pt x="f5" y="f13"/>
                </a:cubicBezTo>
                <a:cubicBezTo>
                  <a:pt x="f5" y="f16"/>
                  <a:pt x="f17" y="f18"/>
                  <a:pt x="f19" y="f7"/>
                </a:cubicBezTo>
                <a:cubicBezTo>
                  <a:pt x="f20" y="f7"/>
                  <a:pt x="f20" y="f7"/>
                  <a:pt x="f20" y="f7"/>
                </a:cubicBezTo>
                <a:cubicBezTo>
                  <a:pt x="f21" y="f22"/>
                  <a:pt x="f23" y="f24"/>
                  <a:pt x="f6" y="f8"/>
                </a:cubicBezTo>
                <a:close/>
              </a:path>
            </a:pathLst>
          </a:custGeom>
          <a:solidFill>
            <a:srgbClr val="000000">
              <a:alpha val="60000"/>
            </a:srgbClr>
          </a:solidFill>
          <a:ln w="50804" cap="sq">
            <a:solidFill>
              <a:srgbClr val="FFFFFF"/>
            </a:solidFill>
            <a:prstDash val="solid"/>
            <a:miter/>
          </a:ln>
          <a:effectLst>
            <a:outerShdw dir="16200000" algn="tl">
              <a:srgbClr val="000000">
                <a:alpha val="43000"/>
              </a:srgbClr>
            </a:outerShdw>
          </a:effectLst>
        </p:spPr>
        <p:txBody>
          <a:bodyPr vert="horz" wrap="square" lIns="91440" tIns="45720" rIns="91440" bIns="45720" anchor="t" anchorCtr="1" compatLnSpc="1">
            <a:normAutofit/>
          </a:bodyPr>
          <a:lstStyle/>
          <a:p>
            <a:pPr marL="0" marR="0" lvl="0" indent="0" algn="ctr" defTabSz="457200" rtl="0" eaLnBrk="1" fontAlgn="auto" latinLnBrk="0" hangingPunct="1">
              <a:lnSpc>
                <a:spcPct val="100000"/>
              </a:lnSpc>
              <a:spcBef>
                <a:spcPts val="0"/>
              </a:spcBef>
              <a:spcAft>
                <a:spcPts val="1000"/>
              </a:spcAft>
              <a:buClrTx/>
              <a:buSzTx/>
              <a:buFontTx/>
              <a:buNone/>
              <a:tabLst/>
              <a:defRPr sz="1800" b="0" i="0" u="none" strike="noStrike" kern="0" cap="none" spc="0" baseline="0">
                <a:solidFill>
                  <a:srgbClr val="000000"/>
                </a:solidFill>
                <a:uFillTx/>
              </a:defRPr>
            </a:pPr>
            <a:endParaRPr kumimoji="0" lang="en-US" sz="1600" b="0" i="0" u="none" strike="noStrike" kern="1200" cap="all" spc="0" normalizeH="0" baseline="0" noProof="0">
              <a:ln>
                <a:noFill/>
              </a:ln>
              <a:solidFill>
                <a:srgbClr val="FFFFFF"/>
              </a:solidFill>
              <a:effectLst/>
              <a:uLnTx/>
              <a:uFillTx/>
              <a:latin typeface="Calibri"/>
              <a:ea typeface="+mn-ea"/>
              <a:cs typeface="+mn-cs"/>
            </a:endParaRPr>
          </a:p>
        </p:txBody>
      </p:sp>
      <p:sp>
        <p:nvSpPr>
          <p:cNvPr id="3" name="Freeform 14">
            <a:extLst>
              <a:ext uri="{FF2B5EF4-FFF2-40B4-BE49-F238E27FC236}">
                <a16:creationId xmlns:a16="http://schemas.microsoft.com/office/drawing/2014/main" id="{5877F395-95AF-452C-B56A-59F4154E5073}"/>
              </a:ext>
            </a:extLst>
          </p:cNvPr>
          <p:cNvSpPr>
            <a:spLocks noMove="1" noResize="1"/>
          </p:cNvSpPr>
          <p:nvPr/>
        </p:nvSpPr>
        <p:spPr>
          <a:xfrm>
            <a:off x="5281601" y="104899"/>
            <a:ext cx="6896715" cy="6005486"/>
          </a:xfrm>
          <a:custGeom>
            <a:avLst/>
            <a:gdLst>
              <a:gd name="f0" fmla="val 10800000"/>
              <a:gd name="f1" fmla="val 5400000"/>
              <a:gd name="f2" fmla="val 180"/>
              <a:gd name="f3" fmla="val w"/>
              <a:gd name="f4" fmla="val h"/>
              <a:gd name="f5" fmla="val 0"/>
              <a:gd name="f6" fmla="val 6896713"/>
              <a:gd name="f7" fmla="val 6005491"/>
              <a:gd name="f8" fmla="val 3912717"/>
              <a:gd name="f9" fmla="val 4993184"/>
              <a:gd name="f10" fmla="val 5971363"/>
              <a:gd name="f11" fmla="val 437946"/>
              <a:gd name="f12" fmla="val 6679426"/>
              <a:gd name="f13" fmla="val 1146008"/>
              <a:gd name="f14" fmla="val 1385085"/>
              <a:gd name="f15" fmla="val 1431256"/>
              <a:gd name="f16" fmla="val 6657442"/>
              <a:gd name="f17" fmla="val 1167992"/>
              <a:gd name="f18" fmla="val 5955006"/>
              <a:gd name="f19" fmla="val 465555"/>
              <a:gd name="f20" fmla="val 4984599"/>
              <a:gd name="f21" fmla="val 31089"/>
              <a:gd name="f22" fmla="val 1768953"/>
              <a:gd name="f23" fmla="val 4649636"/>
              <a:gd name="f24" fmla="val 236442"/>
              <a:gd name="f25" fmla="val 5338592"/>
              <a:gd name="f26" fmla="val 593046"/>
              <a:gd name="f27" fmla="val 5925483"/>
              <a:gd name="f28" fmla="val 633874"/>
              <a:gd name="f29" fmla="val 5989169"/>
              <a:gd name="f30" fmla="val 607415"/>
              <a:gd name="f31" fmla="val 566458"/>
              <a:gd name="f32" fmla="val 5941603"/>
              <a:gd name="f33" fmla="val 206998"/>
              <a:gd name="f34" fmla="val 5350013"/>
              <a:gd name="f35" fmla="val 4655538"/>
              <a:gd name="f36" fmla="val 1751783"/>
              <a:gd name="f37" fmla="+- 0 0 -90"/>
              <a:gd name="f38" fmla="*/ f3 1 6896713"/>
              <a:gd name="f39" fmla="*/ f4 1 6005491"/>
              <a:gd name="f40" fmla="+- f7 0 f5"/>
              <a:gd name="f41" fmla="+- f6 0 f5"/>
              <a:gd name="f42" fmla="*/ f37 f0 1"/>
              <a:gd name="f43" fmla="*/ f41 1 6896713"/>
              <a:gd name="f44" fmla="*/ f40 1 6005491"/>
              <a:gd name="f45" fmla="*/ 3912717 f41 1"/>
              <a:gd name="f46" fmla="*/ 0 f40 1"/>
              <a:gd name="f47" fmla="*/ 6679426 f41 1"/>
              <a:gd name="f48" fmla="*/ 1146008 f40 1"/>
              <a:gd name="f49" fmla="*/ 6896713 f41 1"/>
              <a:gd name="f50" fmla="*/ 1385085 f40 1"/>
              <a:gd name="f51" fmla="*/ 1431256 f40 1"/>
              <a:gd name="f52" fmla="*/ 6657442 f41 1"/>
              <a:gd name="f53" fmla="*/ 1167992 f40 1"/>
              <a:gd name="f54" fmla="*/ 31089 f40 1"/>
              <a:gd name="f55" fmla="*/ 31089 f41 1"/>
              <a:gd name="f56" fmla="*/ 3912717 f40 1"/>
              <a:gd name="f57" fmla="*/ 593046 f41 1"/>
              <a:gd name="f58" fmla="*/ 5925483 f40 1"/>
              <a:gd name="f59" fmla="*/ 633874 f41 1"/>
              <a:gd name="f60" fmla="*/ 5989169 f40 1"/>
              <a:gd name="f61" fmla="*/ 607415 f41 1"/>
              <a:gd name="f62" fmla="*/ 6005491 f40 1"/>
              <a:gd name="f63" fmla="*/ 566458 f41 1"/>
              <a:gd name="f64" fmla="*/ 5941603 f40 1"/>
              <a:gd name="f65" fmla="*/ 0 f41 1"/>
              <a:gd name="f66" fmla="*/ f42 1 f2"/>
              <a:gd name="f67" fmla="*/ f45 1 6896713"/>
              <a:gd name="f68" fmla="*/ f46 1 6005491"/>
              <a:gd name="f69" fmla="*/ f47 1 6896713"/>
              <a:gd name="f70" fmla="*/ f48 1 6005491"/>
              <a:gd name="f71" fmla="*/ f49 1 6896713"/>
              <a:gd name="f72" fmla="*/ f50 1 6005491"/>
              <a:gd name="f73" fmla="*/ f51 1 6005491"/>
              <a:gd name="f74" fmla="*/ f52 1 6896713"/>
              <a:gd name="f75" fmla="*/ f53 1 6005491"/>
              <a:gd name="f76" fmla="*/ f54 1 6005491"/>
              <a:gd name="f77" fmla="*/ f55 1 6896713"/>
              <a:gd name="f78" fmla="*/ f56 1 6005491"/>
              <a:gd name="f79" fmla="*/ f57 1 6896713"/>
              <a:gd name="f80" fmla="*/ f58 1 6005491"/>
              <a:gd name="f81" fmla="*/ f59 1 6896713"/>
              <a:gd name="f82" fmla="*/ f60 1 6005491"/>
              <a:gd name="f83" fmla="*/ f61 1 6896713"/>
              <a:gd name="f84" fmla="*/ f62 1 6005491"/>
              <a:gd name="f85" fmla="*/ f63 1 6896713"/>
              <a:gd name="f86" fmla="*/ f64 1 6005491"/>
              <a:gd name="f87" fmla="*/ f65 1 6896713"/>
              <a:gd name="f88" fmla="*/ f5 1 f43"/>
              <a:gd name="f89" fmla="*/ f6 1 f43"/>
              <a:gd name="f90" fmla="*/ f5 1 f44"/>
              <a:gd name="f91" fmla="*/ f7 1 f44"/>
              <a:gd name="f92" fmla="+- f66 0 f1"/>
              <a:gd name="f93" fmla="*/ f67 1 f43"/>
              <a:gd name="f94" fmla="*/ f68 1 f44"/>
              <a:gd name="f95" fmla="*/ f69 1 f43"/>
              <a:gd name="f96" fmla="*/ f70 1 f44"/>
              <a:gd name="f97" fmla="*/ f71 1 f43"/>
              <a:gd name="f98" fmla="*/ f72 1 f44"/>
              <a:gd name="f99" fmla="*/ f73 1 f44"/>
              <a:gd name="f100" fmla="*/ f74 1 f43"/>
              <a:gd name="f101" fmla="*/ f75 1 f44"/>
              <a:gd name="f102" fmla="*/ f76 1 f44"/>
              <a:gd name="f103" fmla="*/ f77 1 f43"/>
              <a:gd name="f104" fmla="*/ f78 1 f44"/>
              <a:gd name="f105" fmla="*/ f79 1 f43"/>
              <a:gd name="f106" fmla="*/ f80 1 f44"/>
              <a:gd name="f107" fmla="*/ f81 1 f43"/>
              <a:gd name="f108" fmla="*/ f82 1 f44"/>
              <a:gd name="f109" fmla="*/ f83 1 f43"/>
              <a:gd name="f110" fmla="*/ f84 1 f44"/>
              <a:gd name="f111" fmla="*/ f85 1 f43"/>
              <a:gd name="f112" fmla="*/ f86 1 f44"/>
              <a:gd name="f113" fmla="*/ f87 1 f43"/>
              <a:gd name="f114" fmla="*/ f88 f38 1"/>
              <a:gd name="f115" fmla="*/ f89 f38 1"/>
              <a:gd name="f116" fmla="*/ f91 f39 1"/>
              <a:gd name="f117" fmla="*/ f90 f39 1"/>
              <a:gd name="f118" fmla="*/ f93 f38 1"/>
              <a:gd name="f119" fmla="*/ f94 f39 1"/>
              <a:gd name="f120" fmla="*/ f95 f38 1"/>
              <a:gd name="f121" fmla="*/ f96 f39 1"/>
              <a:gd name="f122" fmla="*/ f97 f38 1"/>
              <a:gd name="f123" fmla="*/ f98 f39 1"/>
              <a:gd name="f124" fmla="*/ f99 f39 1"/>
              <a:gd name="f125" fmla="*/ f100 f38 1"/>
              <a:gd name="f126" fmla="*/ f101 f39 1"/>
              <a:gd name="f127" fmla="*/ f102 f39 1"/>
              <a:gd name="f128" fmla="*/ f103 f38 1"/>
              <a:gd name="f129" fmla="*/ f104 f39 1"/>
              <a:gd name="f130" fmla="*/ f105 f38 1"/>
              <a:gd name="f131" fmla="*/ f106 f39 1"/>
              <a:gd name="f132" fmla="*/ f107 f38 1"/>
              <a:gd name="f133" fmla="*/ f108 f39 1"/>
              <a:gd name="f134" fmla="*/ f109 f38 1"/>
              <a:gd name="f135" fmla="*/ f110 f39 1"/>
              <a:gd name="f136" fmla="*/ f111 f38 1"/>
              <a:gd name="f137" fmla="*/ f112 f39 1"/>
              <a:gd name="f138" fmla="*/ f113 f38 1"/>
            </a:gdLst>
            <a:ahLst/>
            <a:cxnLst>
              <a:cxn ang="3cd4">
                <a:pos x="hc" y="t"/>
              </a:cxn>
              <a:cxn ang="0">
                <a:pos x="r" y="vc"/>
              </a:cxn>
              <a:cxn ang="cd4">
                <a:pos x="hc" y="b"/>
              </a:cxn>
              <a:cxn ang="cd2">
                <a:pos x="l" y="vc"/>
              </a:cxn>
              <a:cxn ang="f92">
                <a:pos x="f118" y="f119"/>
              </a:cxn>
              <a:cxn ang="f92">
                <a:pos x="f120" y="f121"/>
              </a:cxn>
              <a:cxn ang="f92">
                <a:pos x="f122" y="f123"/>
              </a:cxn>
              <a:cxn ang="f92">
                <a:pos x="f122" y="f124"/>
              </a:cxn>
              <a:cxn ang="f92">
                <a:pos x="f125" y="f126"/>
              </a:cxn>
              <a:cxn ang="f92">
                <a:pos x="f118" y="f127"/>
              </a:cxn>
              <a:cxn ang="f92">
                <a:pos x="f128" y="f129"/>
              </a:cxn>
              <a:cxn ang="f92">
                <a:pos x="f130" y="f131"/>
              </a:cxn>
              <a:cxn ang="f92">
                <a:pos x="f132" y="f133"/>
              </a:cxn>
              <a:cxn ang="f92">
                <a:pos x="f134" y="f135"/>
              </a:cxn>
              <a:cxn ang="f92">
                <a:pos x="f136" y="f137"/>
              </a:cxn>
              <a:cxn ang="f92">
                <a:pos x="f138" y="f129"/>
              </a:cxn>
              <a:cxn ang="f92">
                <a:pos x="f118" y="f119"/>
              </a:cxn>
            </a:cxnLst>
            <a:rect l="f114" t="f117" r="f115" b="f116"/>
            <a:pathLst>
              <a:path w="6896713" h="6005491">
                <a:moveTo>
                  <a:pt x="f8" y="f5"/>
                </a:moveTo>
                <a:cubicBezTo>
                  <a:pt x="f9" y="f5"/>
                  <a:pt x="f10" y="f11"/>
                  <a:pt x="f12" y="f13"/>
                </a:cubicBezTo>
                <a:lnTo>
                  <a:pt x="f6" y="f14"/>
                </a:lnTo>
                <a:lnTo>
                  <a:pt x="f6" y="f15"/>
                </a:lnTo>
                <a:lnTo>
                  <a:pt x="f16" y="f17"/>
                </a:lnTo>
                <a:cubicBezTo>
                  <a:pt x="f18" y="f19"/>
                  <a:pt x="f20" y="f21"/>
                  <a:pt x="f8" y="f21"/>
                </a:cubicBezTo>
                <a:cubicBezTo>
                  <a:pt x="f22" y="f21"/>
                  <a:pt x="f21" y="f22"/>
                  <a:pt x="f21" y="f8"/>
                </a:cubicBezTo>
                <a:cubicBezTo>
                  <a:pt x="f21" y="f23"/>
                  <a:pt x="f24" y="f25"/>
                  <a:pt x="f26" y="f27"/>
                </a:cubicBezTo>
                <a:lnTo>
                  <a:pt x="f28" y="f29"/>
                </a:lnTo>
                <a:lnTo>
                  <a:pt x="f30" y="f7"/>
                </a:lnTo>
                <a:lnTo>
                  <a:pt x="f31" y="f32"/>
                </a:lnTo>
                <a:cubicBezTo>
                  <a:pt x="f33" y="f34"/>
                  <a:pt x="f5" y="f35"/>
                  <a:pt x="f5" y="f8"/>
                </a:cubicBezTo>
                <a:cubicBezTo>
                  <a:pt x="f5" y="f36"/>
                  <a:pt x="f36" y="f5"/>
                  <a:pt x="f8" y="f5"/>
                </a:cubicBezTo>
                <a:close/>
              </a:path>
            </a:pathLst>
          </a:custGeom>
          <a:solidFill>
            <a:srgbClr val="FFFFFF">
              <a:alpha val="41961"/>
            </a:srgbClr>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4" name="Group 15">
            <a:extLst>
              <a:ext uri="{FF2B5EF4-FFF2-40B4-BE49-F238E27FC236}">
                <a16:creationId xmlns:a16="http://schemas.microsoft.com/office/drawing/2014/main" id="{3C3DF8B2-4888-4E06-B054-1F443E4F122E}"/>
              </a:ext>
            </a:extLst>
          </p:cNvPr>
          <p:cNvGrpSpPr/>
          <p:nvPr/>
        </p:nvGrpSpPr>
        <p:grpSpPr>
          <a:xfrm>
            <a:off x="5516017" y="331506"/>
            <a:ext cx="6675979" cy="5235324"/>
            <a:chOff x="5516017" y="331506"/>
            <a:chExt cx="6675979" cy="5235324"/>
          </a:xfrm>
        </p:grpSpPr>
        <p:cxnSp>
          <p:nvCxnSpPr>
            <p:cNvPr id="5" name="Straight Connector 16">
              <a:extLst>
                <a:ext uri="{FF2B5EF4-FFF2-40B4-BE49-F238E27FC236}">
                  <a16:creationId xmlns:a16="http://schemas.microsoft.com/office/drawing/2014/main" id="{364DDD60-B9FF-412C-802F-9C5068CA0224}"/>
                </a:ext>
              </a:extLst>
            </p:cNvPr>
            <p:cNvCxnSpPr/>
            <p:nvPr/>
          </p:nvCxnSpPr>
          <p:spPr>
            <a:xfrm flipH="1">
              <a:off x="9266831" y="331506"/>
              <a:ext cx="3392" cy="182880"/>
            </a:xfrm>
            <a:prstGeom prst="straightConnector1">
              <a:avLst/>
            </a:prstGeom>
            <a:noFill/>
            <a:ln w="9528" cap="rnd">
              <a:solidFill>
                <a:srgbClr val="FFFFFF">
                  <a:alpha val="30196"/>
                </a:srgbClr>
              </a:solidFill>
              <a:prstDash val="solid"/>
              <a:miter/>
            </a:ln>
          </p:spPr>
        </p:cxnSp>
        <p:cxnSp>
          <p:nvCxnSpPr>
            <p:cNvPr id="6" name="Straight Connector 17">
              <a:extLst>
                <a:ext uri="{FF2B5EF4-FFF2-40B4-BE49-F238E27FC236}">
                  <a16:creationId xmlns:a16="http://schemas.microsoft.com/office/drawing/2014/main" id="{8E6FBD74-D75E-465C-A181-6D4D7FC95151}"/>
                </a:ext>
              </a:extLst>
            </p:cNvPr>
            <p:cNvCxnSpPr/>
            <p:nvPr/>
          </p:nvCxnSpPr>
          <p:spPr>
            <a:xfrm rot="119996" flipH="1">
              <a:off x="9408865" y="338328"/>
              <a:ext cx="3392" cy="182880"/>
            </a:xfrm>
            <a:prstGeom prst="straightConnector1">
              <a:avLst/>
            </a:prstGeom>
            <a:noFill/>
            <a:ln w="9528" cap="rnd">
              <a:solidFill>
                <a:srgbClr val="FFFFFF">
                  <a:alpha val="30196"/>
                </a:srgbClr>
              </a:solidFill>
              <a:prstDash val="solid"/>
              <a:miter/>
            </a:ln>
          </p:spPr>
        </p:cxnSp>
        <p:cxnSp>
          <p:nvCxnSpPr>
            <p:cNvPr id="7" name="Straight Connector 18">
              <a:extLst>
                <a:ext uri="{FF2B5EF4-FFF2-40B4-BE49-F238E27FC236}">
                  <a16:creationId xmlns:a16="http://schemas.microsoft.com/office/drawing/2014/main" id="{934B245E-8EA4-4D66-813C-5316E6329E18}"/>
                </a:ext>
              </a:extLst>
            </p:cNvPr>
            <p:cNvCxnSpPr/>
            <p:nvPr/>
          </p:nvCxnSpPr>
          <p:spPr>
            <a:xfrm rot="239973" flipH="1">
              <a:off x="9551703" y="347636"/>
              <a:ext cx="3392" cy="182880"/>
            </a:xfrm>
            <a:prstGeom prst="straightConnector1">
              <a:avLst/>
            </a:prstGeom>
            <a:noFill/>
            <a:ln w="9528" cap="rnd">
              <a:solidFill>
                <a:srgbClr val="FFFFFF">
                  <a:alpha val="30196"/>
                </a:srgbClr>
              </a:solidFill>
              <a:prstDash val="solid"/>
              <a:miter/>
            </a:ln>
          </p:spPr>
        </p:cxnSp>
        <p:cxnSp>
          <p:nvCxnSpPr>
            <p:cNvPr id="8" name="Straight Connector 19">
              <a:extLst>
                <a:ext uri="{FF2B5EF4-FFF2-40B4-BE49-F238E27FC236}">
                  <a16:creationId xmlns:a16="http://schemas.microsoft.com/office/drawing/2014/main" id="{EF2CA25B-6333-4917-B03C-ABC2ACA7E928}"/>
                </a:ext>
              </a:extLst>
            </p:cNvPr>
            <p:cNvCxnSpPr/>
            <p:nvPr/>
          </p:nvCxnSpPr>
          <p:spPr>
            <a:xfrm rot="359985" flipH="1">
              <a:off x="9688744" y="368091"/>
              <a:ext cx="3402" cy="182880"/>
            </a:xfrm>
            <a:prstGeom prst="straightConnector1">
              <a:avLst/>
            </a:prstGeom>
            <a:noFill/>
            <a:ln w="9528" cap="rnd">
              <a:solidFill>
                <a:srgbClr val="FFFFFF">
                  <a:alpha val="30196"/>
                </a:srgbClr>
              </a:solidFill>
              <a:prstDash val="solid"/>
              <a:miter/>
            </a:ln>
          </p:spPr>
        </p:cxnSp>
        <p:cxnSp>
          <p:nvCxnSpPr>
            <p:cNvPr id="9" name="Straight Connector 20">
              <a:extLst>
                <a:ext uri="{FF2B5EF4-FFF2-40B4-BE49-F238E27FC236}">
                  <a16:creationId xmlns:a16="http://schemas.microsoft.com/office/drawing/2014/main" id="{EF299B62-560D-4D91-928B-84722B7BFE88}"/>
                </a:ext>
              </a:extLst>
            </p:cNvPr>
            <p:cNvCxnSpPr/>
            <p:nvPr/>
          </p:nvCxnSpPr>
          <p:spPr>
            <a:xfrm rot="539985" flipH="1">
              <a:off x="9824862" y="389223"/>
              <a:ext cx="3401" cy="182880"/>
            </a:xfrm>
            <a:prstGeom prst="straightConnector1">
              <a:avLst/>
            </a:prstGeom>
            <a:noFill/>
            <a:ln w="9528" cap="rnd">
              <a:solidFill>
                <a:srgbClr val="FFFFFF">
                  <a:alpha val="30196"/>
                </a:srgbClr>
              </a:solidFill>
              <a:prstDash val="solid"/>
              <a:miter/>
            </a:ln>
          </p:spPr>
        </p:cxnSp>
        <p:cxnSp>
          <p:nvCxnSpPr>
            <p:cNvPr id="10" name="Straight Connector 21">
              <a:extLst>
                <a:ext uri="{FF2B5EF4-FFF2-40B4-BE49-F238E27FC236}">
                  <a16:creationId xmlns:a16="http://schemas.microsoft.com/office/drawing/2014/main" id="{E5A23A14-FF19-47BA-8A68-94B02DA03BA6}"/>
                </a:ext>
              </a:extLst>
            </p:cNvPr>
            <p:cNvCxnSpPr/>
            <p:nvPr/>
          </p:nvCxnSpPr>
          <p:spPr>
            <a:xfrm rot="659997" flipH="1">
              <a:off x="9966867" y="417552"/>
              <a:ext cx="3392" cy="182880"/>
            </a:xfrm>
            <a:prstGeom prst="straightConnector1">
              <a:avLst/>
            </a:prstGeom>
            <a:noFill/>
            <a:ln w="9528" cap="rnd">
              <a:solidFill>
                <a:srgbClr val="FFFFFF">
                  <a:alpha val="30196"/>
                </a:srgbClr>
              </a:solidFill>
              <a:prstDash val="solid"/>
              <a:miter/>
            </a:ln>
          </p:spPr>
        </p:cxnSp>
        <p:cxnSp>
          <p:nvCxnSpPr>
            <p:cNvPr id="11" name="Straight Connector 22">
              <a:extLst>
                <a:ext uri="{FF2B5EF4-FFF2-40B4-BE49-F238E27FC236}">
                  <a16:creationId xmlns:a16="http://schemas.microsoft.com/office/drawing/2014/main" id="{991C8380-F73A-49E5-9977-D36AE4F1499D}"/>
                </a:ext>
              </a:extLst>
            </p:cNvPr>
            <p:cNvCxnSpPr/>
            <p:nvPr/>
          </p:nvCxnSpPr>
          <p:spPr>
            <a:xfrm rot="779974" flipH="1">
              <a:off x="10104421" y="445870"/>
              <a:ext cx="3402" cy="182880"/>
            </a:xfrm>
            <a:prstGeom prst="straightConnector1">
              <a:avLst/>
            </a:prstGeom>
            <a:noFill/>
            <a:ln w="9528" cap="rnd">
              <a:solidFill>
                <a:srgbClr val="FFFFFF">
                  <a:alpha val="30196"/>
                </a:srgbClr>
              </a:solidFill>
              <a:prstDash val="solid"/>
              <a:miter/>
            </a:ln>
          </p:spPr>
        </p:cxnSp>
        <p:cxnSp>
          <p:nvCxnSpPr>
            <p:cNvPr id="12" name="Straight Connector 23">
              <a:extLst>
                <a:ext uri="{FF2B5EF4-FFF2-40B4-BE49-F238E27FC236}">
                  <a16:creationId xmlns:a16="http://schemas.microsoft.com/office/drawing/2014/main" id="{79C1C127-FDEE-4FB3-B755-C973DEBA0324}"/>
                </a:ext>
              </a:extLst>
            </p:cNvPr>
            <p:cNvCxnSpPr/>
            <p:nvPr/>
          </p:nvCxnSpPr>
          <p:spPr>
            <a:xfrm rot="899986" flipH="1">
              <a:off x="10240511" y="479484"/>
              <a:ext cx="3393" cy="182880"/>
            </a:xfrm>
            <a:prstGeom prst="straightConnector1">
              <a:avLst/>
            </a:prstGeom>
            <a:noFill/>
            <a:ln w="9528" cap="rnd">
              <a:solidFill>
                <a:srgbClr val="FFFFFF">
                  <a:alpha val="30196"/>
                </a:srgbClr>
              </a:solidFill>
              <a:prstDash val="solid"/>
              <a:miter/>
            </a:ln>
          </p:spPr>
        </p:cxnSp>
        <p:cxnSp>
          <p:nvCxnSpPr>
            <p:cNvPr id="13" name="Straight Connector 24">
              <a:extLst>
                <a:ext uri="{FF2B5EF4-FFF2-40B4-BE49-F238E27FC236}">
                  <a16:creationId xmlns:a16="http://schemas.microsoft.com/office/drawing/2014/main" id="{28E930F2-BF2A-4C46-AEBA-35E859EBF6F5}"/>
                </a:ext>
              </a:extLst>
            </p:cNvPr>
            <p:cNvCxnSpPr/>
            <p:nvPr/>
          </p:nvCxnSpPr>
          <p:spPr>
            <a:xfrm rot="1079986" flipH="1">
              <a:off x="10373886" y="524355"/>
              <a:ext cx="3392" cy="182880"/>
            </a:xfrm>
            <a:prstGeom prst="straightConnector1">
              <a:avLst/>
            </a:prstGeom>
            <a:noFill/>
            <a:ln w="9528" cap="rnd">
              <a:solidFill>
                <a:srgbClr val="FFFFFF">
                  <a:alpha val="30196"/>
                </a:srgbClr>
              </a:solidFill>
              <a:prstDash val="solid"/>
              <a:miter/>
            </a:ln>
          </p:spPr>
        </p:cxnSp>
        <p:cxnSp>
          <p:nvCxnSpPr>
            <p:cNvPr id="14" name="Straight Connector 25">
              <a:extLst>
                <a:ext uri="{FF2B5EF4-FFF2-40B4-BE49-F238E27FC236}">
                  <a16:creationId xmlns:a16="http://schemas.microsoft.com/office/drawing/2014/main" id="{0E9ADC44-2334-408D-BB3D-74B252E56954}"/>
                </a:ext>
              </a:extLst>
            </p:cNvPr>
            <p:cNvCxnSpPr/>
            <p:nvPr/>
          </p:nvCxnSpPr>
          <p:spPr>
            <a:xfrm rot="1199998" flipH="1">
              <a:off x="10505632" y="570633"/>
              <a:ext cx="3392" cy="182880"/>
            </a:xfrm>
            <a:prstGeom prst="straightConnector1">
              <a:avLst/>
            </a:prstGeom>
            <a:noFill/>
            <a:ln w="9528" cap="rnd">
              <a:solidFill>
                <a:srgbClr val="FFFFFF">
                  <a:alpha val="30196"/>
                </a:srgbClr>
              </a:solidFill>
              <a:prstDash val="solid"/>
              <a:miter/>
            </a:ln>
          </p:spPr>
        </p:cxnSp>
        <p:cxnSp>
          <p:nvCxnSpPr>
            <p:cNvPr id="15" name="Straight Connector 26">
              <a:extLst>
                <a:ext uri="{FF2B5EF4-FFF2-40B4-BE49-F238E27FC236}">
                  <a16:creationId xmlns:a16="http://schemas.microsoft.com/office/drawing/2014/main" id="{50EBFFC4-2BA0-4A8F-9A07-6D7F1C833603}"/>
                </a:ext>
              </a:extLst>
            </p:cNvPr>
            <p:cNvCxnSpPr/>
            <p:nvPr/>
          </p:nvCxnSpPr>
          <p:spPr>
            <a:xfrm rot="1319975" flipH="1">
              <a:off x="10637379" y="621345"/>
              <a:ext cx="3393" cy="182880"/>
            </a:xfrm>
            <a:prstGeom prst="straightConnector1">
              <a:avLst/>
            </a:prstGeom>
            <a:noFill/>
            <a:ln w="9528" cap="rnd">
              <a:solidFill>
                <a:srgbClr val="FFFFFF">
                  <a:alpha val="30196"/>
                </a:srgbClr>
              </a:solidFill>
              <a:prstDash val="solid"/>
              <a:miter/>
            </a:ln>
          </p:spPr>
        </p:cxnSp>
        <p:cxnSp>
          <p:nvCxnSpPr>
            <p:cNvPr id="16" name="Straight Connector 27">
              <a:extLst>
                <a:ext uri="{FF2B5EF4-FFF2-40B4-BE49-F238E27FC236}">
                  <a16:creationId xmlns:a16="http://schemas.microsoft.com/office/drawing/2014/main" id="{6AFCB31D-4D6D-4784-8934-2F5E8B40C71D}"/>
                </a:ext>
              </a:extLst>
            </p:cNvPr>
            <p:cNvCxnSpPr/>
            <p:nvPr/>
          </p:nvCxnSpPr>
          <p:spPr>
            <a:xfrm rot="1439987" flipH="1">
              <a:off x="10760960" y="690436"/>
              <a:ext cx="3402" cy="182880"/>
            </a:xfrm>
            <a:prstGeom prst="straightConnector1">
              <a:avLst/>
            </a:prstGeom>
            <a:noFill/>
            <a:ln w="9528" cap="rnd">
              <a:solidFill>
                <a:srgbClr val="FFFFFF">
                  <a:alpha val="30196"/>
                </a:srgbClr>
              </a:solidFill>
              <a:prstDash val="solid"/>
              <a:miter/>
            </a:ln>
          </p:spPr>
        </p:cxnSp>
        <p:cxnSp>
          <p:nvCxnSpPr>
            <p:cNvPr id="17" name="Straight Connector 28">
              <a:extLst>
                <a:ext uri="{FF2B5EF4-FFF2-40B4-BE49-F238E27FC236}">
                  <a16:creationId xmlns:a16="http://schemas.microsoft.com/office/drawing/2014/main" id="{42A36739-A3B5-4F6D-B3DE-1653B62E24E2}"/>
                </a:ext>
              </a:extLst>
            </p:cNvPr>
            <p:cNvCxnSpPr/>
            <p:nvPr/>
          </p:nvCxnSpPr>
          <p:spPr>
            <a:xfrm rot="1619988" flipH="1">
              <a:off x="10888995" y="755095"/>
              <a:ext cx="3392" cy="182880"/>
            </a:xfrm>
            <a:prstGeom prst="straightConnector1">
              <a:avLst/>
            </a:prstGeom>
            <a:noFill/>
            <a:ln w="9528" cap="rnd">
              <a:solidFill>
                <a:srgbClr val="FFFFFF">
                  <a:alpha val="30196"/>
                </a:srgbClr>
              </a:solidFill>
              <a:prstDash val="solid"/>
              <a:miter/>
            </a:ln>
          </p:spPr>
        </p:cxnSp>
        <p:cxnSp>
          <p:nvCxnSpPr>
            <p:cNvPr id="18" name="Straight Connector 29">
              <a:extLst>
                <a:ext uri="{FF2B5EF4-FFF2-40B4-BE49-F238E27FC236}">
                  <a16:creationId xmlns:a16="http://schemas.microsoft.com/office/drawing/2014/main" id="{CA70EB60-B265-426A-9867-F969778FABBD}"/>
                </a:ext>
              </a:extLst>
            </p:cNvPr>
            <p:cNvCxnSpPr/>
            <p:nvPr/>
          </p:nvCxnSpPr>
          <p:spPr>
            <a:xfrm rot="1739999" flipH="1">
              <a:off x="11010189" y="819741"/>
              <a:ext cx="3402" cy="182880"/>
            </a:xfrm>
            <a:prstGeom prst="straightConnector1">
              <a:avLst/>
            </a:prstGeom>
            <a:noFill/>
            <a:ln w="9528" cap="rnd">
              <a:solidFill>
                <a:srgbClr val="FFFFFF">
                  <a:alpha val="30196"/>
                </a:srgbClr>
              </a:solidFill>
              <a:prstDash val="solid"/>
              <a:miter/>
            </a:ln>
          </p:spPr>
        </p:cxnSp>
        <p:cxnSp>
          <p:nvCxnSpPr>
            <p:cNvPr id="19" name="Straight Connector 30">
              <a:extLst>
                <a:ext uri="{FF2B5EF4-FFF2-40B4-BE49-F238E27FC236}">
                  <a16:creationId xmlns:a16="http://schemas.microsoft.com/office/drawing/2014/main" id="{1C2AADDF-4DFA-4B79-8722-409906E7BD1C}"/>
                </a:ext>
              </a:extLst>
            </p:cNvPr>
            <p:cNvCxnSpPr/>
            <p:nvPr/>
          </p:nvCxnSpPr>
          <p:spPr>
            <a:xfrm rot="1859977" flipH="1">
              <a:off x="11129016" y="895665"/>
              <a:ext cx="3392" cy="182880"/>
            </a:xfrm>
            <a:prstGeom prst="straightConnector1">
              <a:avLst/>
            </a:prstGeom>
            <a:noFill/>
            <a:ln w="9528" cap="rnd">
              <a:solidFill>
                <a:srgbClr val="FFFFFF">
                  <a:alpha val="30196"/>
                </a:srgbClr>
              </a:solidFill>
              <a:prstDash val="solid"/>
              <a:miter/>
            </a:ln>
          </p:spPr>
        </p:cxnSp>
        <p:cxnSp>
          <p:nvCxnSpPr>
            <p:cNvPr id="20" name="Straight Connector 31">
              <a:extLst>
                <a:ext uri="{FF2B5EF4-FFF2-40B4-BE49-F238E27FC236}">
                  <a16:creationId xmlns:a16="http://schemas.microsoft.com/office/drawing/2014/main" id="{29494F23-ED34-444B-80A8-F0EC69233F34}"/>
                </a:ext>
              </a:extLst>
            </p:cNvPr>
            <p:cNvCxnSpPr/>
            <p:nvPr/>
          </p:nvCxnSpPr>
          <p:spPr>
            <a:xfrm rot="1979988" flipH="1">
              <a:off x="11249871" y="968095"/>
              <a:ext cx="3392" cy="182880"/>
            </a:xfrm>
            <a:prstGeom prst="straightConnector1">
              <a:avLst/>
            </a:prstGeom>
            <a:noFill/>
            <a:ln w="9528" cap="rnd">
              <a:solidFill>
                <a:srgbClr val="FFFFFF">
                  <a:alpha val="30196"/>
                </a:srgbClr>
              </a:solidFill>
              <a:prstDash val="solid"/>
              <a:miter/>
            </a:ln>
          </p:spPr>
        </p:cxnSp>
        <p:cxnSp>
          <p:nvCxnSpPr>
            <p:cNvPr id="21" name="Straight Connector 32">
              <a:extLst>
                <a:ext uri="{FF2B5EF4-FFF2-40B4-BE49-F238E27FC236}">
                  <a16:creationId xmlns:a16="http://schemas.microsoft.com/office/drawing/2014/main" id="{92679193-C1B8-4704-B322-0A4480907A67}"/>
                </a:ext>
              </a:extLst>
            </p:cNvPr>
            <p:cNvCxnSpPr/>
            <p:nvPr/>
          </p:nvCxnSpPr>
          <p:spPr>
            <a:xfrm rot="2159989" flipH="1">
              <a:off x="11366877" y="1048087"/>
              <a:ext cx="3393" cy="182880"/>
            </a:xfrm>
            <a:prstGeom prst="straightConnector1">
              <a:avLst/>
            </a:prstGeom>
            <a:noFill/>
            <a:ln w="9528" cap="rnd">
              <a:solidFill>
                <a:srgbClr val="FFFFFF">
                  <a:alpha val="30196"/>
                </a:srgbClr>
              </a:solidFill>
              <a:prstDash val="solid"/>
              <a:miter/>
            </a:ln>
          </p:spPr>
        </p:cxnSp>
        <p:cxnSp>
          <p:nvCxnSpPr>
            <p:cNvPr id="22" name="Straight Connector 33">
              <a:extLst>
                <a:ext uri="{FF2B5EF4-FFF2-40B4-BE49-F238E27FC236}">
                  <a16:creationId xmlns:a16="http://schemas.microsoft.com/office/drawing/2014/main" id="{16EFB594-45A6-4397-8333-B42A671946F0}"/>
                </a:ext>
              </a:extLst>
            </p:cNvPr>
            <p:cNvCxnSpPr/>
            <p:nvPr/>
          </p:nvCxnSpPr>
          <p:spPr>
            <a:xfrm rot="2280001" flipH="1">
              <a:off x="11474054" y="1131526"/>
              <a:ext cx="3393" cy="182880"/>
            </a:xfrm>
            <a:prstGeom prst="straightConnector1">
              <a:avLst/>
            </a:prstGeom>
            <a:noFill/>
            <a:ln w="9528" cap="rnd">
              <a:solidFill>
                <a:srgbClr val="FFFFFF">
                  <a:alpha val="30196"/>
                </a:srgbClr>
              </a:solidFill>
              <a:prstDash val="solid"/>
              <a:miter/>
            </a:ln>
          </p:spPr>
        </p:cxnSp>
        <p:cxnSp>
          <p:nvCxnSpPr>
            <p:cNvPr id="23" name="Straight Connector 34">
              <a:extLst>
                <a:ext uri="{FF2B5EF4-FFF2-40B4-BE49-F238E27FC236}">
                  <a16:creationId xmlns:a16="http://schemas.microsoft.com/office/drawing/2014/main" id="{6087C98F-3023-4D20-B6D9-468FC394E2A8}"/>
                </a:ext>
              </a:extLst>
            </p:cNvPr>
            <p:cNvCxnSpPr/>
            <p:nvPr/>
          </p:nvCxnSpPr>
          <p:spPr>
            <a:xfrm rot="2399978" flipH="1">
              <a:off x="11583299" y="1221794"/>
              <a:ext cx="3401" cy="182880"/>
            </a:xfrm>
            <a:prstGeom prst="straightConnector1">
              <a:avLst/>
            </a:prstGeom>
            <a:noFill/>
            <a:ln w="9528" cap="rnd">
              <a:solidFill>
                <a:srgbClr val="FFFFFF">
                  <a:alpha val="30196"/>
                </a:srgbClr>
              </a:solidFill>
              <a:prstDash val="solid"/>
              <a:miter/>
            </a:ln>
          </p:spPr>
        </p:cxnSp>
        <p:cxnSp>
          <p:nvCxnSpPr>
            <p:cNvPr id="24" name="Straight Connector 35">
              <a:extLst>
                <a:ext uri="{FF2B5EF4-FFF2-40B4-BE49-F238E27FC236}">
                  <a16:creationId xmlns:a16="http://schemas.microsoft.com/office/drawing/2014/main" id="{421166A9-9091-4EB7-B549-A2A728900824}"/>
                </a:ext>
              </a:extLst>
            </p:cNvPr>
            <p:cNvCxnSpPr/>
            <p:nvPr/>
          </p:nvCxnSpPr>
          <p:spPr>
            <a:xfrm rot="2519990" flipH="1">
              <a:off x="11685345" y="1321778"/>
              <a:ext cx="3392" cy="182880"/>
            </a:xfrm>
            <a:prstGeom prst="straightConnector1">
              <a:avLst/>
            </a:prstGeom>
            <a:noFill/>
            <a:ln w="9528" cap="rnd">
              <a:solidFill>
                <a:srgbClr val="FFFFFF">
                  <a:alpha val="30196"/>
                </a:srgbClr>
              </a:solidFill>
              <a:prstDash val="solid"/>
              <a:miter/>
            </a:ln>
          </p:spPr>
        </p:cxnSp>
        <p:cxnSp>
          <p:nvCxnSpPr>
            <p:cNvPr id="25" name="Straight Connector 36">
              <a:extLst>
                <a:ext uri="{FF2B5EF4-FFF2-40B4-BE49-F238E27FC236}">
                  <a16:creationId xmlns:a16="http://schemas.microsoft.com/office/drawing/2014/main" id="{41ED6E33-4DF5-49CB-BA1E-A0E4C96D1289}"/>
                </a:ext>
              </a:extLst>
            </p:cNvPr>
            <p:cNvCxnSpPr/>
            <p:nvPr/>
          </p:nvCxnSpPr>
          <p:spPr>
            <a:xfrm rot="2699990" flipH="1">
              <a:off x="11787705" y="1417627"/>
              <a:ext cx="3392" cy="182880"/>
            </a:xfrm>
            <a:prstGeom prst="straightConnector1">
              <a:avLst/>
            </a:prstGeom>
            <a:noFill/>
            <a:ln w="9528" cap="rnd">
              <a:solidFill>
                <a:srgbClr val="FFFFFF">
                  <a:alpha val="30196"/>
                </a:srgbClr>
              </a:solidFill>
              <a:prstDash val="solid"/>
              <a:miter/>
            </a:ln>
          </p:spPr>
        </p:cxnSp>
        <p:cxnSp>
          <p:nvCxnSpPr>
            <p:cNvPr id="26" name="Straight Connector 37">
              <a:extLst>
                <a:ext uri="{FF2B5EF4-FFF2-40B4-BE49-F238E27FC236}">
                  <a16:creationId xmlns:a16="http://schemas.microsoft.com/office/drawing/2014/main" id="{336976B4-1CC6-4900-AD3D-53D9AF2F4CF8}"/>
                </a:ext>
              </a:extLst>
            </p:cNvPr>
            <p:cNvCxnSpPr/>
            <p:nvPr/>
          </p:nvCxnSpPr>
          <p:spPr>
            <a:xfrm rot="2819968" flipH="1">
              <a:off x="11880861" y="1517934"/>
              <a:ext cx="3392" cy="182880"/>
            </a:xfrm>
            <a:prstGeom prst="straightConnector1">
              <a:avLst/>
            </a:prstGeom>
            <a:noFill/>
            <a:ln w="9528" cap="rnd">
              <a:solidFill>
                <a:srgbClr val="FFFFFF">
                  <a:alpha val="30196"/>
                </a:srgbClr>
              </a:solidFill>
              <a:prstDash val="solid"/>
              <a:miter/>
            </a:ln>
          </p:spPr>
        </p:cxnSp>
        <p:cxnSp>
          <p:nvCxnSpPr>
            <p:cNvPr id="27" name="Straight Connector 38">
              <a:extLst>
                <a:ext uri="{FF2B5EF4-FFF2-40B4-BE49-F238E27FC236}">
                  <a16:creationId xmlns:a16="http://schemas.microsoft.com/office/drawing/2014/main" id="{F6028AD6-AD58-4911-BB83-D11AB81785ED}"/>
                </a:ext>
              </a:extLst>
            </p:cNvPr>
            <p:cNvCxnSpPr/>
            <p:nvPr/>
          </p:nvCxnSpPr>
          <p:spPr>
            <a:xfrm rot="2939979" flipH="1">
              <a:off x="11969250" y="1627436"/>
              <a:ext cx="3392" cy="182880"/>
            </a:xfrm>
            <a:prstGeom prst="straightConnector1">
              <a:avLst/>
            </a:prstGeom>
            <a:noFill/>
            <a:ln w="9528" cap="rnd">
              <a:solidFill>
                <a:srgbClr val="FFFFFF">
                  <a:alpha val="30196"/>
                </a:srgbClr>
              </a:solidFill>
              <a:prstDash val="solid"/>
              <a:miter/>
            </a:ln>
          </p:spPr>
        </p:cxnSp>
        <p:cxnSp>
          <p:nvCxnSpPr>
            <p:cNvPr id="28" name="Straight Connector 39">
              <a:extLst>
                <a:ext uri="{FF2B5EF4-FFF2-40B4-BE49-F238E27FC236}">
                  <a16:creationId xmlns:a16="http://schemas.microsoft.com/office/drawing/2014/main" id="{C75805C6-4EA3-48D0-8EA4-BF9DE4113E30}"/>
                </a:ext>
              </a:extLst>
            </p:cNvPr>
            <p:cNvCxnSpPr/>
            <p:nvPr/>
          </p:nvCxnSpPr>
          <p:spPr>
            <a:xfrm rot="3059991" flipH="1">
              <a:off x="12062016" y="1736003"/>
              <a:ext cx="3393" cy="182880"/>
            </a:xfrm>
            <a:prstGeom prst="straightConnector1">
              <a:avLst/>
            </a:prstGeom>
            <a:noFill/>
            <a:ln w="9528" cap="rnd">
              <a:solidFill>
                <a:srgbClr val="FFFFFF">
                  <a:alpha val="30196"/>
                </a:srgbClr>
              </a:solidFill>
              <a:prstDash val="solid"/>
              <a:miter/>
            </a:ln>
          </p:spPr>
        </p:cxnSp>
        <p:cxnSp>
          <p:nvCxnSpPr>
            <p:cNvPr id="29" name="Straight Connector 40">
              <a:extLst>
                <a:ext uri="{FF2B5EF4-FFF2-40B4-BE49-F238E27FC236}">
                  <a16:creationId xmlns:a16="http://schemas.microsoft.com/office/drawing/2014/main" id="{88B5F8FF-8EA8-4B81-916C-FAD49E27E6A6}"/>
                </a:ext>
              </a:extLst>
            </p:cNvPr>
            <p:cNvCxnSpPr/>
            <p:nvPr/>
          </p:nvCxnSpPr>
          <p:spPr>
            <a:xfrm flipH="1">
              <a:off x="12074679" y="1910245"/>
              <a:ext cx="117317" cy="82918"/>
            </a:xfrm>
            <a:prstGeom prst="straightConnector1">
              <a:avLst/>
            </a:prstGeom>
            <a:noFill/>
            <a:ln w="9528" cap="rnd">
              <a:solidFill>
                <a:srgbClr val="FFFFFF">
                  <a:alpha val="30196"/>
                </a:srgbClr>
              </a:solidFill>
              <a:prstDash val="solid"/>
              <a:miter/>
            </a:ln>
          </p:spPr>
        </p:cxnSp>
        <p:cxnSp>
          <p:nvCxnSpPr>
            <p:cNvPr id="30" name="Straight Connector 41">
              <a:extLst>
                <a:ext uri="{FF2B5EF4-FFF2-40B4-BE49-F238E27FC236}">
                  <a16:creationId xmlns:a16="http://schemas.microsoft.com/office/drawing/2014/main" id="{75C22FA0-0AAA-4F7C-8E84-5619F21A5201}"/>
                </a:ext>
              </a:extLst>
            </p:cNvPr>
            <p:cNvCxnSpPr/>
            <p:nvPr/>
          </p:nvCxnSpPr>
          <p:spPr>
            <a:xfrm flipH="1">
              <a:off x="12149943" y="2083597"/>
              <a:ext cx="39676" cy="21434"/>
            </a:xfrm>
            <a:prstGeom prst="straightConnector1">
              <a:avLst/>
            </a:prstGeom>
            <a:noFill/>
            <a:ln w="9528" cap="rnd">
              <a:solidFill>
                <a:srgbClr val="FFFFFF">
                  <a:alpha val="30196"/>
                </a:srgbClr>
              </a:solidFill>
              <a:prstDash val="solid"/>
              <a:miter/>
            </a:ln>
          </p:spPr>
        </p:cxnSp>
        <p:cxnSp>
          <p:nvCxnSpPr>
            <p:cNvPr id="31" name="Straight Connector 42">
              <a:extLst>
                <a:ext uri="{FF2B5EF4-FFF2-40B4-BE49-F238E27FC236}">
                  <a16:creationId xmlns:a16="http://schemas.microsoft.com/office/drawing/2014/main" id="{A83C8543-F04C-44D5-8822-BAFD2475CA31}"/>
                </a:ext>
              </a:extLst>
            </p:cNvPr>
            <p:cNvCxnSpPr/>
            <p:nvPr/>
          </p:nvCxnSpPr>
          <p:spPr>
            <a:xfrm rot="21420000" flipH="1">
              <a:off x="9127988" y="334249"/>
              <a:ext cx="3393" cy="182880"/>
            </a:xfrm>
            <a:prstGeom prst="straightConnector1">
              <a:avLst/>
            </a:prstGeom>
            <a:noFill/>
            <a:ln w="9528" cap="rnd">
              <a:solidFill>
                <a:srgbClr val="FFFFFF">
                  <a:alpha val="30196"/>
                </a:srgbClr>
              </a:solidFill>
              <a:prstDash val="solid"/>
              <a:miter/>
            </a:ln>
          </p:spPr>
        </p:cxnSp>
        <p:cxnSp>
          <p:nvCxnSpPr>
            <p:cNvPr id="32" name="Straight Connector 43">
              <a:extLst>
                <a:ext uri="{FF2B5EF4-FFF2-40B4-BE49-F238E27FC236}">
                  <a16:creationId xmlns:a16="http://schemas.microsoft.com/office/drawing/2014/main" id="{CD88C0DD-77B1-483E-ACDB-B1A767A75AEA}"/>
                </a:ext>
              </a:extLst>
            </p:cNvPr>
            <p:cNvCxnSpPr/>
            <p:nvPr/>
          </p:nvCxnSpPr>
          <p:spPr>
            <a:xfrm rot="21299988" flipH="1">
              <a:off x="8987573" y="336635"/>
              <a:ext cx="3393" cy="182880"/>
            </a:xfrm>
            <a:prstGeom prst="straightConnector1">
              <a:avLst/>
            </a:prstGeom>
            <a:noFill/>
            <a:ln w="9528" cap="rnd">
              <a:solidFill>
                <a:srgbClr val="FFFFFF">
                  <a:alpha val="30196"/>
                </a:srgbClr>
              </a:solidFill>
              <a:prstDash val="solid"/>
              <a:miter/>
            </a:ln>
          </p:spPr>
        </p:cxnSp>
        <p:cxnSp>
          <p:nvCxnSpPr>
            <p:cNvPr id="33" name="Straight Connector 44">
              <a:extLst>
                <a:ext uri="{FF2B5EF4-FFF2-40B4-BE49-F238E27FC236}">
                  <a16:creationId xmlns:a16="http://schemas.microsoft.com/office/drawing/2014/main" id="{2BF48051-3816-43DE-B930-AC21B9C19569}"/>
                </a:ext>
              </a:extLst>
            </p:cNvPr>
            <p:cNvCxnSpPr/>
            <p:nvPr/>
          </p:nvCxnSpPr>
          <p:spPr>
            <a:xfrm rot="21179976" flipH="1">
              <a:off x="8844863" y="351175"/>
              <a:ext cx="3392" cy="182880"/>
            </a:xfrm>
            <a:prstGeom prst="straightConnector1">
              <a:avLst/>
            </a:prstGeom>
            <a:noFill/>
            <a:ln w="9528" cap="rnd">
              <a:solidFill>
                <a:srgbClr val="FFFFFF">
                  <a:alpha val="30196"/>
                </a:srgbClr>
              </a:solidFill>
              <a:prstDash val="solid"/>
              <a:miter/>
            </a:ln>
          </p:spPr>
        </p:cxnSp>
        <p:cxnSp>
          <p:nvCxnSpPr>
            <p:cNvPr id="34" name="Straight Connector 45">
              <a:extLst>
                <a:ext uri="{FF2B5EF4-FFF2-40B4-BE49-F238E27FC236}">
                  <a16:creationId xmlns:a16="http://schemas.microsoft.com/office/drawing/2014/main" id="{B3272F71-6A94-4375-8BC1-3B590549C9B6}"/>
                </a:ext>
              </a:extLst>
            </p:cNvPr>
            <p:cNvCxnSpPr/>
            <p:nvPr/>
          </p:nvCxnSpPr>
          <p:spPr>
            <a:xfrm rot="21059999" flipH="1">
              <a:off x="8706907" y="365722"/>
              <a:ext cx="3393" cy="182880"/>
            </a:xfrm>
            <a:prstGeom prst="straightConnector1">
              <a:avLst/>
            </a:prstGeom>
            <a:noFill/>
            <a:ln w="9528" cap="rnd">
              <a:solidFill>
                <a:srgbClr val="FFFFFF">
                  <a:alpha val="30196"/>
                </a:srgbClr>
              </a:solidFill>
              <a:prstDash val="solid"/>
              <a:miter/>
            </a:ln>
          </p:spPr>
        </p:cxnSp>
        <p:cxnSp>
          <p:nvCxnSpPr>
            <p:cNvPr id="35" name="Straight Connector 46">
              <a:extLst>
                <a:ext uri="{FF2B5EF4-FFF2-40B4-BE49-F238E27FC236}">
                  <a16:creationId xmlns:a16="http://schemas.microsoft.com/office/drawing/2014/main" id="{BE0F66B2-EC3A-49B1-8508-2BF6942F0F5C}"/>
                </a:ext>
              </a:extLst>
            </p:cNvPr>
            <p:cNvCxnSpPr/>
            <p:nvPr/>
          </p:nvCxnSpPr>
          <p:spPr>
            <a:xfrm rot="20879998" flipH="1">
              <a:off x="8568009" y="387887"/>
              <a:ext cx="3392" cy="182880"/>
            </a:xfrm>
            <a:prstGeom prst="straightConnector1">
              <a:avLst/>
            </a:prstGeom>
            <a:noFill/>
            <a:ln w="9528" cap="rnd">
              <a:solidFill>
                <a:srgbClr val="FFFFFF">
                  <a:alpha val="30196"/>
                </a:srgbClr>
              </a:solidFill>
              <a:prstDash val="solid"/>
              <a:miter/>
            </a:ln>
          </p:spPr>
        </p:cxnSp>
        <p:cxnSp>
          <p:nvCxnSpPr>
            <p:cNvPr id="36" name="Straight Connector 47">
              <a:extLst>
                <a:ext uri="{FF2B5EF4-FFF2-40B4-BE49-F238E27FC236}">
                  <a16:creationId xmlns:a16="http://schemas.microsoft.com/office/drawing/2014/main" id="{3887A0BE-6E9E-4487-9ACC-817E9AF7E0AD}"/>
                </a:ext>
              </a:extLst>
            </p:cNvPr>
            <p:cNvCxnSpPr/>
            <p:nvPr/>
          </p:nvCxnSpPr>
          <p:spPr>
            <a:xfrm rot="20759987" flipH="1">
              <a:off x="8429111" y="410061"/>
              <a:ext cx="3393" cy="182880"/>
            </a:xfrm>
            <a:prstGeom prst="straightConnector1">
              <a:avLst/>
            </a:prstGeom>
            <a:noFill/>
            <a:ln w="9528" cap="rnd">
              <a:solidFill>
                <a:srgbClr val="FFFFFF">
                  <a:alpha val="30196"/>
                </a:srgbClr>
              </a:solidFill>
              <a:prstDash val="solid"/>
              <a:miter/>
            </a:ln>
          </p:spPr>
        </p:cxnSp>
        <p:cxnSp>
          <p:nvCxnSpPr>
            <p:cNvPr id="37" name="Straight Connector 48">
              <a:extLst>
                <a:ext uri="{FF2B5EF4-FFF2-40B4-BE49-F238E27FC236}">
                  <a16:creationId xmlns:a16="http://schemas.microsoft.com/office/drawing/2014/main" id="{C3DD0F50-C11C-4807-B10C-F611425C9EF5}"/>
                </a:ext>
              </a:extLst>
            </p:cNvPr>
            <p:cNvCxnSpPr/>
            <p:nvPr/>
          </p:nvCxnSpPr>
          <p:spPr>
            <a:xfrm rot="20639975" flipH="1">
              <a:off x="8294970" y="446217"/>
              <a:ext cx="3392" cy="182880"/>
            </a:xfrm>
            <a:prstGeom prst="straightConnector1">
              <a:avLst/>
            </a:prstGeom>
            <a:noFill/>
            <a:ln w="9528" cap="rnd">
              <a:solidFill>
                <a:srgbClr val="FFFFFF">
                  <a:alpha val="30196"/>
                </a:srgbClr>
              </a:solidFill>
              <a:prstDash val="solid"/>
              <a:miter/>
            </a:ln>
          </p:spPr>
        </p:cxnSp>
        <p:cxnSp>
          <p:nvCxnSpPr>
            <p:cNvPr id="38" name="Straight Connector 49">
              <a:extLst>
                <a:ext uri="{FF2B5EF4-FFF2-40B4-BE49-F238E27FC236}">
                  <a16:creationId xmlns:a16="http://schemas.microsoft.com/office/drawing/2014/main" id="{BD1709EC-7111-4A69-B7A8-053A8EE519D0}"/>
                </a:ext>
              </a:extLst>
            </p:cNvPr>
            <p:cNvCxnSpPr/>
            <p:nvPr/>
          </p:nvCxnSpPr>
          <p:spPr>
            <a:xfrm rot="20519997" flipH="1">
              <a:off x="8160827" y="482371"/>
              <a:ext cx="3393" cy="182880"/>
            </a:xfrm>
            <a:prstGeom prst="straightConnector1">
              <a:avLst/>
            </a:prstGeom>
            <a:noFill/>
            <a:ln w="9528" cap="rnd">
              <a:solidFill>
                <a:srgbClr val="FFFFFF">
                  <a:alpha val="30196"/>
                </a:srgbClr>
              </a:solidFill>
              <a:prstDash val="solid"/>
              <a:miter/>
            </a:ln>
          </p:spPr>
        </p:cxnSp>
        <p:cxnSp>
          <p:nvCxnSpPr>
            <p:cNvPr id="39" name="Straight Connector 50">
              <a:extLst>
                <a:ext uri="{FF2B5EF4-FFF2-40B4-BE49-F238E27FC236}">
                  <a16:creationId xmlns:a16="http://schemas.microsoft.com/office/drawing/2014/main" id="{E4964C4F-CFB4-468B-803F-A7766D1FB6DC}"/>
                </a:ext>
              </a:extLst>
            </p:cNvPr>
            <p:cNvCxnSpPr/>
            <p:nvPr/>
          </p:nvCxnSpPr>
          <p:spPr>
            <a:xfrm rot="20339997" flipH="1">
              <a:off x="8027691" y="531850"/>
              <a:ext cx="3392" cy="182880"/>
            </a:xfrm>
            <a:prstGeom prst="straightConnector1">
              <a:avLst/>
            </a:prstGeom>
            <a:noFill/>
            <a:ln w="9528" cap="rnd">
              <a:solidFill>
                <a:srgbClr val="FFFFFF">
                  <a:alpha val="30196"/>
                </a:srgbClr>
              </a:solidFill>
              <a:prstDash val="solid"/>
              <a:miter/>
            </a:ln>
          </p:spPr>
        </p:cxnSp>
        <p:cxnSp>
          <p:nvCxnSpPr>
            <p:cNvPr id="40" name="Straight Connector 51">
              <a:extLst>
                <a:ext uri="{FF2B5EF4-FFF2-40B4-BE49-F238E27FC236}">
                  <a16:creationId xmlns:a16="http://schemas.microsoft.com/office/drawing/2014/main" id="{72104C50-E5E7-4FB0-961A-6A2441A5F65A}"/>
                </a:ext>
              </a:extLst>
            </p:cNvPr>
            <p:cNvCxnSpPr/>
            <p:nvPr/>
          </p:nvCxnSpPr>
          <p:spPr>
            <a:xfrm rot="20219985" flipH="1">
              <a:off x="7894554" y="581318"/>
              <a:ext cx="3393" cy="182880"/>
            </a:xfrm>
            <a:prstGeom prst="straightConnector1">
              <a:avLst/>
            </a:prstGeom>
            <a:noFill/>
            <a:ln w="9528" cap="rnd">
              <a:solidFill>
                <a:srgbClr val="FFFFFF">
                  <a:alpha val="30196"/>
                </a:srgbClr>
              </a:solidFill>
              <a:prstDash val="solid"/>
              <a:miter/>
            </a:ln>
          </p:spPr>
        </p:cxnSp>
        <p:cxnSp>
          <p:nvCxnSpPr>
            <p:cNvPr id="41" name="Straight Connector 52">
              <a:extLst>
                <a:ext uri="{FF2B5EF4-FFF2-40B4-BE49-F238E27FC236}">
                  <a16:creationId xmlns:a16="http://schemas.microsoft.com/office/drawing/2014/main" id="{0D4C2498-AF8B-4D32-BCEE-8D6F8D3DB617}"/>
                </a:ext>
              </a:extLst>
            </p:cNvPr>
            <p:cNvCxnSpPr/>
            <p:nvPr/>
          </p:nvCxnSpPr>
          <p:spPr>
            <a:xfrm rot="20099974" flipH="1">
              <a:off x="7761418" y="630787"/>
              <a:ext cx="3392" cy="182880"/>
            </a:xfrm>
            <a:prstGeom prst="straightConnector1">
              <a:avLst/>
            </a:prstGeom>
            <a:noFill/>
            <a:ln w="9528" cap="rnd">
              <a:solidFill>
                <a:srgbClr val="FFFFFF">
                  <a:alpha val="30196"/>
                </a:srgbClr>
              </a:solidFill>
              <a:prstDash val="solid"/>
              <a:miter/>
            </a:ln>
          </p:spPr>
        </p:cxnSp>
        <p:cxnSp>
          <p:nvCxnSpPr>
            <p:cNvPr id="42" name="Straight Connector 53">
              <a:extLst>
                <a:ext uri="{FF2B5EF4-FFF2-40B4-BE49-F238E27FC236}">
                  <a16:creationId xmlns:a16="http://schemas.microsoft.com/office/drawing/2014/main" id="{C0DC4968-D102-48D8-A4A2-E98516764CE8}"/>
                </a:ext>
              </a:extLst>
            </p:cNvPr>
            <p:cNvCxnSpPr/>
            <p:nvPr/>
          </p:nvCxnSpPr>
          <p:spPr>
            <a:xfrm rot="19979996" flipH="1">
              <a:off x="7636648" y="689802"/>
              <a:ext cx="3392" cy="182880"/>
            </a:xfrm>
            <a:prstGeom prst="straightConnector1">
              <a:avLst/>
            </a:prstGeom>
            <a:noFill/>
            <a:ln w="9528" cap="rnd">
              <a:solidFill>
                <a:srgbClr val="FFFFFF">
                  <a:alpha val="30196"/>
                </a:srgbClr>
              </a:solidFill>
              <a:prstDash val="solid"/>
              <a:miter/>
            </a:ln>
          </p:spPr>
        </p:cxnSp>
        <p:cxnSp>
          <p:nvCxnSpPr>
            <p:cNvPr id="43" name="Straight Connector 54">
              <a:extLst>
                <a:ext uri="{FF2B5EF4-FFF2-40B4-BE49-F238E27FC236}">
                  <a16:creationId xmlns:a16="http://schemas.microsoft.com/office/drawing/2014/main" id="{C831CB82-1F12-475E-86F6-B24BD9AA2173}"/>
                </a:ext>
              </a:extLst>
            </p:cNvPr>
            <p:cNvCxnSpPr/>
            <p:nvPr/>
          </p:nvCxnSpPr>
          <p:spPr>
            <a:xfrm rot="19799996" flipH="1">
              <a:off x="7511868" y="751194"/>
              <a:ext cx="3392" cy="182880"/>
            </a:xfrm>
            <a:prstGeom prst="straightConnector1">
              <a:avLst/>
            </a:prstGeom>
            <a:noFill/>
            <a:ln w="9528" cap="rnd">
              <a:solidFill>
                <a:srgbClr val="FFFFFF">
                  <a:alpha val="30196"/>
                </a:srgbClr>
              </a:solidFill>
              <a:prstDash val="solid"/>
              <a:miter/>
            </a:ln>
          </p:spPr>
        </p:cxnSp>
        <p:cxnSp>
          <p:nvCxnSpPr>
            <p:cNvPr id="44" name="Straight Connector 55">
              <a:extLst>
                <a:ext uri="{FF2B5EF4-FFF2-40B4-BE49-F238E27FC236}">
                  <a16:creationId xmlns:a16="http://schemas.microsoft.com/office/drawing/2014/main" id="{622FA9FF-AC07-4F3D-A998-69F0DFF4A8D4}"/>
                </a:ext>
              </a:extLst>
            </p:cNvPr>
            <p:cNvCxnSpPr/>
            <p:nvPr/>
          </p:nvCxnSpPr>
          <p:spPr>
            <a:xfrm rot="19679984" flipH="1">
              <a:off x="7387894" y="819768"/>
              <a:ext cx="3402" cy="182880"/>
            </a:xfrm>
            <a:prstGeom prst="straightConnector1">
              <a:avLst/>
            </a:prstGeom>
            <a:noFill/>
            <a:ln w="9528" cap="rnd">
              <a:solidFill>
                <a:srgbClr val="FFFFFF">
                  <a:alpha val="30196"/>
                </a:srgbClr>
              </a:solidFill>
              <a:prstDash val="solid"/>
              <a:miter/>
            </a:ln>
          </p:spPr>
        </p:cxnSp>
        <p:cxnSp>
          <p:nvCxnSpPr>
            <p:cNvPr id="45" name="Straight Connector 56">
              <a:extLst>
                <a:ext uri="{FF2B5EF4-FFF2-40B4-BE49-F238E27FC236}">
                  <a16:creationId xmlns:a16="http://schemas.microsoft.com/office/drawing/2014/main" id="{8B1DF59D-71CF-468D-A5B0-6A9F58A9E24B}"/>
                </a:ext>
              </a:extLst>
            </p:cNvPr>
            <p:cNvCxnSpPr/>
            <p:nvPr/>
          </p:nvCxnSpPr>
          <p:spPr>
            <a:xfrm rot="19559972" flipH="1">
              <a:off x="7268528" y="893155"/>
              <a:ext cx="3392" cy="182880"/>
            </a:xfrm>
            <a:prstGeom prst="straightConnector1">
              <a:avLst/>
            </a:prstGeom>
            <a:noFill/>
            <a:ln w="9528" cap="rnd">
              <a:solidFill>
                <a:srgbClr val="FFFFFF">
                  <a:alpha val="30196"/>
                </a:srgbClr>
              </a:solidFill>
              <a:prstDash val="solid"/>
              <a:miter/>
            </a:ln>
          </p:spPr>
        </p:cxnSp>
        <p:cxnSp>
          <p:nvCxnSpPr>
            <p:cNvPr id="46" name="Straight Connector 57">
              <a:extLst>
                <a:ext uri="{FF2B5EF4-FFF2-40B4-BE49-F238E27FC236}">
                  <a16:creationId xmlns:a16="http://schemas.microsoft.com/office/drawing/2014/main" id="{44FC8C7B-086D-4741-B282-F385C833371F}"/>
                </a:ext>
              </a:extLst>
            </p:cNvPr>
            <p:cNvCxnSpPr/>
            <p:nvPr/>
          </p:nvCxnSpPr>
          <p:spPr>
            <a:xfrm rot="19439995" flipH="1">
              <a:off x="7152033" y="976585"/>
              <a:ext cx="3392" cy="182880"/>
            </a:xfrm>
            <a:prstGeom prst="straightConnector1">
              <a:avLst/>
            </a:prstGeom>
            <a:noFill/>
            <a:ln w="9528" cap="rnd">
              <a:solidFill>
                <a:srgbClr val="FFFFFF">
                  <a:alpha val="30196"/>
                </a:srgbClr>
              </a:solidFill>
              <a:prstDash val="solid"/>
              <a:miter/>
            </a:ln>
          </p:spPr>
        </p:cxnSp>
        <p:cxnSp>
          <p:nvCxnSpPr>
            <p:cNvPr id="47" name="Straight Connector 58">
              <a:extLst>
                <a:ext uri="{FF2B5EF4-FFF2-40B4-BE49-F238E27FC236}">
                  <a16:creationId xmlns:a16="http://schemas.microsoft.com/office/drawing/2014/main" id="{83140DC9-44A1-42DF-9DBE-FB32CC59C1F7}"/>
                </a:ext>
              </a:extLst>
            </p:cNvPr>
            <p:cNvCxnSpPr/>
            <p:nvPr/>
          </p:nvCxnSpPr>
          <p:spPr>
            <a:xfrm rot="19259995" flipH="1">
              <a:off x="7041692" y="1060024"/>
              <a:ext cx="3393" cy="182880"/>
            </a:xfrm>
            <a:prstGeom prst="straightConnector1">
              <a:avLst/>
            </a:prstGeom>
            <a:noFill/>
            <a:ln w="9528" cap="rnd">
              <a:solidFill>
                <a:srgbClr val="FFFFFF">
                  <a:alpha val="30196"/>
                </a:srgbClr>
              </a:solidFill>
              <a:prstDash val="solid"/>
              <a:miter/>
            </a:ln>
          </p:spPr>
        </p:cxnSp>
        <p:cxnSp>
          <p:nvCxnSpPr>
            <p:cNvPr id="48" name="Straight Connector 59">
              <a:extLst>
                <a:ext uri="{FF2B5EF4-FFF2-40B4-BE49-F238E27FC236}">
                  <a16:creationId xmlns:a16="http://schemas.microsoft.com/office/drawing/2014/main" id="{6C0F2C9F-C253-4B4B-A599-F1753640EB97}"/>
                </a:ext>
              </a:extLst>
            </p:cNvPr>
            <p:cNvCxnSpPr/>
            <p:nvPr/>
          </p:nvCxnSpPr>
          <p:spPr>
            <a:xfrm rot="19139983" flipH="1">
              <a:off x="6931361" y="1143463"/>
              <a:ext cx="3392" cy="182880"/>
            </a:xfrm>
            <a:prstGeom prst="straightConnector1">
              <a:avLst/>
            </a:prstGeom>
            <a:noFill/>
            <a:ln w="9528" cap="rnd">
              <a:solidFill>
                <a:srgbClr val="FFFFFF">
                  <a:alpha val="30196"/>
                </a:srgbClr>
              </a:solidFill>
              <a:prstDash val="solid"/>
              <a:miter/>
            </a:ln>
          </p:spPr>
        </p:cxnSp>
        <p:cxnSp>
          <p:nvCxnSpPr>
            <p:cNvPr id="49" name="Straight Connector 60">
              <a:extLst>
                <a:ext uri="{FF2B5EF4-FFF2-40B4-BE49-F238E27FC236}">
                  <a16:creationId xmlns:a16="http://schemas.microsoft.com/office/drawing/2014/main" id="{7E77FEF1-6F0E-406E-B9D6-688094D44F0C}"/>
                </a:ext>
              </a:extLst>
            </p:cNvPr>
            <p:cNvCxnSpPr/>
            <p:nvPr/>
          </p:nvCxnSpPr>
          <p:spPr>
            <a:xfrm rot="19019971" flipH="1">
              <a:off x="6819072" y="1235863"/>
              <a:ext cx="3393" cy="182880"/>
            </a:xfrm>
            <a:prstGeom prst="straightConnector1">
              <a:avLst/>
            </a:prstGeom>
            <a:noFill/>
            <a:ln w="9528" cap="rnd">
              <a:solidFill>
                <a:srgbClr val="FFFFFF">
                  <a:alpha val="30196"/>
                </a:srgbClr>
              </a:solidFill>
              <a:prstDash val="solid"/>
              <a:miter/>
            </a:ln>
          </p:spPr>
        </p:cxnSp>
        <p:cxnSp>
          <p:nvCxnSpPr>
            <p:cNvPr id="50" name="Straight Connector 61">
              <a:extLst>
                <a:ext uri="{FF2B5EF4-FFF2-40B4-BE49-F238E27FC236}">
                  <a16:creationId xmlns:a16="http://schemas.microsoft.com/office/drawing/2014/main" id="{63E1AE68-9393-4697-A286-8F33834C25A6}"/>
                </a:ext>
              </a:extLst>
            </p:cNvPr>
            <p:cNvCxnSpPr/>
            <p:nvPr/>
          </p:nvCxnSpPr>
          <p:spPr>
            <a:xfrm rot="18899994" flipH="1">
              <a:off x="6721360" y="1332743"/>
              <a:ext cx="3392" cy="182880"/>
            </a:xfrm>
            <a:prstGeom prst="straightConnector1">
              <a:avLst/>
            </a:prstGeom>
            <a:noFill/>
            <a:ln w="9528" cap="rnd">
              <a:solidFill>
                <a:srgbClr val="FFFFFF">
                  <a:alpha val="30196"/>
                </a:srgbClr>
              </a:solidFill>
              <a:prstDash val="solid"/>
              <a:miter/>
            </a:ln>
          </p:spPr>
        </p:cxnSp>
        <p:cxnSp>
          <p:nvCxnSpPr>
            <p:cNvPr id="51" name="Straight Connector 62">
              <a:extLst>
                <a:ext uri="{FF2B5EF4-FFF2-40B4-BE49-F238E27FC236}">
                  <a16:creationId xmlns:a16="http://schemas.microsoft.com/office/drawing/2014/main" id="{9098F0B9-A747-4368-A704-8BB9FEDE5F67}"/>
                </a:ext>
              </a:extLst>
            </p:cNvPr>
            <p:cNvCxnSpPr/>
            <p:nvPr/>
          </p:nvCxnSpPr>
          <p:spPr>
            <a:xfrm rot="18719993" flipH="1">
              <a:off x="6617468" y="1429429"/>
              <a:ext cx="3392" cy="182880"/>
            </a:xfrm>
            <a:prstGeom prst="straightConnector1">
              <a:avLst/>
            </a:prstGeom>
            <a:noFill/>
            <a:ln w="9528" cap="rnd">
              <a:solidFill>
                <a:srgbClr val="FFFFFF">
                  <a:alpha val="30196"/>
                </a:srgbClr>
              </a:solidFill>
              <a:prstDash val="solid"/>
              <a:miter/>
            </a:ln>
          </p:spPr>
        </p:cxnSp>
        <p:cxnSp>
          <p:nvCxnSpPr>
            <p:cNvPr id="52" name="Straight Connector 63">
              <a:extLst>
                <a:ext uri="{FF2B5EF4-FFF2-40B4-BE49-F238E27FC236}">
                  <a16:creationId xmlns:a16="http://schemas.microsoft.com/office/drawing/2014/main" id="{B2C31082-29EE-4E9B-8CA5-FBE5BAA70F5B}"/>
                </a:ext>
              </a:extLst>
            </p:cNvPr>
            <p:cNvCxnSpPr/>
            <p:nvPr/>
          </p:nvCxnSpPr>
          <p:spPr>
            <a:xfrm rot="18599982" flipH="1">
              <a:off x="6520028" y="1527285"/>
              <a:ext cx="3402" cy="182880"/>
            </a:xfrm>
            <a:prstGeom prst="straightConnector1">
              <a:avLst/>
            </a:prstGeom>
            <a:noFill/>
            <a:ln w="9528" cap="rnd">
              <a:solidFill>
                <a:srgbClr val="FFFFFF">
                  <a:alpha val="30196"/>
                </a:srgbClr>
              </a:solidFill>
              <a:prstDash val="solid"/>
              <a:miter/>
            </a:ln>
          </p:spPr>
        </p:cxnSp>
        <p:cxnSp>
          <p:nvCxnSpPr>
            <p:cNvPr id="53" name="Straight Connector 64">
              <a:extLst>
                <a:ext uri="{FF2B5EF4-FFF2-40B4-BE49-F238E27FC236}">
                  <a16:creationId xmlns:a16="http://schemas.microsoft.com/office/drawing/2014/main" id="{A0438213-A0F2-4949-A74B-BAA68FD571C6}"/>
                </a:ext>
              </a:extLst>
            </p:cNvPr>
            <p:cNvCxnSpPr/>
            <p:nvPr/>
          </p:nvCxnSpPr>
          <p:spPr>
            <a:xfrm rot="18479970" flipH="1">
              <a:off x="6429578" y="1641616"/>
              <a:ext cx="3392" cy="182880"/>
            </a:xfrm>
            <a:prstGeom prst="straightConnector1">
              <a:avLst/>
            </a:prstGeom>
            <a:noFill/>
            <a:ln w="9528" cap="rnd">
              <a:solidFill>
                <a:srgbClr val="FFFFFF">
                  <a:alpha val="30196"/>
                </a:srgbClr>
              </a:solidFill>
              <a:prstDash val="solid"/>
              <a:miter/>
            </a:ln>
          </p:spPr>
        </p:cxnSp>
        <p:cxnSp>
          <p:nvCxnSpPr>
            <p:cNvPr id="54" name="Straight Connector 65">
              <a:extLst>
                <a:ext uri="{FF2B5EF4-FFF2-40B4-BE49-F238E27FC236}">
                  <a16:creationId xmlns:a16="http://schemas.microsoft.com/office/drawing/2014/main" id="{867BDB14-7DA8-43F2-A428-B6459CCA2F1D}"/>
                </a:ext>
              </a:extLst>
            </p:cNvPr>
            <p:cNvCxnSpPr/>
            <p:nvPr/>
          </p:nvCxnSpPr>
          <p:spPr>
            <a:xfrm rot="18359992" flipH="1">
              <a:off x="6340533" y="1750430"/>
              <a:ext cx="3393" cy="182880"/>
            </a:xfrm>
            <a:prstGeom prst="straightConnector1">
              <a:avLst/>
            </a:prstGeom>
            <a:noFill/>
            <a:ln w="9528" cap="rnd">
              <a:solidFill>
                <a:srgbClr val="FFFFFF">
                  <a:alpha val="30196"/>
                </a:srgbClr>
              </a:solidFill>
              <a:prstDash val="solid"/>
              <a:miter/>
            </a:ln>
          </p:spPr>
        </p:cxnSp>
        <p:cxnSp>
          <p:nvCxnSpPr>
            <p:cNvPr id="55" name="Straight Connector 66">
              <a:extLst>
                <a:ext uri="{FF2B5EF4-FFF2-40B4-BE49-F238E27FC236}">
                  <a16:creationId xmlns:a16="http://schemas.microsoft.com/office/drawing/2014/main" id="{BABB9BCA-3FEC-472E-9C50-1C5506572551}"/>
                </a:ext>
              </a:extLst>
            </p:cNvPr>
            <p:cNvCxnSpPr/>
            <p:nvPr/>
          </p:nvCxnSpPr>
          <p:spPr>
            <a:xfrm rot="18179992" flipH="1">
              <a:off x="6261759" y="1860186"/>
              <a:ext cx="3392" cy="182880"/>
            </a:xfrm>
            <a:prstGeom prst="straightConnector1">
              <a:avLst/>
            </a:prstGeom>
            <a:noFill/>
            <a:ln w="9528" cap="rnd">
              <a:solidFill>
                <a:srgbClr val="FFFFFF">
                  <a:alpha val="30196"/>
                </a:srgbClr>
              </a:solidFill>
              <a:prstDash val="solid"/>
              <a:miter/>
            </a:ln>
          </p:spPr>
        </p:cxnSp>
        <p:cxnSp>
          <p:nvCxnSpPr>
            <p:cNvPr id="56" name="Straight Connector 67">
              <a:extLst>
                <a:ext uri="{FF2B5EF4-FFF2-40B4-BE49-F238E27FC236}">
                  <a16:creationId xmlns:a16="http://schemas.microsoft.com/office/drawing/2014/main" id="{76791D8D-B979-471F-916A-C0C1D3EAEFE7}"/>
                </a:ext>
              </a:extLst>
            </p:cNvPr>
            <p:cNvCxnSpPr/>
            <p:nvPr/>
          </p:nvCxnSpPr>
          <p:spPr>
            <a:xfrm rot="18059980" flipH="1">
              <a:off x="6184144" y="1979624"/>
              <a:ext cx="3392" cy="182880"/>
            </a:xfrm>
            <a:prstGeom prst="straightConnector1">
              <a:avLst/>
            </a:prstGeom>
            <a:noFill/>
            <a:ln w="9528" cap="rnd">
              <a:solidFill>
                <a:srgbClr val="FFFFFF">
                  <a:alpha val="30196"/>
                </a:srgbClr>
              </a:solidFill>
              <a:prstDash val="solid"/>
              <a:miter/>
            </a:ln>
          </p:spPr>
        </p:cxnSp>
        <p:cxnSp>
          <p:nvCxnSpPr>
            <p:cNvPr id="57" name="Straight Connector 68">
              <a:extLst>
                <a:ext uri="{FF2B5EF4-FFF2-40B4-BE49-F238E27FC236}">
                  <a16:creationId xmlns:a16="http://schemas.microsoft.com/office/drawing/2014/main" id="{72FCD1A8-E812-4870-866F-01951ECBB50E}"/>
                </a:ext>
              </a:extLst>
            </p:cNvPr>
            <p:cNvCxnSpPr/>
            <p:nvPr/>
          </p:nvCxnSpPr>
          <p:spPr>
            <a:xfrm rot="17939969" flipH="1">
              <a:off x="6106527" y="2099060"/>
              <a:ext cx="3402" cy="182880"/>
            </a:xfrm>
            <a:prstGeom prst="straightConnector1">
              <a:avLst/>
            </a:prstGeom>
            <a:noFill/>
            <a:ln w="9528" cap="rnd">
              <a:solidFill>
                <a:srgbClr val="FFFFFF">
                  <a:alpha val="30196"/>
                </a:srgbClr>
              </a:solidFill>
              <a:prstDash val="solid"/>
              <a:miter/>
            </a:ln>
          </p:spPr>
        </p:cxnSp>
        <p:cxnSp>
          <p:nvCxnSpPr>
            <p:cNvPr id="58" name="Straight Connector 69">
              <a:extLst>
                <a:ext uri="{FF2B5EF4-FFF2-40B4-BE49-F238E27FC236}">
                  <a16:creationId xmlns:a16="http://schemas.microsoft.com/office/drawing/2014/main" id="{D25E6F2A-1024-4C11-A9C4-76C2D6AB5DD1}"/>
                </a:ext>
              </a:extLst>
            </p:cNvPr>
            <p:cNvCxnSpPr/>
            <p:nvPr/>
          </p:nvCxnSpPr>
          <p:spPr>
            <a:xfrm rot="17819991" flipH="1">
              <a:off x="6043207" y="2222535"/>
              <a:ext cx="3393" cy="182880"/>
            </a:xfrm>
            <a:prstGeom prst="straightConnector1">
              <a:avLst/>
            </a:prstGeom>
            <a:noFill/>
            <a:ln w="9528" cap="rnd">
              <a:solidFill>
                <a:srgbClr val="FFFFFF">
                  <a:alpha val="30196"/>
                </a:srgbClr>
              </a:solidFill>
              <a:prstDash val="solid"/>
              <a:miter/>
            </a:ln>
          </p:spPr>
        </p:cxnSp>
        <p:cxnSp>
          <p:nvCxnSpPr>
            <p:cNvPr id="59" name="Straight Connector 70">
              <a:extLst>
                <a:ext uri="{FF2B5EF4-FFF2-40B4-BE49-F238E27FC236}">
                  <a16:creationId xmlns:a16="http://schemas.microsoft.com/office/drawing/2014/main" id="{E711A2D3-E82E-4DA4-913B-BF5C97474E93}"/>
                </a:ext>
              </a:extLst>
            </p:cNvPr>
            <p:cNvCxnSpPr/>
            <p:nvPr/>
          </p:nvCxnSpPr>
          <p:spPr>
            <a:xfrm rot="17639991" flipH="1">
              <a:off x="5978911" y="2344297"/>
              <a:ext cx="3392" cy="182880"/>
            </a:xfrm>
            <a:prstGeom prst="straightConnector1">
              <a:avLst/>
            </a:prstGeom>
            <a:noFill/>
            <a:ln w="9528" cap="rnd">
              <a:solidFill>
                <a:srgbClr val="FFFFFF">
                  <a:alpha val="30196"/>
                </a:srgbClr>
              </a:solidFill>
              <a:prstDash val="solid"/>
              <a:miter/>
            </a:ln>
          </p:spPr>
        </p:cxnSp>
        <p:cxnSp>
          <p:nvCxnSpPr>
            <p:cNvPr id="60" name="Straight Connector 71">
              <a:extLst>
                <a:ext uri="{FF2B5EF4-FFF2-40B4-BE49-F238E27FC236}">
                  <a16:creationId xmlns:a16="http://schemas.microsoft.com/office/drawing/2014/main" id="{ABEA5D33-1284-446E-BDE7-3BCFD0694B09}"/>
                </a:ext>
              </a:extLst>
            </p:cNvPr>
            <p:cNvCxnSpPr/>
            <p:nvPr/>
          </p:nvCxnSpPr>
          <p:spPr>
            <a:xfrm rot="17519979" flipH="1">
              <a:off x="5912440" y="2470686"/>
              <a:ext cx="3392" cy="182880"/>
            </a:xfrm>
            <a:prstGeom prst="straightConnector1">
              <a:avLst/>
            </a:prstGeom>
            <a:noFill/>
            <a:ln w="9528" cap="rnd">
              <a:solidFill>
                <a:srgbClr val="FFFFFF">
                  <a:alpha val="30196"/>
                </a:srgbClr>
              </a:solidFill>
              <a:prstDash val="solid"/>
              <a:miter/>
            </a:ln>
          </p:spPr>
        </p:cxnSp>
        <p:cxnSp>
          <p:nvCxnSpPr>
            <p:cNvPr id="61" name="Straight Connector 72">
              <a:extLst>
                <a:ext uri="{FF2B5EF4-FFF2-40B4-BE49-F238E27FC236}">
                  <a16:creationId xmlns:a16="http://schemas.microsoft.com/office/drawing/2014/main" id="{A615C9C0-A5C1-4848-9150-C065324CF20E}"/>
                </a:ext>
              </a:extLst>
            </p:cNvPr>
            <p:cNvCxnSpPr/>
            <p:nvPr/>
          </p:nvCxnSpPr>
          <p:spPr>
            <a:xfrm rot="17399967" flipH="1">
              <a:off x="5858871" y="2600919"/>
              <a:ext cx="3402" cy="182880"/>
            </a:xfrm>
            <a:prstGeom prst="straightConnector1">
              <a:avLst/>
            </a:prstGeom>
            <a:noFill/>
            <a:ln w="9528" cap="rnd">
              <a:solidFill>
                <a:srgbClr val="FFFFFF">
                  <a:alpha val="30196"/>
                </a:srgbClr>
              </a:solidFill>
              <a:prstDash val="solid"/>
              <a:miter/>
            </a:ln>
          </p:spPr>
        </p:cxnSp>
        <p:cxnSp>
          <p:nvCxnSpPr>
            <p:cNvPr id="62" name="Straight Connector 73">
              <a:extLst>
                <a:ext uri="{FF2B5EF4-FFF2-40B4-BE49-F238E27FC236}">
                  <a16:creationId xmlns:a16="http://schemas.microsoft.com/office/drawing/2014/main" id="{8A8D0736-9213-4A6C-850B-0C578EC02734}"/>
                </a:ext>
              </a:extLst>
            </p:cNvPr>
            <p:cNvCxnSpPr/>
            <p:nvPr/>
          </p:nvCxnSpPr>
          <p:spPr>
            <a:xfrm rot="17279990" flipH="1">
              <a:off x="5808183" y="2734024"/>
              <a:ext cx="3392" cy="182880"/>
            </a:xfrm>
            <a:prstGeom prst="straightConnector1">
              <a:avLst/>
            </a:prstGeom>
            <a:noFill/>
            <a:ln w="9528" cap="rnd">
              <a:solidFill>
                <a:srgbClr val="FFFFFF">
                  <a:alpha val="30196"/>
                </a:srgbClr>
              </a:solidFill>
              <a:prstDash val="solid"/>
              <a:miter/>
            </a:ln>
          </p:spPr>
        </p:cxnSp>
        <p:cxnSp>
          <p:nvCxnSpPr>
            <p:cNvPr id="63" name="Straight Connector 74">
              <a:extLst>
                <a:ext uri="{FF2B5EF4-FFF2-40B4-BE49-F238E27FC236}">
                  <a16:creationId xmlns:a16="http://schemas.microsoft.com/office/drawing/2014/main" id="{636177F1-D85B-46E5-B836-BE57E54AF0BF}"/>
                </a:ext>
              </a:extLst>
            </p:cNvPr>
            <p:cNvCxnSpPr/>
            <p:nvPr/>
          </p:nvCxnSpPr>
          <p:spPr>
            <a:xfrm rot="17099989" flipH="1">
              <a:off x="5773262" y="2866859"/>
              <a:ext cx="3392" cy="182880"/>
            </a:xfrm>
            <a:prstGeom prst="straightConnector1">
              <a:avLst/>
            </a:prstGeom>
            <a:noFill/>
            <a:ln w="9528" cap="rnd">
              <a:solidFill>
                <a:srgbClr val="FFFFFF">
                  <a:alpha val="30196"/>
                </a:srgbClr>
              </a:solidFill>
              <a:prstDash val="solid"/>
              <a:miter/>
            </a:ln>
          </p:spPr>
        </p:cxnSp>
        <p:cxnSp>
          <p:nvCxnSpPr>
            <p:cNvPr id="64" name="Straight Connector 75">
              <a:extLst>
                <a:ext uri="{FF2B5EF4-FFF2-40B4-BE49-F238E27FC236}">
                  <a16:creationId xmlns:a16="http://schemas.microsoft.com/office/drawing/2014/main" id="{36FC3401-2164-4E76-B812-94F417D1C043}"/>
                </a:ext>
              </a:extLst>
            </p:cNvPr>
            <p:cNvCxnSpPr/>
            <p:nvPr/>
          </p:nvCxnSpPr>
          <p:spPr>
            <a:xfrm rot="16979978" flipH="1">
              <a:off x="5735966" y="3002056"/>
              <a:ext cx="3383" cy="182880"/>
            </a:xfrm>
            <a:prstGeom prst="straightConnector1">
              <a:avLst/>
            </a:prstGeom>
            <a:noFill/>
            <a:ln w="9528" cap="rnd">
              <a:solidFill>
                <a:srgbClr val="FFFFFF">
                  <a:alpha val="30196"/>
                </a:srgbClr>
              </a:solidFill>
              <a:prstDash val="solid"/>
              <a:miter/>
            </a:ln>
          </p:spPr>
        </p:cxnSp>
        <p:cxnSp>
          <p:nvCxnSpPr>
            <p:cNvPr id="65" name="Straight Connector 76">
              <a:extLst>
                <a:ext uri="{FF2B5EF4-FFF2-40B4-BE49-F238E27FC236}">
                  <a16:creationId xmlns:a16="http://schemas.microsoft.com/office/drawing/2014/main" id="{F0BA48A3-7C25-4FBB-A428-A20A675D9620}"/>
                </a:ext>
              </a:extLst>
            </p:cNvPr>
            <p:cNvCxnSpPr/>
            <p:nvPr/>
          </p:nvCxnSpPr>
          <p:spPr>
            <a:xfrm rot="16860000" flipH="1">
              <a:off x="5700108" y="3138901"/>
              <a:ext cx="3392" cy="182880"/>
            </a:xfrm>
            <a:prstGeom prst="straightConnector1">
              <a:avLst/>
            </a:prstGeom>
            <a:noFill/>
            <a:ln w="9528" cap="rnd">
              <a:solidFill>
                <a:srgbClr val="FFFFFF">
                  <a:alpha val="30196"/>
                </a:srgbClr>
              </a:solidFill>
              <a:prstDash val="solid"/>
              <a:miter/>
            </a:ln>
          </p:spPr>
        </p:cxnSp>
        <p:cxnSp>
          <p:nvCxnSpPr>
            <p:cNvPr id="66" name="Straight Connector 77">
              <a:extLst>
                <a:ext uri="{FF2B5EF4-FFF2-40B4-BE49-F238E27FC236}">
                  <a16:creationId xmlns:a16="http://schemas.microsoft.com/office/drawing/2014/main" id="{A32DF8D6-5EC6-43FF-806B-F142DF02FED3}"/>
                </a:ext>
              </a:extLst>
            </p:cNvPr>
            <p:cNvCxnSpPr/>
            <p:nvPr/>
          </p:nvCxnSpPr>
          <p:spPr>
            <a:xfrm rot="16739989" flipH="1">
              <a:off x="5665942" y="3275491"/>
              <a:ext cx="3383" cy="182880"/>
            </a:xfrm>
            <a:prstGeom prst="straightConnector1">
              <a:avLst/>
            </a:prstGeom>
            <a:noFill/>
            <a:ln w="9528" cap="rnd">
              <a:solidFill>
                <a:srgbClr val="FFFFFF">
                  <a:alpha val="30196"/>
                </a:srgbClr>
              </a:solidFill>
              <a:prstDash val="solid"/>
              <a:miter/>
            </a:ln>
          </p:spPr>
        </p:cxnSp>
        <p:cxnSp>
          <p:nvCxnSpPr>
            <p:cNvPr id="67" name="Straight Connector 78">
              <a:extLst>
                <a:ext uri="{FF2B5EF4-FFF2-40B4-BE49-F238E27FC236}">
                  <a16:creationId xmlns:a16="http://schemas.microsoft.com/office/drawing/2014/main" id="{5BEED688-B2A8-4737-AF5F-8BCE5EDF393F}"/>
                </a:ext>
              </a:extLst>
            </p:cNvPr>
            <p:cNvCxnSpPr/>
            <p:nvPr/>
          </p:nvCxnSpPr>
          <p:spPr>
            <a:xfrm rot="16559988" flipH="1">
              <a:off x="5644472" y="3414251"/>
              <a:ext cx="3401" cy="182880"/>
            </a:xfrm>
            <a:prstGeom prst="straightConnector1">
              <a:avLst/>
            </a:prstGeom>
            <a:noFill/>
            <a:ln w="9528" cap="rnd">
              <a:solidFill>
                <a:srgbClr val="FFFFFF">
                  <a:alpha val="30196"/>
                </a:srgbClr>
              </a:solidFill>
              <a:prstDash val="solid"/>
              <a:miter/>
            </a:ln>
          </p:spPr>
        </p:cxnSp>
        <p:cxnSp>
          <p:nvCxnSpPr>
            <p:cNvPr id="68" name="Straight Connector 79">
              <a:extLst>
                <a:ext uri="{FF2B5EF4-FFF2-40B4-BE49-F238E27FC236}">
                  <a16:creationId xmlns:a16="http://schemas.microsoft.com/office/drawing/2014/main" id="{E5F7A4EA-180B-45E0-8326-2F34C4429C5E}"/>
                </a:ext>
              </a:extLst>
            </p:cNvPr>
            <p:cNvCxnSpPr/>
            <p:nvPr/>
          </p:nvCxnSpPr>
          <p:spPr>
            <a:xfrm rot="16439976" flipH="1">
              <a:off x="5626526" y="3554633"/>
              <a:ext cx="3393" cy="182880"/>
            </a:xfrm>
            <a:prstGeom prst="straightConnector1">
              <a:avLst/>
            </a:prstGeom>
            <a:noFill/>
            <a:ln w="9528" cap="rnd">
              <a:solidFill>
                <a:srgbClr val="FFFFFF">
                  <a:alpha val="30196"/>
                </a:srgbClr>
              </a:solidFill>
              <a:prstDash val="solid"/>
              <a:miter/>
            </a:ln>
          </p:spPr>
        </p:cxnSp>
        <p:cxnSp>
          <p:nvCxnSpPr>
            <p:cNvPr id="69" name="Straight Connector 80">
              <a:extLst>
                <a:ext uri="{FF2B5EF4-FFF2-40B4-BE49-F238E27FC236}">
                  <a16:creationId xmlns:a16="http://schemas.microsoft.com/office/drawing/2014/main" id="{E97BDB97-1379-4774-A783-B18D40461212}"/>
                </a:ext>
              </a:extLst>
            </p:cNvPr>
            <p:cNvCxnSpPr/>
            <p:nvPr/>
          </p:nvCxnSpPr>
          <p:spPr>
            <a:xfrm rot="16319999" flipH="1">
              <a:off x="5616431" y="3691803"/>
              <a:ext cx="3393" cy="182880"/>
            </a:xfrm>
            <a:prstGeom prst="straightConnector1">
              <a:avLst/>
            </a:prstGeom>
            <a:noFill/>
            <a:ln w="9528" cap="rnd">
              <a:solidFill>
                <a:srgbClr val="FFFFFF">
                  <a:alpha val="30196"/>
                </a:srgbClr>
              </a:solidFill>
              <a:prstDash val="solid"/>
              <a:miter/>
            </a:ln>
          </p:spPr>
        </p:cxnSp>
        <p:cxnSp>
          <p:nvCxnSpPr>
            <p:cNvPr id="70" name="Straight Connector 81">
              <a:extLst>
                <a:ext uri="{FF2B5EF4-FFF2-40B4-BE49-F238E27FC236}">
                  <a16:creationId xmlns:a16="http://schemas.microsoft.com/office/drawing/2014/main" id="{8479D45F-4ECB-4C4C-8523-070DEC764FBA}"/>
                </a:ext>
              </a:extLst>
            </p:cNvPr>
            <p:cNvCxnSpPr/>
            <p:nvPr/>
          </p:nvCxnSpPr>
          <p:spPr>
            <a:xfrm rot="16199987" flipH="1">
              <a:off x="5611320" y="3835372"/>
              <a:ext cx="3392" cy="182880"/>
            </a:xfrm>
            <a:prstGeom prst="straightConnector1">
              <a:avLst/>
            </a:prstGeom>
            <a:noFill/>
            <a:ln w="9528" cap="rnd">
              <a:solidFill>
                <a:srgbClr val="FFFFFF">
                  <a:alpha val="30196"/>
                </a:srgbClr>
              </a:solidFill>
              <a:prstDash val="solid"/>
              <a:miter/>
            </a:ln>
          </p:spPr>
        </p:cxnSp>
        <p:cxnSp>
          <p:nvCxnSpPr>
            <p:cNvPr id="71" name="Straight Connector 82">
              <a:extLst>
                <a:ext uri="{FF2B5EF4-FFF2-40B4-BE49-F238E27FC236}">
                  <a16:creationId xmlns:a16="http://schemas.microsoft.com/office/drawing/2014/main" id="{7D84A0DC-9033-4F27-93BD-E96890B87DE1}"/>
                </a:ext>
              </a:extLst>
            </p:cNvPr>
            <p:cNvCxnSpPr/>
            <p:nvPr/>
          </p:nvCxnSpPr>
          <p:spPr>
            <a:xfrm rot="16019987" flipH="1">
              <a:off x="5608537" y="3975729"/>
              <a:ext cx="3401" cy="182880"/>
            </a:xfrm>
            <a:prstGeom prst="straightConnector1">
              <a:avLst/>
            </a:prstGeom>
            <a:noFill/>
            <a:ln w="9528" cap="rnd">
              <a:solidFill>
                <a:srgbClr val="FFFFFF">
                  <a:alpha val="30196"/>
                </a:srgbClr>
              </a:solidFill>
              <a:prstDash val="solid"/>
              <a:miter/>
            </a:ln>
          </p:spPr>
        </p:cxnSp>
        <p:cxnSp>
          <p:nvCxnSpPr>
            <p:cNvPr id="72" name="Straight Connector 83">
              <a:extLst>
                <a:ext uri="{FF2B5EF4-FFF2-40B4-BE49-F238E27FC236}">
                  <a16:creationId xmlns:a16="http://schemas.microsoft.com/office/drawing/2014/main" id="{15ADC5ED-7DF9-4702-BF6E-D22563443B21}"/>
                </a:ext>
              </a:extLst>
            </p:cNvPr>
            <p:cNvCxnSpPr/>
            <p:nvPr/>
          </p:nvCxnSpPr>
          <p:spPr>
            <a:xfrm rot="15899975" flipH="1">
              <a:off x="5605756" y="4116080"/>
              <a:ext cx="3402" cy="182880"/>
            </a:xfrm>
            <a:prstGeom prst="straightConnector1">
              <a:avLst/>
            </a:prstGeom>
            <a:noFill/>
            <a:ln w="9528" cap="rnd">
              <a:solidFill>
                <a:srgbClr val="FFFFFF">
                  <a:alpha val="30196"/>
                </a:srgbClr>
              </a:solidFill>
              <a:prstDash val="solid"/>
              <a:miter/>
            </a:ln>
          </p:spPr>
        </p:cxnSp>
        <p:cxnSp>
          <p:nvCxnSpPr>
            <p:cNvPr id="73" name="Straight Connector 84">
              <a:extLst>
                <a:ext uri="{FF2B5EF4-FFF2-40B4-BE49-F238E27FC236}">
                  <a16:creationId xmlns:a16="http://schemas.microsoft.com/office/drawing/2014/main" id="{C94203D7-36B2-4C11-AF3A-C23EB192A23A}"/>
                </a:ext>
              </a:extLst>
            </p:cNvPr>
            <p:cNvCxnSpPr/>
            <p:nvPr/>
          </p:nvCxnSpPr>
          <p:spPr>
            <a:xfrm rot="15779998" flipH="1">
              <a:off x="5624190" y="4254218"/>
              <a:ext cx="3402" cy="182880"/>
            </a:xfrm>
            <a:prstGeom prst="straightConnector1">
              <a:avLst/>
            </a:prstGeom>
            <a:noFill/>
            <a:ln w="9528" cap="rnd">
              <a:solidFill>
                <a:srgbClr val="FFFFFF">
                  <a:alpha val="30196"/>
                </a:srgbClr>
              </a:solidFill>
              <a:prstDash val="solid"/>
              <a:miter/>
            </a:ln>
          </p:spPr>
        </p:cxnSp>
        <p:cxnSp>
          <p:nvCxnSpPr>
            <p:cNvPr id="74" name="Straight Connector 85">
              <a:extLst>
                <a:ext uri="{FF2B5EF4-FFF2-40B4-BE49-F238E27FC236}">
                  <a16:creationId xmlns:a16="http://schemas.microsoft.com/office/drawing/2014/main" id="{658A40C8-BDA5-4E6E-A888-211A6267D0C2}"/>
                </a:ext>
              </a:extLst>
            </p:cNvPr>
            <p:cNvCxnSpPr/>
            <p:nvPr/>
          </p:nvCxnSpPr>
          <p:spPr>
            <a:xfrm rot="15659986" flipH="1">
              <a:off x="5642626" y="4392357"/>
              <a:ext cx="3401" cy="182880"/>
            </a:xfrm>
            <a:prstGeom prst="straightConnector1">
              <a:avLst/>
            </a:prstGeom>
            <a:noFill/>
            <a:ln w="9528" cap="rnd">
              <a:solidFill>
                <a:srgbClr val="FFFFFF">
                  <a:alpha val="30196"/>
                </a:srgbClr>
              </a:solidFill>
              <a:prstDash val="solid"/>
              <a:miter/>
            </a:ln>
          </p:spPr>
        </p:cxnSp>
        <p:cxnSp>
          <p:nvCxnSpPr>
            <p:cNvPr id="75" name="Straight Connector 86">
              <a:extLst>
                <a:ext uri="{FF2B5EF4-FFF2-40B4-BE49-F238E27FC236}">
                  <a16:creationId xmlns:a16="http://schemas.microsoft.com/office/drawing/2014/main" id="{50885361-A1C3-4C0F-9FAA-A5184F510B74}"/>
                </a:ext>
              </a:extLst>
            </p:cNvPr>
            <p:cNvCxnSpPr/>
            <p:nvPr/>
          </p:nvCxnSpPr>
          <p:spPr>
            <a:xfrm rot="15479986" flipH="1">
              <a:off x="5654813" y="4536384"/>
              <a:ext cx="3401" cy="182880"/>
            </a:xfrm>
            <a:prstGeom prst="straightConnector1">
              <a:avLst/>
            </a:prstGeom>
            <a:noFill/>
            <a:ln w="9528" cap="rnd">
              <a:solidFill>
                <a:srgbClr val="FFFFFF">
                  <a:alpha val="30196"/>
                </a:srgbClr>
              </a:solidFill>
              <a:prstDash val="solid"/>
              <a:miter/>
            </a:ln>
          </p:spPr>
        </p:cxnSp>
        <p:cxnSp>
          <p:nvCxnSpPr>
            <p:cNvPr id="76" name="Straight Connector 87">
              <a:extLst>
                <a:ext uri="{FF2B5EF4-FFF2-40B4-BE49-F238E27FC236}">
                  <a16:creationId xmlns:a16="http://schemas.microsoft.com/office/drawing/2014/main" id="{72D84ACA-D31D-4504-9D9A-B4D58C4CB539}"/>
                </a:ext>
              </a:extLst>
            </p:cNvPr>
            <p:cNvCxnSpPr/>
            <p:nvPr/>
          </p:nvCxnSpPr>
          <p:spPr>
            <a:xfrm rot="15359974" flipH="1">
              <a:off x="5684440" y="4671367"/>
              <a:ext cx="3402" cy="182880"/>
            </a:xfrm>
            <a:prstGeom prst="straightConnector1">
              <a:avLst/>
            </a:prstGeom>
            <a:noFill/>
            <a:ln w="9528" cap="rnd">
              <a:solidFill>
                <a:srgbClr val="FFFFFF">
                  <a:alpha val="30196"/>
                </a:srgbClr>
              </a:solidFill>
              <a:prstDash val="solid"/>
              <a:miter/>
            </a:ln>
          </p:spPr>
        </p:cxnSp>
        <p:cxnSp>
          <p:nvCxnSpPr>
            <p:cNvPr id="77" name="Straight Connector 88">
              <a:extLst>
                <a:ext uri="{FF2B5EF4-FFF2-40B4-BE49-F238E27FC236}">
                  <a16:creationId xmlns:a16="http://schemas.microsoft.com/office/drawing/2014/main" id="{667E3D94-B78A-431A-B32B-46C90366E4BD}"/>
                </a:ext>
              </a:extLst>
            </p:cNvPr>
            <p:cNvCxnSpPr/>
            <p:nvPr/>
          </p:nvCxnSpPr>
          <p:spPr>
            <a:xfrm rot="15239997" flipH="1">
              <a:off x="5714073" y="4808761"/>
              <a:ext cx="3392" cy="182880"/>
            </a:xfrm>
            <a:prstGeom prst="straightConnector1">
              <a:avLst/>
            </a:prstGeom>
            <a:noFill/>
            <a:ln w="9528" cap="rnd">
              <a:solidFill>
                <a:srgbClr val="FFFFFF">
                  <a:alpha val="30196"/>
                </a:srgbClr>
              </a:solidFill>
              <a:prstDash val="solid"/>
              <a:miter/>
            </a:ln>
          </p:spPr>
        </p:cxnSp>
        <p:cxnSp>
          <p:nvCxnSpPr>
            <p:cNvPr id="78" name="Straight Connector 89">
              <a:extLst>
                <a:ext uri="{FF2B5EF4-FFF2-40B4-BE49-F238E27FC236}">
                  <a16:creationId xmlns:a16="http://schemas.microsoft.com/office/drawing/2014/main" id="{A5766A83-D04F-441A-8EA2-C93BC442F83B}"/>
                </a:ext>
              </a:extLst>
            </p:cNvPr>
            <p:cNvCxnSpPr/>
            <p:nvPr/>
          </p:nvCxnSpPr>
          <p:spPr>
            <a:xfrm rot="15119985" flipH="1">
              <a:off x="5748463" y="4948480"/>
              <a:ext cx="3393" cy="182880"/>
            </a:xfrm>
            <a:prstGeom prst="straightConnector1">
              <a:avLst/>
            </a:prstGeom>
            <a:noFill/>
            <a:ln w="9528" cap="rnd">
              <a:solidFill>
                <a:srgbClr val="FFFFFF">
                  <a:alpha val="30196"/>
                </a:srgbClr>
              </a:solidFill>
              <a:prstDash val="solid"/>
              <a:miter/>
            </a:ln>
          </p:spPr>
        </p:cxnSp>
        <p:cxnSp>
          <p:nvCxnSpPr>
            <p:cNvPr id="79" name="Straight Connector 90">
              <a:extLst>
                <a:ext uri="{FF2B5EF4-FFF2-40B4-BE49-F238E27FC236}">
                  <a16:creationId xmlns:a16="http://schemas.microsoft.com/office/drawing/2014/main" id="{77B733C4-38C9-4071-8E7D-6C8C3DCC1CD7}"/>
                </a:ext>
              </a:extLst>
            </p:cNvPr>
            <p:cNvCxnSpPr/>
            <p:nvPr/>
          </p:nvCxnSpPr>
          <p:spPr>
            <a:xfrm rot="14939984" flipH="1">
              <a:off x="5792089" y="5077621"/>
              <a:ext cx="3393" cy="182880"/>
            </a:xfrm>
            <a:prstGeom prst="straightConnector1">
              <a:avLst/>
            </a:prstGeom>
            <a:noFill/>
            <a:ln w="9528" cap="rnd">
              <a:solidFill>
                <a:srgbClr val="FFFFFF">
                  <a:alpha val="30196"/>
                </a:srgbClr>
              </a:solidFill>
              <a:prstDash val="solid"/>
              <a:miter/>
            </a:ln>
          </p:spPr>
        </p:cxnSp>
        <p:cxnSp>
          <p:nvCxnSpPr>
            <p:cNvPr id="80" name="Straight Connector 91">
              <a:extLst>
                <a:ext uri="{FF2B5EF4-FFF2-40B4-BE49-F238E27FC236}">
                  <a16:creationId xmlns:a16="http://schemas.microsoft.com/office/drawing/2014/main" id="{172688DC-272B-4CC2-A3A3-786AB8967CF4}"/>
                </a:ext>
              </a:extLst>
            </p:cNvPr>
            <p:cNvCxnSpPr/>
            <p:nvPr/>
          </p:nvCxnSpPr>
          <p:spPr>
            <a:xfrm rot="14819973" flipH="1">
              <a:off x="5847444" y="5211216"/>
              <a:ext cx="3393" cy="182880"/>
            </a:xfrm>
            <a:prstGeom prst="straightConnector1">
              <a:avLst/>
            </a:prstGeom>
            <a:noFill/>
            <a:ln w="9528" cap="rnd">
              <a:solidFill>
                <a:srgbClr val="FFFFFF">
                  <a:alpha val="30196"/>
                </a:srgbClr>
              </a:solidFill>
              <a:prstDash val="solid"/>
              <a:miter/>
            </a:ln>
          </p:spPr>
        </p:cxnSp>
        <p:cxnSp>
          <p:nvCxnSpPr>
            <p:cNvPr id="81" name="Straight Connector 92">
              <a:extLst>
                <a:ext uri="{FF2B5EF4-FFF2-40B4-BE49-F238E27FC236}">
                  <a16:creationId xmlns:a16="http://schemas.microsoft.com/office/drawing/2014/main" id="{0D95C4FE-C875-449B-B53D-94CF6ADAD5FD}"/>
                </a:ext>
              </a:extLst>
            </p:cNvPr>
            <p:cNvCxnSpPr/>
            <p:nvPr/>
          </p:nvCxnSpPr>
          <p:spPr>
            <a:xfrm rot="14699995" flipH="1">
              <a:off x="5900410" y="5342459"/>
              <a:ext cx="3393" cy="182880"/>
            </a:xfrm>
            <a:prstGeom prst="straightConnector1">
              <a:avLst/>
            </a:prstGeom>
            <a:noFill/>
            <a:ln w="9528" cap="rnd">
              <a:solidFill>
                <a:srgbClr val="FFFFFF">
                  <a:alpha val="30196"/>
                </a:srgbClr>
              </a:solidFill>
              <a:prstDash val="solid"/>
              <a:miter/>
            </a:ln>
          </p:spPr>
        </p:cxnSp>
        <p:cxnSp>
          <p:nvCxnSpPr>
            <p:cNvPr id="82" name="Straight Connector 93">
              <a:extLst>
                <a:ext uri="{FF2B5EF4-FFF2-40B4-BE49-F238E27FC236}">
                  <a16:creationId xmlns:a16="http://schemas.microsoft.com/office/drawing/2014/main" id="{EA098D03-58B9-41D6-A01F-4CECE6B5408E}"/>
                </a:ext>
              </a:extLst>
            </p:cNvPr>
            <p:cNvCxnSpPr/>
            <p:nvPr/>
          </p:nvCxnSpPr>
          <p:spPr>
            <a:xfrm rot="14579984" flipH="1">
              <a:off x="5955759" y="5473694"/>
              <a:ext cx="3392" cy="182880"/>
            </a:xfrm>
            <a:prstGeom prst="straightConnector1">
              <a:avLst/>
            </a:prstGeom>
            <a:noFill/>
            <a:ln w="9528" cap="rnd">
              <a:solidFill>
                <a:srgbClr val="FFFFFF">
                  <a:alpha val="30196"/>
                </a:srgbClr>
              </a:solidFill>
              <a:prstDash val="solid"/>
              <a:miter/>
            </a:ln>
          </p:spPr>
        </p:cxnSp>
      </p:grpSp>
      <p:sp>
        <p:nvSpPr>
          <p:cNvPr id="83" name="Titre 1">
            <a:extLst>
              <a:ext uri="{FF2B5EF4-FFF2-40B4-BE49-F238E27FC236}">
                <a16:creationId xmlns:a16="http://schemas.microsoft.com/office/drawing/2014/main" id="{BDCB9908-C51C-4C5A-832F-215C86C60EAE}"/>
              </a:ext>
            </a:extLst>
          </p:cNvPr>
          <p:cNvSpPr txBox="1">
            <a:spLocks noGrp="1"/>
          </p:cNvSpPr>
          <p:nvPr>
            <p:ph type="ctrTitle"/>
          </p:nvPr>
        </p:nvSpPr>
        <p:spPr>
          <a:xfrm>
            <a:off x="6306324" y="2720888"/>
            <a:ext cx="5535768" cy="2128741"/>
          </a:xfrm>
        </p:spPr>
        <p:txBody>
          <a:bodyPr anchorCtr="1"/>
          <a:lstStyle/>
          <a:p>
            <a:pPr lvl="0" algn="ctr">
              <a:lnSpc>
                <a:spcPct val="90000"/>
              </a:lnSpc>
            </a:pPr>
            <a:r>
              <a:rPr lang="fr-FR" sz="3700">
                <a:latin typeface="AR CHRISTY" pitchFamily="2"/>
              </a:rPr>
              <a:t>LA Société Astronomique dE Montgeron vous invite à une conférence </a:t>
            </a:r>
          </a:p>
        </p:txBody>
      </p:sp>
      <p:sp>
        <p:nvSpPr>
          <p:cNvPr id="84" name="Sous-titre 2">
            <a:extLst>
              <a:ext uri="{FF2B5EF4-FFF2-40B4-BE49-F238E27FC236}">
                <a16:creationId xmlns:a16="http://schemas.microsoft.com/office/drawing/2014/main" id="{9B67DC1C-C7B8-4506-A715-739889231566}"/>
              </a:ext>
            </a:extLst>
          </p:cNvPr>
          <p:cNvSpPr txBox="1">
            <a:spLocks noGrp="1"/>
          </p:cNvSpPr>
          <p:nvPr>
            <p:ph type="subTitle" idx="1"/>
          </p:nvPr>
        </p:nvSpPr>
        <p:spPr>
          <a:xfrm>
            <a:off x="6265093" y="4864836"/>
            <a:ext cx="5870749" cy="1037359"/>
          </a:xfrm>
        </p:spPr>
        <p:txBody>
          <a:bodyPr anchorCtr="1">
            <a:noAutofit/>
          </a:bodyPr>
          <a:lstStyle/>
          <a:p>
            <a:pPr lvl="0" algn="ctr">
              <a:lnSpc>
                <a:spcPct val="90000"/>
              </a:lnSpc>
            </a:pPr>
            <a:r>
              <a:rPr lang="fr-FR" sz="3200">
                <a:latin typeface="AR CENA" pitchFamily="2"/>
              </a:rPr>
              <a:t>« </a:t>
            </a:r>
            <a:r>
              <a:rPr lang="fr-FR" sz="2800">
                <a:latin typeface="AR CENA" pitchFamily="2"/>
              </a:rPr>
              <a:t>La Lune, description et conquête</a:t>
            </a:r>
            <a:r>
              <a:rPr lang="fr-FR" sz="3200">
                <a:latin typeface="AR CENA" pitchFamily="2"/>
              </a:rPr>
              <a:t> »</a:t>
            </a:r>
          </a:p>
          <a:p>
            <a:pPr lvl="0" algn="ctr">
              <a:lnSpc>
                <a:spcPct val="90000"/>
              </a:lnSpc>
            </a:pPr>
            <a:r>
              <a:rPr lang="fr-FR" sz="2400">
                <a:latin typeface="AR CENA" pitchFamily="2"/>
              </a:rPr>
              <a:t>Par Jacques Fric, Président de l’association</a:t>
            </a:r>
          </a:p>
        </p:txBody>
      </p:sp>
      <p:sp>
        <p:nvSpPr>
          <p:cNvPr id="85" name="ZoneTexte 5">
            <a:extLst>
              <a:ext uri="{FF2B5EF4-FFF2-40B4-BE49-F238E27FC236}">
                <a16:creationId xmlns:a16="http://schemas.microsoft.com/office/drawing/2014/main" id="{E9A17B79-BFC8-4A45-A5F3-4933762E9CB4}"/>
              </a:ext>
            </a:extLst>
          </p:cNvPr>
          <p:cNvSpPr txBox="1"/>
          <p:nvPr/>
        </p:nvSpPr>
        <p:spPr>
          <a:xfrm>
            <a:off x="29480" y="45509"/>
            <a:ext cx="3833128" cy="1754322"/>
          </a:xfrm>
          <a:prstGeom prst="rect">
            <a:avLst/>
          </a:prstGeom>
          <a:noFill/>
          <a:ln cap="flat">
            <a:noFill/>
          </a:ln>
        </p:spPr>
        <p:txBody>
          <a:bodyPr vert="horz" wrap="square" lIns="91440" tIns="45720" rIns="91440" bIns="45720" anchor="t" anchorCtr="0" compatLnSpc="1">
            <a:spAutoFit/>
          </a:bodyPr>
          <a:lstStyle/>
          <a:p>
            <a:pPr marL="0" marR="0" lvl="0" indent="0" algn="just" defTabSz="4572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fr-FR" sz="2400" b="0" i="0" u="none" strike="noStrike" kern="1200" cap="none" spc="0" normalizeH="0" baseline="0" noProof="0">
                <a:ln>
                  <a:noFill/>
                </a:ln>
                <a:solidFill>
                  <a:srgbClr val="FFFFFF"/>
                </a:solidFill>
                <a:effectLst/>
                <a:uLnTx/>
                <a:uFillTx/>
                <a:latin typeface="AR CENA" pitchFamily="2"/>
                <a:ea typeface="+mn-ea"/>
                <a:cs typeface="+mn-cs"/>
              </a:rPr>
              <a:t>Le Samedi 12 janvier, à 17H au centre George Sand à Montgeron, 2 avenue de la république. Entrée par le parking de la piscine. Entrée libre</a:t>
            </a:r>
          </a:p>
        </p:txBody>
      </p:sp>
      <p:sp>
        <p:nvSpPr>
          <p:cNvPr id="86" name="ZoneTexte 88">
            <a:extLst>
              <a:ext uri="{FF2B5EF4-FFF2-40B4-BE49-F238E27FC236}">
                <a16:creationId xmlns:a16="http://schemas.microsoft.com/office/drawing/2014/main" id="{4AD6FB35-2216-4759-BF04-DAA5D01F3303}"/>
              </a:ext>
            </a:extLst>
          </p:cNvPr>
          <p:cNvSpPr txBox="1"/>
          <p:nvPr/>
        </p:nvSpPr>
        <p:spPr>
          <a:xfrm>
            <a:off x="6913257" y="6049642"/>
            <a:ext cx="4773780"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FR" sz="1800" b="0" i="0" u="none" strike="noStrike" kern="1200" cap="none" spc="0" normalizeH="0" baseline="0" noProof="0">
                <a:ln>
                  <a:noFill/>
                </a:ln>
                <a:solidFill>
                  <a:srgbClr val="FFFFFF"/>
                </a:solidFill>
                <a:effectLst/>
                <a:uLnTx/>
                <a:uFillTx/>
                <a:latin typeface="Calibri"/>
                <a:ea typeface="+mn-ea"/>
                <a:cs typeface="+mn-cs"/>
              </a:rPr>
              <a:t>Plus d’info sur : astromontgeron.fr</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FR" sz="1800" b="0" i="0" u="none" strike="noStrike" kern="0" cap="none" spc="0" normalizeH="0" baseline="0" noProof="0">
                <a:ln>
                  <a:noFill/>
                </a:ln>
                <a:solidFill>
                  <a:srgbClr val="FFFFFF"/>
                </a:solidFill>
                <a:effectLst/>
                <a:uLnTx/>
                <a:uFillTx/>
                <a:latin typeface="Calibri"/>
                <a:ea typeface="+mn-ea"/>
                <a:cs typeface="+mn-cs"/>
              </a:rPr>
              <a:t>Pour nous joindre: contact@astromontgeron.fr</a:t>
            </a: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87" name="Image 86">
            <a:extLst>
              <a:ext uri="{FF2B5EF4-FFF2-40B4-BE49-F238E27FC236}">
                <a16:creationId xmlns:a16="http://schemas.microsoft.com/office/drawing/2014/main" id="{30A4E780-C0CC-4350-AEEC-ABD93FFC5512}"/>
              </a:ext>
            </a:extLst>
          </p:cNvPr>
          <p:cNvPicPr>
            <a:picLocks noChangeAspect="1"/>
          </p:cNvPicPr>
          <p:nvPr/>
        </p:nvPicPr>
        <p:blipFill>
          <a:blip r:embed="rId3"/>
          <a:stretch>
            <a:fillRect/>
          </a:stretch>
        </p:blipFill>
        <p:spPr>
          <a:xfrm>
            <a:off x="8526021" y="776069"/>
            <a:ext cx="1490380" cy="1988884"/>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0347" y="133229"/>
            <a:ext cx="9404723" cy="770154"/>
          </a:xfrm>
        </p:spPr>
        <p:txBody>
          <a:bodyPr/>
          <a:lstStyle/>
          <a:p>
            <a:r>
              <a:rPr lang="fr-FR" dirty="0"/>
              <a:t>Quelques caractéristiques</a:t>
            </a:r>
          </a:p>
        </p:txBody>
      </p:sp>
      <p:graphicFrame>
        <p:nvGraphicFramePr>
          <p:cNvPr id="5" name="Tableau 4"/>
          <p:cNvGraphicFramePr>
            <a:graphicFrameLocks noGrp="1"/>
          </p:cNvGraphicFramePr>
          <p:nvPr>
            <p:extLst>
              <p:ext uri="{D42A27DB-BD31-4B8C-83A1-F6EECF244321}">
                <p14:modId xmlns:p14="http://schemas.microsoft.com/office/powerpoint/2010/main" val="947513765"/>
              </p:ext>
            </p:extLst>
          </p:nvPr>
        </p:nvGraphicFramePr>
        <p:xfrm>
          <a:off x="505601" y="903383"/>
          <a:ext cx="3890128" cy="6181385"/>
        </p:xfrm>
        <a:graphic>
          <a:graphicData uri="http://schemas.openxmlformats.org/drawingml/2006/table">
            <a:tbl>
              <a:tblPr/>
              <a:tblGrid>
                <a:gridCol w="1945064">
                  <a:extLst>
                    <a:ext uri="{9D8B030D-6E8A-4147-A177-3AD203B41FA5}">
                      <a16:colId xmlns:a16="http://schemas.microsoft.com/office/drawing/2014/main" val="20000"/>
                    </a:ext>
                  </a:extLst>
                </a:gridCol>
                <a:gridCol w="1945064">
                  <a:extLst>
                    <a:ext uri="{9D8B030D-6E8A-4147-A177-3AD203B41FA5}">
                      <a16:colId xmlns:a16="http://schemas.microsoft.com/office/drawing/2014/main" val="20001"/>
                    </a:ext>
                  </a:extLst>
                </a:gridCol>
              </a:tblGrid>
              <a:tr h="459583">
                <a:tc gridSpan="2">
                  <a:txBody>
                    <a:bodyPr/>
                    <a:lstStyle/>
                    <a:p>
                      <a:pPr algn="ctr"/>
                      <a:r>
                        <a:rPr lang="fr-FR" sz="1100" dirty="0">
                          <a:solidFill>
                            <a:schemeClr val="bg2"/>
                          </a:solidFill>
                          <a:effectLst/>
                        </a:rPr>
                        <a:t>Caractéristiques orbitales</a:t>
                      </a:r>
                    </a:p>
                  </a:txBody>
                  <a:tcPr marL="55207" marR="55207" marT="27604" marB="27604" anchor="ctr">
                    <a:lnL>
                      <a:noFill/>
                    </a:lnL>
                    <a:lnR>
                      <a:noFill/>
                    </a:lnR>
                    <a:lnT>
                      <a:noFill/>
                    </a:lnT>
                    <a:lnB>
                      <a:noFill/>
                    </a:lnB>
                    <a:solidFill>
                      <a:srgbClr val="DDDDDD"/>
                    </a:solidFill>
                  </a:tcPr>
                </a:tc>
                <a:tc hMerge="1">
                  <a:txBody>
                    <a:bodyPr/>
                    <a:lstStyle/>
                    <a:p>
                      <a:endParaRPr lang="fr-FR"/>
                    </a:p>
                  </a:txBody>
                  <a:tcPr/>
                </a:tc>
                <a:extLst>
                  <a:ext uri="{0D108BD9-81ED-4DB2-BD59-A6C34878D82A}">
                    <a16:rowId xmlns:a16="http://schemas.microsoft.com/office/drawing/2014/main" val="10000"/>
                  </a:ext>
                </a:extLst>
              </a:tr>
              <a:tr h="465378">
                <a:tc>
                  <a:txBody>
                    <a:bodyPr/>
                    <a:lstStyle/>
                    <a:p>
                      <a:r>
                        <a:rPr lang="fr-FR" sz="1400" dirty="0"/>
                        <a:t>Demi-grand axe</a:t>
                      </a:r>
                    </a:p>
                  </a:txBody>
                  <a:tcPr marL="55207" marR="55207" marT="27604" marB="27604" anchor="ctr">
                    <a:lnL>
                      <a:noFill/>
                    </a:lnL>
                    <a:lnR>
                      <a:noFill/>
                    </a:lnR>
                    <a:lnT>
                      <a:noFill/>
                    </a:lnT>
                    <a:lnB>
                      <a:noFill/>
                    </a:lnB>
                  </a:tcPr>
                </a:tc>
                <a:tc>
                  <a:txBody>
                    <a:bodyPr/>
                    <a:lstStyle/>
                    <a:p>
                      <a:r>
                        <a:rPr lang="nn-NO" sz="1400" dirty="0"/>
                        <a:t>384 399 km</a:t>
                      </a:r>
                      <a:br>
                        <a:rPr lang="nn-NO" sz="1400" dirty="0"/>
                      </a:br>
                      <a:r>
                        <a:rPr lang="nn-NO" sz="1400" dirty="0"/>
                        <a:t>(0,00257 UA)</a:t>
                      </a:r>
                    </a:p>
                  </a:txBody>
                  <a:tcPr marL="55207" marR="55207" marT="27604" marB="27604" anchor="ctr">
                    <a:lnL>
                      <a:noFill/>
                    </a:lnL>
                    <a:lnR>
                      <a:noFill/>
                    </a:lnR>
                    <a:lnT>
                      <a:noFill/>
                    </a:lnT>
                    <a:lnB>
                      <a:noFill/>
                    </a:lnB>
                  </a:tcPr>
                </a:tc>
                <a:extLst>
                  <a:ext uri="{0D108BD9-81ED-4DB2-BD59-A6C34878D82A}">
                    <a16:rowId xmlns:a16="http://schemas.microsoft.com/office/drawing/2014/main" val="10001"/>
                  </a:ext>
                </a:extLst>
              </a:tr>
              <a:tr h="465378">
                <a:tc>
                  <a:txBody>
                    <a:bodyPr/>
                    <a:lstStyle/>
                    <a:p>
                      <a:r>
                        <a:rPr lang="fr-FR" sz="1400" dirty="0"/>
                        <a:t>Apogée</a:t>
                      </a:r>
                    </a:p>
                  </a:txBody>
                  <a:tcPr marL="55207" marR="55207" marT="27604" marB="27604" anchor="ctr">
                    <a:lnL>
                      <a:noFill/>
                    </a:lnL>
                    <a:lnR>
                      <a:noFill/>
                    </a:lnR>
                    <a:lnT>
                      <a:noFill/>
                    </a:lnT>
                    <a:lnB>
                      <a:noFill/>
                    </a:lnB>
                  </a:tcPr>
                </a:tc>
                <a:tc>
                  <a:txBody>
                    <a:bodyPr/>
                    <a:lstStyle/>
                    <a:p>
                      <a:r>
                        <a:rPr lang="nn-NO" sz="1400" dirty="0"/>
                        <a:t>405 696 km</a:t>
                      </a:r>
                      <a:br>
                        <a:rPr lang="nn-NO" sz="1400" dirty="0"/>
                      </a:br>
                      <a:r>
                        <a:rPr lang="nn-NO" sz="1400" dirty="0"/>
                        <a:t>(0,0027 UA)</a:t>
                      </a:r>
                    </a:p>
                  </a:txBody>
                  <a:tcPr marL="55207" marR="55207" marT="27604" marB="27604" anchor="ctr">
                    <a:lnL>
                      <a:noFill/>
                    </a:lnL>
                    <a:lnR>
                      <a:noFill/>
                    </a:lnR>
                    <a:lnT>
                      <a:noFill/>
                    </a:lnT>
                    <a:lnB>
                      <a:noFill/>
                    </a:lnB>
                  </a:tcPr>
                </a:tc>
                <a:extLst>
                  <a:ext uri="{0D108BD9-81ED-4DB2-BD59-A6C34878D82A}">
                    <a16:rowId xmlns:a16="http://schemas.microsoft.com/office/drawing/2014/main" val="10002"/>
                  </a:ext>
                </a:extLst>
              </a:tr>
              <a:tr h="465378">
                <a:tc>
                  <a:txBody>
                    <a:bodyPr/>
                    <a:lstStyle/>
                    <a:p>
                      <a:r>
                        <a:rPr lang="fr-FR" sz="1400" dirty="0"/>
                        <a:t>Périgée</a:t>
                      </a:r>
                    </a:p>
                  </a:txBody>
                  <a:tcPr marL="55207" marR="55207" marT="27604" marB="27604" anchor="ctr">
                    <a:lnL>
                      <a:noFill/>
                    </a:lnL>
                    <a:lnR>
                      <a:noFill/>
                    </a:lnR>
                    <a:lnT>
                      <a:noFill/>
                    </a:lnT>
                    <a:lnB>
                      <a:noFill/>
                    </a:lnB>
                  </a:tcPr>
                </a:tc>
                <a:tc>
                  <a:txBody>
                    <a:bodyPr/>
                    <a:lstStyle/>
                    <a:p>
                      <a:r>
                        <a:rPr lang="nn-NO" sz="1400" dirty="0"/>
                        <a:t>363 104 km</a:t>
                      </a:r>
                      <a:br>
                        <a:rPr lang="nn-NO" sz="1400" dirty="0"/>
                      </a:br>
                      <a:r>
                        <a:rPr lang="nn-NO" sz="1400" dirty="0"/>
                        <a:t>(0,0024 UA)</a:t>
                      </a:r>
                    </a:p>
                  </a:txBody>
                  <a:tcPr marL="55207" marR="55207" marT="27604" marB="27604" anchor="ctr">
                    <a:lnL>
                      <a:noFill/>
                    </a:lnL>
                    <a:lnR>
                      <a:noFill/>
                    </a:lnR>
                    <a:lnT>
                      <a:noFill/>
                    </a:lnT>
                    <a:lnB>
                      <a:noFill/>
                    </a:lnB>
                  </a:tcPr>
                </a:tc>
                <a:extLst>
                  <a:ext uri="{0D108BD9-81ED-4DB2-BD59-A6C34878D82A}">
                    <a16:rowId xmlns:a16="http://schemas.microsoft.com/office/drawing/2014/main" val="10003"/>
                  </a:ext>
                </a:extLst>
              </a:tr>
              <a:tr h="265587">
                <a:tc>
                  <a:txBody>
                    <a:bodyPr/>
                    <a:lstStyle/>
                    <a:p>
                      <a:r>
                        <a:rPr lang="fr-FR" sz="1400" dirty="0"/>
                        <a:t>Masse</a:t>
                      </a:r>
                    </a:p>
                  </a:txBody>
                  <a:tcPr anchor="ctr">
                    <a:lnL>
                      <a:noFill/>
                    </a:lnL>
                    <a:lnR>
                      <a:noFill/>
                    </a:lnR>
                    <a:lnT>
                      <a:noFill/>
                    </a:lnT>
                    <a:lnB>
                      <a:noFill/>
                    </a:lnB>
                  </a:tcPr>
                </a:tc>
                <a:tc>
                  <a:txBody>
                    <a:bodyPr/>
                    <a:lstStyle/>
                    <a:p>
                      <a:r>
                        <a:rPr lang="fr-FR" sz="1400" dirty="0"/>
                        <a:t>7,3477×10</a:t>
                      </a:r>
                      <a:r>
                        <a:rPr lang="fr-FR" sz="1400" baseline="30000" dirty="0"/>
                        <a:t>22</a:t>
                      </a:r>
                      <a:r>
                        <a:rPr lang="fr-FR" sz="1400" dirty="0"/>
                        <a:t> kg</a:t>
                      </a:r>
                      <a:br>
                        <a:rPr lang="fr-FR" sz="1400" dirty="0"/>
                      </a:br>
                      <a:r>
                        <a:rPr lang="fr-FR" sz="1400" dirty="0"/>
                        <a:t>(0,0123 Terre)</a:t>
                      </a:r>
                    </a:p>
                  </a:txBody>
                  <a:tcPr anchor="ctr">
                    <a:lnL>
                      <a:noFill/>
                    </a:lnL>
                    <a:lnR>
                      <a:noFill/>
                    </a:lnR>
                    <a:lnT>
                      <a:noFill/>
                    </a:lnT>
                    <a:lnB>
                      <a:noFill/>
                    </a:lnB>
                  </a:tcPr>
                </a:tc>
                <a:extLst>
                  <a:ext uri="{0D108BD9-81ED-4DB2-BD59-A6C34878D82A}">
                    <a16:rowId xmlns:a16="http://schemas.microsoft.com/office/drawing/2014/main" val="10004"/>
                  </a:ext>
                </a:extLst>
              </a:tr>
              <a:tr h="265587">
                <a:tc>
                  <a:txBody>
                    <a:bodyPr/>
                    <a:lstStyle/>
                    <a:p>
                      <a:r>
                        <a:rPr lang="fr-FR" sz="1400" dirty="0"/>
                        <a:t>Excentricité</a:t>
                      </a:r>
                    </a:p>
                  </a:txBody>
                  <a:tcPr marL="55207" marR="55207" marT="27604" marB="27604" anchor="ctr">
                    <a:lnL>
                      <a:noFill/>
                    </a:lnL>
                    <a:lnR>
                      <a:noFill/>
                    </a:lnR>
                    <a:lnT>
                      <a:noFill/>
                    </a:lnT>
                    <a:lnB>
                      <a:noFill/>
                    </a:lnB>
                  </a:tcPr>
                </a:tc>
                <a:tc>
                  <a:txBody>
                    <a:bodyPr/>
                    <a:lstStyle/>
                    <a:p>
                      <a:r>
                        <a:rPr lang="fr-FR" sz="1400"/>
                        <a:t>0,05490</a:t>
                      </a:r>
                    </a:p>
                  </a:txBody>
                  <a:tcPr marL="55207" marR="55207" marT="27604" marB="27604" anchor="ctr">
                    <a:lnL>
                      <a:noFill/>
                    </a:lnL>
                    <a:lnR>
                      <a:noFill/>
                    </a:lnR>
                    <a:lnT>
                      <a:noFill/>
                    </a:lnT>
                    <a:lnB>
                      <a:noFill/>
                    </a:lnB>
                  </a:tcPr>
                </a:tc>
                <a:extLst>
                  <a:ext uri="{0D108BD9-81ED-4DB2-BD59-A6C34878D82A}">
                    <a16:rowId xmlns:a16="http://schemas.microsoft.com/office/drawing/2014/main" val="10005"/>
                  </a:ext>
                </a:extLst>
              </a:tr>
              <a:tr h="465378">
                <a:tc>
                  <a:txBody>
                    <a:bodyPr/>
                    <a:lstStyle/>
                    <a:p>
                      <a:r>
                        <a:rPr lang="fr-FR" sz="1400" dirty="0"/>
                        <a:t>Période de révolution</a:t>
                      </a:r>
                    </a:p>
                  </a:txBody>
                  <a:tcPr marL="55207" marR="55207" marT="27604" marB="27604" anchor="ctr">
                    <a:lnL>
                      <a:noFill/>
                    </a:lnL>
                    <a:lnR>
                      <a:noFill/>
                    </a:lnR>
                    <a:lnT>
                      <a:noFill/>
                    </a:lnT>
                    <a:lnB>
                      <a:noFill/>
                    </a:lnB>
                  </a:tcPr>
                </a:tc>
                <a:tc>
                  <a:txBody>
                    <a:bodyPr/>
                    <a:lstStyle/>
                    <a:p>
                      <a:r>
                        <a:rPr lang="fr-FR" sz="1400" dirty="0"/>
                        <a:t>27,321582 d</a:t>
                      </a:r>
                      <a:br>
                        <a:rPr lang="fr-FR" sz="1400" dirty="0"/>
                      </a:br>
                      <a:r>
                        <a:rPr lang="fr-FR" sz="1400" dirty="0"/>
                        <a:t>(27 j 7 h 43.1 min)</a:t>
                      </a:r>
                    </a:p>
                  </a:txBody>
                  <a:tcPr marL="55207" marR="55207" marT="27604" marB="27604" anchor="ctr">
                    <a:lnL>
                      <a:noFill/>
                    </a:lnL>
                    <a:lnR>
                      <a:noFill/>
                    </a:lnR>
                    <a:lnT>
                      <a:noFill/>
                    </a:lnT>
                    <a:lnB>
                      <a:noFill/>
                    </a:lnB>
                  </a:tcPr>
                </a:tc>
                <a:extLst>
                  <a:ext uri="{0D108BD9-81ED-4DB2-BD59-A6C34878D82A}">
                    <a16:rowId xmlns:a16="http://schemas.microsoft.com/office/drawing/2014/main" val="10006"/>
                  </a:ext>
                </a:extLst>
              </a:tr>
              <a:tr h="265587">
                <a:tc>
                  <a:txBody>
                    <a:bodyPr/>
                    <a:lstStyle/>
                    <a:p>
                      <a:r>
                        <a:rPr lang="fr-FR" sz="1400" dirty="0"/>
                        <a:t>Rayon</a:t>
                      </a:r>
                    </a:p>
                  </a:txBody>
                  <a:tcPr marL="57476" marR="57476" marT="28738" marB="28738" anchor="ctr">
                    <a:lnL>
                      <a:noFill/>
                    </a:lnL>
                    <a:lnR>
                      <a:noFill/>
                    </a:lnR>
                    <a:lnT>
                      <a:noFill/>
                    </a:lnT>
                    <a:lnB>
                      <a:noFill/>
                    </a:lnB>
                  </a:tcPr>
                </a:tc>
                <a:tc>
                  <a:txBody>
                    <a:bodyPr/>
                    <a:lstStyle/>
                    <a:p>
                      <a:r>
                        <a:rPr lang="fr-FR" sz="1400" dirty="0"/>
                        <a:t>1 737,4 km</a:t>
                      </a:r>
                      <a:br>
                        <a:rPr lang="fr-FR" sz="1400" dirty="0"/>
                      </a:br>
                      <a:r>
                        <a:rPr lang="fr-FR" sz="1400" dirty="0"/>
                        <a:t>(0,273 Terre)</a:t>
                      </a:r>
                    </a:p>
                  </a:txBody>
                  <a:tcPr marL="57476" marR="57476" marT="28738" marB="28738" anchor="ctr">
                    <a:lnL>
                      <a:noFill/>
                    </a:lnL>
                    <a:lnR>
                      <a:noFill/>
                    </a:lnR>
                    <a:lnT>
                      <a:noFill/>
                    </a:lnT>
                    <a:lnB>
                      <a:noFill/>
                    </a:lnB>
                  </a:tcPr>
                </a:tc>
                <a:extLst>
                  <a:ext uri="{0D108BD9-81ED-4DB2-BD59-A6C34878D82A}">
                    <a16:rowId xmlns:a16="http://schemas.microsoft.com/office/drawing/2014/main" val="10007"/>
                  </a:ext>
                </a:extLst>
              </a:tr>
              <a:tr h="265587">
                <a:tc>
                  <a:txBody>
                    <a:bodyPr/>
                    <a:lstStyle/>
                    <a:p>
                      <a:r>
                        <a:rPr lang="fr-FR" sz="1400" dirty="0"/>
                        <a:t>Vitesse orbitale moyenne</a:t>
                      </a:r>
                    </a:p>
                  </a:txBody>
                  <a:tcPr marL="55207" marR="55207" marT="27604" marB="27604" anchor="ctr">
                    <a:lnL>
                      <a:noFill/>
                    </a:lnL>
                    <a:lnR>
                      <a:noFill/>
                    </a:lnR>
                    <a:lnT>
                      <a:noFill/>
                    </a:lnT>
                    <a:lnB>
                      <a:noFill/>
                    </a:lnB>
                  </a:tcPr>
                </a:tc>
                <a:tc>
                  <a:txBody>
                    <a:bodyPr/>
                    <a:lstStyle/>
                    <a:p>
                      <a:r>
                        <a:rPr lang="fr-FR" sz="1400" dirty="0"/>
                        <a:t>1,022 km/s</a:t>
                      </a:r>
                    </a:p>
                  </a:txBody>
                  <a:tcPr marL="55207" marR="55207" marT="27604" marB="27604" anchor="ctr">
                    <a:lnL>
                      <a:noFill/>
                    </a:lnL>
                    <a:lnR>
                      <a:noFill/>
                    </a:lnR>
                    <a:lnT>
                      <a:noFill/>
                    </a:lnT>
                    <a:lnB>
                      <a:noFill/>
                    </a:lnB>
                  </a:tcPr>
                </a:tc>
                <a:extLst>
                  <a:ext uri="{0D108BD9-81ED-4DB2-BD59-A6C34878D82A}">
                    <a16:rowId xmlns:a16="http://schemas.microsoft.com/office/drawing/2014/main" val="10008"/>
                  </a:ext>
                </a:extLst>
              </a:tr>
              <a:tr h="265587">
                <a:tc>
                  <a:txBody>
                    <a:bodyPr/>
                    <a:lstStyle/>
                    <a:p>
                      <a:r>
                        <a:rPr lang="fr-FR" sz="1400" dirty="0"/>
                        <a:t>Masse volumique</a:t>
                      </a:r>
                      <a:r>
                        <a:rPr lang="fr-FR" sz="1400" baseline="0" dirty="0"/>
                        <a:t> </a:t>
                      </a:r>
                      <a:r>
                        <a:rPr lang="fr-FR" sz="1400" dirty="0"/>
                        <a:t>globale</a:t>
                      </a:r>
                    </a:p>
                  </a:txBody>
                  <a:tcPr marL="57476" marR="57476" marT="28738" marB="28738" anchor="ctr">
                    <a:lnL>
                      <a:noFill/>
                    </a:lnL>
                    <a:lnR>
                      <a:noFill/>
                    </a:lnR>
                    <a:lnT>
                      <a:noFill/>
                    </a:lnT>
                    <a:lnB>
                      <a:noFill/>
                    </a:lnB>
                  </a:tcPr>
                </a:tc>
                <a:tc>
                  <a:txBody>
                    <a:bodyPr/>
                    <a:lstStyle/>
                    <a:p>
                      <a:r>
                        <a:rPr lang="fr-FR" sz="1400" dirty="0"/>
                        <a:t>3,3464×10</a:t>
                      </a:r>
                      <a:r>
                        <a:rPr lang="fr-FR" sz="1400" baseline="30000" dirty="0"/>
                        <a:t>3</a:t>
                      </a:r>
                      <a:r>
                        <a:rPr lang="fr-FR" sz="1400" dirty="0"/>
                        <a:t> kg/m</a:t>
                      </a:r>
                      <a:r>
                        <a:rPr lang="fr-FR" sz="1400" baseline="30000" dirty="0"/>
                        <a:t>3</a:t>
                      </a:r>
                      <a:endParaRPr lang="fr-FR" sz="1400" dirty="0"/>
                    </a:p>
                  </a:txBody>
                  <a:tcPr marL="57476" marR="57476" marT="28738" marB="28738" anchor="ctr">
                    <a:lnL>
                      <a:noFill/>
                    </a:lnL>
                    <a:lnR>
                      <a:noFill/>
                    </a:lnR>
                    <a:lnT>
                      <a:noFill/>
                    </a:lnT>
                    <a:lnB>
                      <a:noFill/>
                    </a:lnB>
                  </a:tcPr>
                </a:tc>
                <a:extLst>
                  <a:ext uri="{0D108BD9-81ED-4DB2-BD59-A6C34878D82A}">
                    <a16:rowId xmlns:a16="http://schemas.microsoft.com/office/drawing/2014/main" val="10009"/>
                  </a:ext>
                </a:extLst>
              </a:tr>
              <a:tr h="265587">
                <a:tc>
                  <a:txBody>
                    <a:bodyPr/>
                    <a:lstStyle/>
                    <a:p>
                      <a:r>
                        <a:rPr lang="fr-FR" sz="1400" dirty="0"/>
                        <a:t>Gravité de surface</a:t>
                      </a:r>
                    </a:p>
                  </a:txBody>
                  <a:tcPr marL="57476" marR="57476" marT="28738" marB="28738" anchor="ctr">
                    <a:lnL>
                      <a:noFill/>
                    </a:lnL>
                    <a:lnR>
                      <a:noFill/>
                    </a:lnR>
                    <a:lnT>
                      <a:noFill/>
                    </a:lnT>
                    <a:lnB>
                      <a:noFill/>
                    </a:lnB>
                  </a:tcPr>
                </a:tc>
                <a:tc>
                  <a:txBody>
                    <a:bodyPr/>
                    <a:lstStyle/>
                    <a:p>
                      <a:r>
                        <a:rPr lang="fr-FR" sz="1400" dirty="0"/>
                        <a:t>1,622 m/s</a:t>
                      </a:r>
                      <a:r>
                        <a:rPr lang="fr-FR" sz="1400" baseline="30000" dirty="0"/>
                        <a:t>2</a:t>
                      </a:r>
                      <a:br>
                        <a:rPr lang="fr-FR" sz="1400" dirty="0"/>
                      </a:br>
                      <a:r>
                        <a:rPr lang="fr-FR" sz="1400" dirty="0"/>
                        <a:t>(0,1654 g)</a:t>
                      </a:r>
                    </a:p>
                  </a:txBody>
                  <a:tcPr marL="57476" marR="57476" marT="28738" marB="28738" anchor="ctr">
                    <a:lnL>
                      <a:noFill/>
                    </a:lnL>
                    <a:lnR>
                      <a:noFill/>
                    </a:lnR>
                    <a:lnT>
                      <a:noFill/>
                    </a:lnT>
                    <a:lnB>
                      <a:noFill/>
                    </a:lnB>
                  </a:tcPr>
                </a:tc>
                <a:extLst>
                  <a:ext uri="{0D108BD9-81ED-4DB2-BD59-A6C34878D82A}">
                    <a16:rowId xmlns:a16="http://schemas.microsoft.com/office/drawing/2014/main" val="10010"/>
                  </a:ext>
                </a:extLst>
              </a:tr>
              <a:tr h="265587">
                <a:tc>
                  <a:txBody>
                    <a:bodyPr/>
                    <a:lstStyle/>
                    <a:p>
                      <a:r>
                        <a:rPr lang="fr-FR" sz="1400" dirty="0"/>
                        <a:t>Vitesse de libération</a:t>
                      </a:r>
                    </a:p>
                  </a:txBody>
                  <a:tcPr marL="57476" marR="57476" marT="28738" marB="28738" anchor="ctr">
                    <a:lnL>
                      <a:noFill/>
                    </a:lnL>
                    <a:lnR>
                      <a:noFill/>
                    </a:lnR>
                    <a:lnT>
                      <a:noFill/>
                    </a:lnT>
                    <a:lnB>
                      <a:noFill/>
                    </a:lnB>
                  </a:tcPr>
                </a:tc>
                <a:tc>
                  <a:txBody>
                    <a:bodyPr/>
                    <a:lstStyle/>
                    <a:p>
                      <a:r>
                        <a:rPr lang="fr-FR" sz="1400" dirty="0"/>
                        <a:t>2,38 km/s</a:t>
                      </a:r>
                    </a:p>
                  </a:txBody>
                  <a:tcPr marL="57476" marR="57476" marT="28738" marB="28738" anchor="ctr">
                    <a:lnL>
                      <a:noFill/>
                    </a:lnL>
                    <a:lnR>
                      <a:noFill/>
                    </a:lnR>
                    <a:lnT>
                      <a:noFill/>
                    </a:lnT>
                    <a:lnB>
                      <a:noFill/>
                    </a:lnB>
                  </a:tcPr>
                </a:tc>
                <a:extLst>
                  <a:ext uri="{0D108BD9-81ED-4DB2-BD59-A6C34878D82A}">
                    <a16:rowId xmlns:a16="http://schemas.microsoft.com/office/drawing/2014/main" val="10011"/>
                  </a:ext>
                </a:extLst>
              </a:tr>
              <a:tr h="265587">
                <a:tc>
                  <a:txBody>
                    <a:bodyPr/>
                    <a:lstStyle/>
                    <a:p>
                      <a:r>
                        <a:rPr lang="fr-FR" sz="1400" dirty="0"/>
                        <a:t>Inclinaison de l’axe</a:t>
                      </a:r>
                    </a:p>
                  </a:txBody>
                  <a:tcPr marL="57476" marR="57476" marT="28738" marB="28738" anchor="ctr">
                    <a:lnL>
                      <a:noFill/>
                    </a:lnL>
                    <a:lnR>
                      <a:noFill/>
                    </a:lnR>
                    <a:lnT>
                      <a:noFill/>
                    </a:lnT>
                    <a:lnB>
                      <a:noFill/>
                    </a:lnB>
                  </a:tcPr>
                </a:tc>
                <a:tc>
                  <a:txBody>
                    <a:bodyPr/>
                    <a:lstStyle/>
                    <a:p>
                      <a:r>
                        <a:rPr lang="fr-FR" sz="1400" dirty="0"/>
                        <a:t>6,687°</a:t>
                      </a:r>
                    </a:p>
                  </a:txBody>
                  <a:tcPr marL="57476" marR="57476" marT="28738" marB="28738" anchor="ctr">
                    <a:lnL>
                      <a:noFill/>
                    </a:lnL>
                    <a:lnR>
                      <a:noFill/>
                    </a:lnR>
                    <a:lnT>
                      <a:noFill/>
                    </a:lnT>
                    <a:lnB>
                      <a:noFill/>
                    </a:lnB>
                  </a:tcPr>
                </a:tc>
                <a:extLst>
                  <a:ext uri="{0D108BD9-81ED-4DB2-BD59-A6C34878D82A}">
                    <a16:rowId xmlns:a16="http://schemas.microsoft.com/office/drawing/2014/main" val="10012"/>
                  </a:ext>
                </a:extLst>
              </a:tr>
              <a:tr h="265587">
                <a:tc>
                  <a:txBody>
                    <a:bodyPr/>
                    <a:lstStyle/>
                    <a:p>
                      <a:endParaRPr lang="fr-FR" sz="1100" dirty="0"/>
                    </a:p>
                  </a:txBody>
                  <a:tcPr marL="55207" marR="55207" marT="27604" marB="27604" anchor="ctr">
                    <a:lnL>
                      <a:noFill/>
                    </a:lnL>
                    <a:lnR>
                      <a:noFill/>
                    </a:lnR>
                    <a:lnT>
                      <a:noFill/>
                    </a:lnT>
                    <a:lnB>
                      <a:noFill/>
                    </a:lnB>
                  </a:tcPr>
                </a:tc>
                <a:tc>
                  <a:txBody>
                    <a:bodyPr/>
                    <a:lstStyle/>
                    <a:p>
                      <a:endParaRPr lang="fr-FR" sz="1100" dirty="0"/>
                    </a:p>
                  </a:txBody>
                  <a:tcPr marL="55207" marR="55207" marT="27604" marB="27604" anchor="ctr">
                    <a:lnL>
                      <a:noFill/>
                    </a:lnL>
                    <a:lnR>
                      <a:noFill/>
                    </a:lnR>
                    <a:lnT>
                      <a:noFill/>
                    </a:lnT>
                    <a:lnB>
                      <a:noFill/>
                    </a:lnB>
                  </a:tcPr>
                </a:tc>
                <a:extLst>
                  <a:ext uri="{0D108BD9-81ED-4DB2-BD59-A6C34878D82A}">
                    <a16:rowId xmlns:a16="http://schemas.microsoft.com/office/drawing/2014/main" val="10013"/>
                  </a:ext>
                </a:extLst>
              </a:tr>
              <a:tr h="265587">
                <a:tc>
                  <a:txBody>
                    <a:bodyPr/>
                    <a:lstStyle/>
                    <a:p>
                      <a:endParaRPr lang="fr-FR" sz="1100" dirty="0"/>
                    </a:p>
                  </a:txBody>
                  <a:tcPr marL="55207" marR="55207" marT="27604" marB="27604" anchor="ctr">
                    <a:lnL>
                      <a:noFill/>
                    </a:lnL>
                    <a:lnR>
                      <a:noFill/>
                    </a:lnR>
                    <a:lnT>
                      <a:noFill/>
                    </a:lnT>
                    <a:lnB>
                      <a:noFill/>
                    </a:lnB>
                  </a:tcPr>
                </a:tc>
                <a:tc>
                  <a:txBody>
                    <a:bodyPr/>
                    <a:lstStyle/>
                    <a:p>
                      <a:endParaRPr lang="fr-FR" sz="1100" dirty="0"/>
                    </a:p>
                  </a:txBody>
                  <a:tcPr marL="55207" marR="55207" marT="27604" marB="27604" anchor="ctr">
                    <a:lnL>
                      <a:noFill/>
                    </a:lnL>
                    <a:lnR>
                      <a:noFill/>
                    </a:lnR>
                    <a:lnT>
                      <a:noFill/>
                    </a:lnT>
                    <a:lnB>
                      <a:noFill/>
                    </a:lnB>
                  </a:tcPr>
                </a:tc>
                <a:extLst>
                  <a:ext uri="{0D108BD9-81ED-4DB2-BD59-A6C34878D82A}">
                    <a16:rowId xmlns:a16="http://schemas.microsoft.com/office/drawing/2014/main" val="10014"/>
                  </a:ext>
                </a:extLst>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738992689"/>
              </p:ext>
            </p:extLst>
          </p:nvPr>
        </p:nvGraphicFramePr>
        <p:xfrm>
          <a:off x="6995567" y="2268707"/>
          <a:ext cx="4381184" cy="3013900"/>
        </p:xfrm>
        <a:graphic>
          <a:graphicData uri="http://schemas.openxmlformats.org/drawingml/2006/table">
            <a:tbl>
              <a:tblPr/>
              <a:tblGrid>
                <a:gridCol w="2622158">
                  <a:extLst>
                    <a:ext uri="{9D8B030D-6E8A-4147-A177-3AD203B41FA5}">
                      <a16:colId xmlns:a16="http://schemas.microsoft.com/office/drawing/2014/main" val="20000"/>
                    </a:ext>
                  </a:extLst>
                </a:gridCol>
                <a:gridCol w="1759026">
                  <a:extLst>
                    <a:ext uri="{9D8B030D-6E8A-4147-A177-3AD203B41FA5}">
                      <a16:colId xmlns:a16="http://schemas.microsoft.com/office/drawing/2014/main" val="20001"/>
                    </a:ext>
                  </a:extLst>
                </a:gridCol>
              </a:tblGrid>
              <a:tr h="747792">
                <a:tc>
                  <a:txBody>
                    <a:bodyPr/>
                    <a:lstStyle/>
                    <a:p>
                      <a:r>
                        <a:rPr lang="fr-FR" sz="1400" dirty="0"/>
                        <a:t>Albédo géométrique visuel</a:t>
                      </a:r>
                    </a:p>
                  </a:txBody>
                  <a:tcPr anchor="ctr">
                    <a:lnL>
                      <a:noFill/>
                    </a:lnL>
                    <a:lnR>
                      <a:noFill/>
                    </a:lnR>
                    <a:lnT>
                      <a:noFill/>
                    </a:lnT>
                    <a:lnB>
                      <a:noFill/>
                    </a:lnB>
                  </a:tcPr>
                </a:tc>
                <a:tc>
                  <a:txBody>
                    <a:bodyPr/>
                    <a:lstStyle/>
                    <a:p>
                      <a:r>
                        <a:rPr lang="fr-FR" sz="1400"/>
                        <a:t>0,136</a:t>
                      </a:r>
                    </a:p>
                  </a:txBody>
                  <a:tcPr anchor="ctr">
                    <a:lnL>
                      <a:noFill/>
                    </a:lnL>
                    <a:lnR>
                      <a:noFill/>
                    </a:lnR>
                    <a:lnT>
                      <a:noFill/>
                    </a:lnT>
                    <a:lnB>
                      <a:noFill/>
                    </a:lnB>
                  </a:tcPr>
                </a:tc>
                <a:extLst>
                  <a:ext uri="{0D108BD9-81ED-4DB2-BD59-A6C34878D82A}">
                    <a16:rowId xmlns:a16="http://schemas.microsoft.com/office/drawing/2014/main" val="10000"/>
                  </a:ext>
                </a:extLst>
              </a:tr>
              <a:tr h="523454">
                <a:tc>
                  <a:txBody>
                    <a:bodyPr/>
                    <a:lstStyle/>
                    <a:p>
                      <a:r>
                        <a:rPr lang="fr-FR" sz="1400" dirty="0"/>
                        <a:t>Température de surface :</a:t>
                      </a:r>
                    </a:p>
                  </a:txBody>
                  <a:tcPr anchor="ctr">
                    <a:lnL>
                      <a:noFill/>
                    </a:lnL>
                    <a:lnR>
                      <a:noFill/>
                    </a:lnR>
                    <a:lnT>
                      <a:noFill/>
                    </a:lnT>
                    <a:lnB>
                      <a:noFill/>
                    </a:lnB>
                  </a:tcPr>
                </a:tc>
                <a:tc>
                  <a:txBody>
                    <a:bodyPr/>
                    <a:lstStyle/>
                    <a:p>
                      <a:r>
                        <a:rPr lang="fr-FR" sz="1400"/>
                        <a:t> </a:t>
                      </a:r>
                    </a:p>
                  </a:txBody>
                  <a:tcPr anchor="ctr">
                    <a:lnL>
                      <a:noFill/>
                    </a:lnL>
                    <a:lnR>
                      <a:noFill/>
                    </a:lnR>
                    <a:lnT>
                      <a:noFill/>
                    </a:lnT>
                    <a:lnB>
                      <a:noFill/>
                    </a:lnB>
                  </a:tcPr>
                </a:tc>
                <a:extLst>
                  <a:ext uri="{0D108BD9-81ED-4DB2-BD59-A6C34878D82A}">
                    <a16:rowId xmlns:a16="http://schemas.microsoft.com/office/drawing/2014/main" val="10001"/>
                  </a:ext>
                </a:extLst>
              </a:tr>
              <a:tr h="299117">
                <a:tc>
                  <a:txBody>
                    <a:bodyPr/>
                    <a:lstStyle/>
                    <a:p>
                      <a:pPr algn="r"/>
                      <a:r>
                        <a:rPr lang="fr-FR" sz="1400" dirty="0">
                          <a:effectLst/>
                        </a:rPr>
                        <a:t>Maximum :</a:t>
                      </a:r>
                    </a:p>
                  </a:txBody>
                  <a:tcPr anchor="ctr">
                    <a:lnL>
                      <a:noFill/>
                    </a:lnL>
                    <a:lnR>
                      <a:noFill/>
                    </a:lnR>
                    <a:lnT>
                      <a:noFill/>
                    </a:lnT>
                    <a:lnB>
                      <a:noFill/>
                    </a:lnB>
                  </a:tcPr>
                </a:tc>
                <a:tc>
                  <a:txBody>
                    <a:bodyPr/>
                    <a:lstStyle/>
                    <a:p>
                      <a:r>
                        <a:rPr lang="fr-FR" sz="1400" dirty="0"/>
                        <a:t>396 K (123 °C)</a:t>
                      </a:r>
                    </a:p>
                  </a:txBody>
                  <a:tcPr anchor="ctr">
                    <a:lnL>
                      <a:noFill/>
                    </a:lnL>
                    <a:lnR>
                      <a:noFill/>
                    </a:lnR>
                    <a:lnT>
                      <a:noFill/>
                    </a:lnT>
                    <a:lnB>
                      <a:noFill/>
                    </a:lnB>
                  </a:tcPr>
                </a:tc>
                <a:extLst>
                  <a:ext uri="{0D108BD9-81ED-4DB2-BD59-A6C34878D82A}">
                    <a16:rowId xmlns:a16="http://schemas.microsoft.com/office/drawing/2014/main" val="10002"/>
                  </a:ext>
                </a:extLst>
              </a:tr>
              <a:tr h="299117">
                <a:tc>
                  <a:txBody>
                    <a:bodyPr/>
                    <a:lstStyle/>
                    <a:p>
                      <a:pPr algn="r"/>
                      <a:r>
                        <a:rPr lang="fr-FR" sz="1400" dirty="0">
                          <a:effectLst/>
                        </a:rPr>
                        <a:t>Moyenne :</a:t>
                      </a:r>
                    </a:p>
                  </a:txBody>
                  <a:tcPr anchor="ctr">
                    <a:lnL>
                      <a:noFill/>
                    </a:lnL>
                    <a:lnR>
                      <a:noFill/>
                    </a:lnR>
                    <a:lnT>
                      <a:noFill/>
                    </a:lnT>
                    <a:lnB>
                      <a:noFill/>
                    </a:lnB>
                  </a:tcPr>
                </a:tc>
                <a:tc>
                  <a:txBody>
                    <a:bodyPr/>
                    <a:lstStyle/>
                    <a:p>
                      <a:r>
                        <a:rPr lang="fr-FR" sz="1400" dirty="0"/>
                        <a:t>196 K (-77 °C)</a:t>
                      </a:r>
                    </a:p>
                  </a:txBody>
                  <a:tcPr anchor="ctr">
                    <a:lnL>
                      <a:noFill/>
                    </a:lnL>
                    <a:lnR>
                      <a:noFill/>
                    </a:lnR>
                    <a:lnT>
                      <a:noFill/>
                    </a:lnT>
                    <a:lnB>
                      <a:noFill/>
                    </a:lnB>
                  </a:tcPr>
                </a:tc>
                <a:extLst>
                  <a:ext uri="{0D108BD9-81ED-4DB2-BD59-A6C34878D82A}">
                    <a16:rowId xmlns:a16="http://schemas.microsoft.com/office/drawing/2014/main" val="10003"/>
                  </a:ext>
                </a:extLst>
              </a:tr>
              <a:tr h="299117">
                <a:tc>
                  <a:txBody>
                    <a:bodyPr/>
                    <a:lstStyle/>
                    <a:p>
                      <a:pPr algn="r"/>
                      <a:r>
                        <a:rPr lang="fr-FR" sz="1400" dirty="0">
                          <a:effectLst/>
                        </a:rPr>
                        <a:t>Minimum :</a:t>
                      </a:r>
                    </a:p>
                  </a:txBody>
                  <a:tcPr anchor="ctr">
                    <a:lnL>
                      <a:noFill/>
                    </a:lnL>
                    <a:lnR>
                      <a:noFill/>
                    </a:lnR>
                    <a:lnT>
                      <a:noFill/>
                    </a:lnT>
                    <a:lnB>
                      <a:noFill/>
                    </a:lnB>
                  </a:tcPr>
                </a:tc>
                <a:tc>
                  <a:txBody>
                    <a:bodyPr/>
                    <a:lstStyle/>
                    <a:p>
                      <a:r>
                        <a:rPr lang="fr-FR" sz="1400" dirty="0"/>
                        <a:t>40 K (-233 °C)</a:t>
                      </a:r>
                    </a:p>
                  </a:txBody>
                  <a:tcPr anchor="ctr">
                    <a:lnL>
                      <a:noFill/>
                    </a:lnL>
                    <a:lnR>
                      <a:noFill/>
                    </a:lnR>
                    <a:lnT>
                      <a:noFill/>
                    </a:lnT>
                    <a:lnB>
                      <a:noFill/>
                    </a:lnB>
                  </a:tcPr>
                </a:tc>
                <a:extLst>
                  <a:ext uri="{0D108BD9-81ED-4DB2-BD59-A6C34878D82A}">
                    <a16:rowId xmlns:a16="http://schemas.microsoft.com/office/drawing/2014/main" val="10004"/>
                  </a:ext>
                </a:extLst>
              </a:tr>
              <a:tr h="299117">
                <a:tc gridSpan="2">
                  <a:txBody>
                    <a:bodyPr/>
                    <a:lstStyle/>
                    <a:p>
                      <a:pPr algn="ctr"/>
                      <a:r>
                        <a:rPr lang="fr-FR" sz="1400" dirty="0">
                          <a:solidFill>
                            <a:schemeClr val="bg2"/>
                          </a:solidFill>
                          <a:effectLst/>
                        </a:rPr>
                        <a:t>Caractéristiques de l’atmosphère</a:t>
                      </a:r>
                    </a:p>
                  </a:txBody>
                  <a:tcPr anchor="ctr">
                    <a:lnL>
                      <a:noFill/>
                    </a:lnL>
                    <a:lnR>
                      <a:noFill/>
                    </a:lnR>
                    <a:lnT>
                      <a:noFill/>
                    </a:lnT>
                    <a:lnB>
                      <a:noFill/>
                    </a:lnB>
                    <a:solidFill>
                      <a:srgbClr val="DDDDDD"/>
                    </a:solidFill>
                  </a:tcPr>
                </a:tc>
                <a:tc hMerge="1">
                  <a:txBody>
                    <a:bodyPr/>
                    <a:lstStyle/>
                    <a:p>
                      <a:endParaRPr lang="fr-FR"/>
                    </a:p>
                  </a:txBody>
                  <a:tcPr/>
                </a:tc>
                <a:extLst>
                  <a:ext uri="{0D108BD9-81ED-4DB2-BD59-A6C34878D82A}">
                    <a16:rowId xmlns:a16="http://schemas.microsoft.com/office/drawing/2014/main" val="10005"/>
                  </a:ext>
                </a:extLst>
              </a:tr>
              <a:tr h="523454">
                <a:tc>
                  <a:txBody>
                    <a:bodyPr/>
                    <a:lstStyle/>
                    <a:p>
                      <a:r>
                        <a:rPr lang="fr-FR" sz="1400" dirty="0"/>
                        <a:t>Pression atmosphérique</a:t>
                      </a:r>
                    </a:p>
                  </a:txBody>
                  <a:tcPr anchor="ctr">
                    <a:lnL>
                      <a:noFill/>
                    </a:lnL>
                    <a:lnR>
                      <a:noFill/>
                    </a:lnR>
                    <a:lnT>
                      <a:noFill/>
                    </a:lnT>
                    <a:lnB>
                      <a:noFill/>
                    </a:lnB>
                  </a:tcPr>
                </a:tc>
                <a:tc>
                  <a:txBody>
                    <a:bodyPr/>
                    <a:lstStyle/>
                    <a:p>
                      <a:r>
                        <a:rPr lang="fr-FR" sz="1400" dirty="0"/>
                        <a:t>10 </a:t>
                      </a:r>
                      <a:r>
                        <a:rPr lang="fr-FR" sz="1400" baseline="30000" dirty="0"/>
                        <a:t>_10</a:t>
                      </a:r>
                      <a:r>
                        <a:rPr lang="fr-FR" sz="1400" dirty="0"/>
                        <a:t> Pa</a:t>
                      </a:r>
                    </a:p>
                  </a:txBody>
                  <a:tcPr anchor="ctr">
                    <a:lnL>
                      <a:noFill/>
                    </a:lnL>
                    <a:lnR>
                      <a:noFill/>
                    </a:lnR>
                    <a:lnT>
                      <a:noFill/>
                    </a:lnT>
                    <a:lnB>
                      <a:noFill/>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54285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0647" y="39064"/>
            <a:ext cx="11418276" cy="1023542"/>
          </a:xfrm>
        </p:spPr>
        <p:txBody>
          <a:bodyPr/>
          <a:lstStyle/>
          <a:p>
            <a:r>
              <a:rPr lang="fr-FR" sz="6000" dirty="0">
                <a:latin typeface="Times New Roman" panose="02020603050405020304" pitchFamily="18" charset="0"/>
                <a:cs typeface="Times New Roman" panose="02020603050405020304" pitchFamily="18" charset="0"/>
              </a:rPr>
              <a:t>Paramètres du système Terre-Lune</a:t>
            </a:r>
          </a:p>
        </p:txBody>
      </p:sp>
      <p:pic>
        <p:nvPicPr>
          <p:cNvPr id="7170" name="Picture 2" descr="http://upload.wikimedia.org/wikipedia/commons/thumb/7/74/Earth-Moon.svg/512px-Earth-Moon.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0554" y="1266092"/>
            <a:ext cx="8691417" cy="54321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014482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135" y="-89969"/>
            <a:ext cx="10649286" cy="927831"/>
          </a:xfrm>
        </p:spPr>
        <p:txBody>
          <a:bodyPr/>
          <a:lstStyle/>
          <a:p>
            <a:r>
              <a:rPr lang="fr-FR" sz="6000" dirty="0">
                <a:latin typeface="Times New Roman" panose="02020603050405020304" pitchFamily="18" charset="0"/>
                <a:cs typeface="Times New Roman" panose="02020603050405020304" pitchFamily="18" charset="0"/>
              </a:rPr>
              <a:t>Influence de la Lune sur la Terre</a:t>
            </a:r>
          </a:p>
        </p:txBody>
      </p:sp>
      <p:sp>
        <p:nvSpPr>
          <p:cNvPr id="5" name="Rectangle 4"/>
          <p:cNvSpPr/>
          <p:nvPr/>
        </p:nvSpPr>
        <p:spPr>
          <a:xfrm>
            <a:off x="88135" y="837862"/>
            <a:ext cx="7469436" cy="6032421"/>
          </a:xfrm>
          <a:prstGeom prst="rect">
            <a:avLst/>
          </a:prstGeom>
        </p:spPr>
        <p:txBody>
          <a:bodyPr wrap="square">
            <a:spAutoFit/>
          </a:bodyPr>
          <a:lstStyle/>
          <a:p>
            <a:pPr algn="ctr"/>
            <a:r>
              <a:rPr lang="fr-FR" sz="4800" dirty="0">
                <a:latin typeface="Times New Roman" panose="02020603050405020304" pitchFamily="18" charset="0"/>
                <a:cs typeface="Times New Roman" panose="02020603050405020304" pitchFamily="18" charset="0"/>
              </a:rPr>
              <a:t>Les marées</a:t>
            </a:r>
          </a:p>
          <a:p>
            <a:endParaRPr lang="fr-FR" dirty="0"/>
          </a:p>
          <a:p>
            <a:pPr algn="just"/>
            <a:r>
              <a:rPr lang="fr-FR" sz="4000" dirty="0">
                <a:latin typeface="Times New Roman" panose="02020603050405020304" pitchFamily="18" charset="0"/>
                <a:cs typeface="Times New Roman" panose="02020603050405020304" pitchFamily="18" charset="0"/>
              </a:rPr>
              <a:t>L'attraction gravitationnelle étant proportionnelle au produit des masses de deux corps concernés et inversement proportionnelle au carré de la distance qui les sépare, l'astre (principalement la Lune dans le cas de la Terre) attire les masses (liquides et solides) proches</a:t>
            </a:r>
            <a:r>
              <a:rPr lang="fr-FR" sz="2400" dirty="0"/>
              <a:t>. </a:t>
            </a:r>
          </a:p>
        </p:txBody>
      </p:sp>
      <p:pic>
        <p:nvPicPr>
          <p:cNvPr id="2051" name="Picture 3" descr="http://upload.wikimedia.org/wikipedia/commons/thumb/a/af/P%C5%82ywy_morskie.svg/640px-P%C5%82ywy_morski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209" y="1470127"/>
            <a:ext cx="4304979" cy="4957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73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135" y="-175846"/>
            <a:ext cx="10274147" cy="927831"/>
          </a:xfrm>
        </p:spPr>
        <p:txBody>
          <a:bodyPr/>
          <a:lstStyle/>
          <a:p>
            <a:r>
              <a:rPr lang="fr-FR" sz="6000" dirty="0">
                <a:latin typeface="Times New Roman" panose="02020603050405020304" pitchFamily="18" charset="0"/>
                <a:cs typeface="Times New Roman" panose="02020603050405020304" pitchFamily="18" charset="0"/>
              </a:rPr>
              <a:t>Influence de la Lune sur la Terre</a:t>
            </a:r>
          </a:p>
        </p:txBody>
      </p:sp>
      <p:sp>
        <p:nvSpPr>
          <p:cNvPr id="5" name="Rectangle 4"/>
          <p:cNvSpPr/>
          <p:nvPr/>
        </p:nvSpPr>
        <p:spPr>
          <a:xfrm>
            <a:off x="0" y="751985"/>
            <a:ext cx="8955946" cy="6032421"/>
          </a:xfrm>
          <a:prstGeom prst="rect">
            <a:avLst/>
          </a:prstGeom>
        </p:spPr>
        <p:txBody>
          <a:bodyPr wrap="square">
            <a:spAutoFit/>
          </a:bodyPr>
          <a:lstStyle/>
          <a:p>
            <a:pPr algn="ctr"/>
            <a:r>
              <a:rPr lang="fr-FR" sz="4800" dirty="0">
                <a:latin typeface="Times New Roman" panose="02020603050405020304" pitchFamily="18" charset="0"/>
                <a:cs typeface="Times New Roman" panose="02020603050405020304" pitchFamily="18" charset="0"/>
              </a:rPr>
              <a:t>Les marées</a:t>
            </a:r>
          </a:p>
          <a:p>
            <a:endParaRPr lang="fr-FR" dirty="0"/>
          </a:p>
          <a:p>
            <a:pPr algn="just"/>
            <a:r>
              <a:rPr lang="fr-FR" sz="4000" dirty="0">
                <a:latin typeface="Times New Roman" panose="02020603050405020304" pitchFamily="18" charset="0"/>
                <a:cs typeface="Times New Roman" panose="02020603050405020304" pitchFamily="18" charset="0"/>
              </a:rPr>
              <a:t>En particulier, le point le plus proche de la Lune est plus attiré que le point à l'opposé. Dans le même temps, l'eau présente dans les mers est attirée par la Terre. Une première composante de la force de marée résulte donc de la différence d'attraction entre celle de la Terre et de celle de la lune, selon le barycentre Terre/Lune.</a:t>
            </a:r>
          </a:p>
        </p:txBody>
      </p:sp>
      <p:pic>
        <p:nvPicPr>
          <p:cNvPr id="2051" name="Picture 3" descr="http://upload.wikimedia.org/wikipedia/commons/thumb/a/af/P%C5%82ywy_morskie.svg/640px-P%C5%82ywy_morski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4080" y="1892841"/>
            <a:ext cx="3059786" cy="3523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11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13553" y="-11723"/>
            <a:ext cx="8757210" cy="892366"/>
          </a:xfrm>
        </p:spPr>
        <p:txBody>
          <a:bodyPr/>
          <a:lstStyle/>
          <a:p>
            <a:r>
              <a:rPr lang="fr-FR" sz="6000" dirty="0">
                <a:latin typeface="Times New Roman" panose="02020603050405020304" pitchFamily="18" charset="0"/>
                <a:cs typeface="Times New Roman" panose="02020603050405020304" pitchFamily="18" charset="0"/>
              </a:rPr>
              <a:t>Carte des marées sur Terre</a:t>
            </a:r>
          </a:p>
        </p:txBody>
      </p:sp>
      <p:pic>
        <p:nvPicPr>
          <p:cNvPr id="2050" name="Picture 2" descr="http://upload.wikimedia.org/wikipedia/commons/5/5e/M2_tidal_constituen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3553" y="1046601"/>
            <a:ext cx="9321962" cy="569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143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062" y="0"/>
            <a:ext cx="10209458" cy="785446"/>
          </a:xfrm>
        </p:spPr>
        <p:txBody>
          <a:bodyPr/>
          <a:lstStyle/>
          <a:p>
            <a:r>
              <a:rPr lang="fr-FR" sz="6000" dirty="0">
                <a:latin typeface="Times New Roman" panose="02020603050405020304" pitchFamily="18" charset="0"/>
                <a:cs typeface="Times New Roman" panose="02020603050405020304" pitchFamily="18" charset="0"/>
              </a:rPr>
              <a:t>Influence de la Lune sur la Terre</a:t>
            </a:r>
          </a:p>
        </p:txBody>
      </p:sp>
      <p:sp>
        <p:nvSpPr>
          <p:cNvPr id="4" name="Rectangle 1"/>
          <p:cNvSpPr>
            <a:spLocks noGrp="1" noChangeArrowheads="1"/>
          </p:cNvSpPr>
          <p:nvPr>
            <p:ph idx="1"/>
          </p:nvPr>
        </p:nvSpPr>
        <p:spPr bwMode="auto">
          <a:xfrm>
            <a:off x="82062" y="462908"/>
            <a:ext cx="11875476"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lang="fr-FR" altLang="fr-FR" sz="4800" dirty="0">
                <a:latin typeface="Times New Roman" panose="02020603050405020304" pitchFamily="18" charset="0"/>
                <a:cs typeface="Times New Roman" panose="02020603050405020304" pitchFamily="18" charset="0"/>
              </a:rPr>
              <a:t>L’</a:t>
            </a:r>
            <a:r>
              <a:rPr kumimoji="0" lang="fr-FR" altLang="fr-FR" sz="4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activité sismique </a:t>
            </a: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sz="2800" dirty="0"/>
          </a:p>
          <a:p>
            <a:pPr marL="0" marR="0" lvl="0" indent="0" algn="just" defTabSz="914400" rtl="0" eaLnBrk="0" fontAlgn="base" latinLnBrk="0" hangingPunct="0">
              <a:lnSpc>
                <a:spcPct val="100000"/>
              </a:lnSpc>
              <a:spcBef>
                <a:spcPct val="0"/>
              </a:spcBef>
              <a:spcAft>
                <a:spcPct val="0"/>
              </a:spcAft>
              <a:buClrTx/>
              <a:buSzTx/>
              <a:buNone/>
              <a:tabLst/>
            </a:pPr>
            <a:r>
              <a:rPr kumimoji="0" lang="fr-FR" altLang="fr-FR"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Le magma du manteau, présent sous la croûte terrestre</a:t>
            </a:r>
            <a:r>
              <a:rPr lang="fr-FR" altLang="fr-FR" sz="4000" dirty="0">
                <a:latin typeface="Times New Roman" panose="02020603050405020304" pitchFamily="18" charset="0"/>
                <a:cs typeface="Times New Roman" panose="02020603050405020304" pitchFamily="18" charset="0"/>
              </a:rPr>
              <a:t> </a:t>
            </a:r>
            <a:r>
              <a:rPr kumimoji="0" lang="fr-FR" altLang="fr-FR"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solide,  subit lui aussi du fait de son état visqueux des mouvements, correspondant au passage  du satellite. </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altLang="fr-FR"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Pour certains, la fragmentation de la croûte en plaques serait une conséquence de la présence de la Lune. Il est important de réaliser que ceci n’est plausible que parce que la Lune était beaucoup plus près de la Terre à ses origines. </a:t>
            </a:r>
          </a:p>
        </p:txBody>
      </p:sp>
    </p:spTree>
    <p:extLst>
      <p:ext uri="{BB962C8B-B14F-4D97-AF65-F5344CB8AC3E}">
        <p14:creationId xmlns:p14="http://schemas.microsoft.com/office/powerpoint/2010/main" val="103850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226062" cy="902677"/>
          </a:xfrm>
        </p:spPr>
        <p:txBody>
          <a:bodyPr/>
          <a:lstStyle/>
          <a:p>
            <a:r>
              <a:rPr lang="fr-FR" sz="5400" dirty="0">
                <a:latin typeface="Times New Roman" panose="02020603050405020304" pitchFamily="18" charset="0"/>
                <a:cs typeface="Times New Roman" panose="02020603050405020304" pitchFamily="18" charset="0"/>
              </a:rPr>
              <a:t>Influence de la Lune sur la Terre</a:t>
            </a:r>
          </a:p>
        </p:txBody>
      </p:sp>
      <p:sp>
        <p:nvSpPr>
          <p:cNvPr id="3" name="Espace réservé du contenu 2"/>
          <p:cNvSpPr>
            <a:spLocks noGrp="1"/>
          </p:cNvSpPr>
          <p:nvPr>
            <p:ph idx="1"/>
          </p:nvPr>
        </p:nvSpPr>
        <p:spPr>
          <a:xfrm>
            <a:off x="140677" y="1348154"/>
            <a:ext cx="11593906" cy="5509846"/>
          </a:xfrm>
        </p:spPr>
        <p:txBody>
          <a:bodyPr>
            <a:noAutofit/>
          </a:bodyPr>
          <a:lstStyle/>
          <a:p>
            <a:r>
              <a:rPr lang="fr-FR" sz="4800" dirty="0">
                <a:latin typeface="Times New Roman" panose="02020603050405020304" pitchFamily="18" charset="0"/>
                <a:cs typeface="Times New Roman" panose="02020603050405020304" pitchFamily="18" charset="0"/>
              </a:rPr>
              <a:t>L’évolution des espèces</a:t>
            </a:r>
          </a:p>
          <a:p>
            <a:pPr marL="0" indent="0" algn="just">
              <a:buNone/>
            </a:pPr>
            <a:endParaRPr lang="fr-FR" sz="2400" dirty="0"/>
          </a:p>
          <a:p>
            <a:pPr marL="0" indent="0" algn="just">
              <a:buNone/>
            </a:pPr>
            <a:r>
              <a:rPr lang="fr-FR" sz="4000" dirty="0">
                <a:latin typeface="Times New Roman" panose="02020603050405020304" pitchFamily="18" charset="0"/>
                <a:cs typeface="Times New Roman" panose="02020603050405020304" pitchFamily="18" charset="0"/>
              </a:rPr>
              <a:t>Le nautile possède une coquille en spirale formée d’anneaux. Chaque jour, il forme un anneau supplémentaire. Au bout d’une lunaison se forme une nouvelle cloison intérieure. </a:t>
            </a:r>
          </a:p>
          <a:p>
            <a:pPr marL="0" indent="0" algn="just">
              <a:buNone/>
            </a:pPr>
            <a:r>
              <a:rPr lang="fr-FR" sz="4000" dirty="0">
                <a:latin typeface="Times New Roman" panose="02020603050405020304" pitchFamily="18" charset="0"/>
                <a:cs typeface="Times New Roman" panose="02020603050405020304" pitchFamily="18" charset="0"/>
              </a:rPr>
              <a:t>Ce phénomène est lié à l’instinct de frai du nautile, qui le fait remonter près de la surface à chaque pleine Lune.</a:t>
            </a:r>
          </a:p>
        </p:txBody>
      </p:sp>
      <p:pic>
        <p:nvPicPr>
          <p:cNvPr id="3074" name="Picture 2" descr="le nautile viv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6062" y="0"/>
            <a:ext cx="2962404" cy="2425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91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75138"/>
            <a:ext cx="9226062" cy="902677"/>
          </a:xfrm>
        </p:spPr>
        <p:txBody>
          <a:bodyPr/>
          <a:lstStyle/>
          <a:p>
            <a:r>
              <a:rPr lang="fr-FR" sz="5400" dirty="0">
                <a:latin typeface="Times New Roman" panose="02020603050405020304" pitchFamily="18" charset="0"/>
                <a:cs typeface="Times New Roman" panose="02020603050405020304" pitchFamily="18" charset="0"/>
              </a:rPr>
              <a:t>Influence de la Lune sur la Terre</a:t>
            </a:r>
          </a:p>
        </p:txBody>
      </p:sp>
      <p:sp>
        <p:nvSpPr>
          <p:cNvPr id="3" name="Espace réservé du contenu 2"/>
          <p:cNvSpPr>
            <a:spLocks noGrp="1"/>
          </p:cNvSpPr>
          <p:nvPr>
            <p:ph idx="1"/>
          </p:nvPr>
        </p:nvSpPr>
        <p:spPr>
          <a:xfrm>
            <a:off x="299047" y="1652953"/>
            <a:ext cx="11593906" cy="3962399"/>
          </a:xfrm>
        </p:spPr>
        <p:txBody>
          <a:bodyPr>
            <a:noAutofit/>
          </a:bodyPr>
          <a:lstStyle/>
          <a:p>
            <a:r>
              <a:rPr lang="fr-FR" sz="4800" dirty="0">
                <a:latin typeface="Times New Roman" panose="02020603050405020304" pitchFamily="18" charset="0"/>
                <a:cs typeface="Times New Roman" panose="02020603050405020304" pitchFamily="18" charset="0"/>
              </a:rPr>
              <a:t>L’évolution des espèces</a:t>
            </a:r>
          </a:p>
          <a:p>
            <a:pPr marL="0" indent="0" algn="just">
              <a:buNone/>
            </a:pPr>
            <a:r>
              <a:rPr lang="fr-FR" sz="4000" dirty="0">
                <a:latin typeface="Times New Roman" panose="02020603050405020304" pitchFamily="18" charset="0"/>
                <a:cs typeface="Times New Roman" panose="02020603050405020304" pitchFamily="18" charset="0"/>
              </a:rPr>
              <a:t>Si l’on observe des coquilles fossiles, la fréquence des cloisons intérieures augmente proportionnellement à leur ancienneté. </a:t>
            </a:r>
          </a:p>
          <a:p>
            <a:pPr marL="0" indent="0" algn="just">
              <a:buNone/>
            </a:pPr>
            <a:r>
              <a:rPr lang="fr-FR" sz="4000" dirty="0">
                <a:latin typeface="Times New Roman" panose="02020603050405020304" pitchFamily="18" charset="0"/>
                <a:cs typeface="Times New Roman" panose="02020603050405020304" pitchFamily="18" charset="0"/>
              </a:rPr>
              <a:t>C’est une confirmation indirecte et indépendante de l’allongement du mois dû à l’augmentation progressive de la distance Terre-Lune.</a:t>
            </a:r>
          </a:p>
          <a:p>
            <a:endParaRPr lang="fr-FR" sz="4800" dirty="0">
              <a:latin typeface="Times New Roman" panose="02020603050405020304" pitchFamily="18" charset="0"/>
              <a:cs typeface="Times New Roman" panose="02020603050405020304" pitchFamily="18" charset="0"/>
            </a:endParaRPr>
          </a:p>
          <a:p>
            <a:pPr marL="0" indent="0" algn="just">
              <a:buNone/>
            </a:pPr>
            <a:endParaRPr lang="fr-FR" sz="2400" dirty="0"/>
          </a:p>
        </p:txBody>
      </p:sp>
      <p:pic>
        <p:nvPicPr>
          <p:cNvPr id="3074" name="Picture 2" descr="le nautile viv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6062" y="0"/>
            <a:ext cx="2962404" cy="2425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488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062" y="0"/>
            <a:ext cx="10468707" cy="907056"/>
          </a:xfrm>
        </p:spPr>
        <p:txBody>
          <a:bodyPr/>
          <a:lstStyle/>
          <a:p>
            <a:r>
              <a:rPr lang="fr-FR" sz="6000" dirty="0">
                <a:latin typeface="Times New Roman" panose="02020603050405020304" pitchFamily="18" charset="0"/>
                <a:cs typeface="Times New Roman" panose="02020603050405020304" pitchFamily="18" charset="0"/>
              </a:rPr>
              <a:t>Influence de la Lune sur la Terre</a:t>
            </a:r>
          </a:p>
        </p:txBody>
      </p:sp>
      <p:sp>
        <p:nvSpPr>
          <p:cNvPr id="4" name="Espace réservé du contenu 3"/>
          <p:cNvSpPr>
            <a:spLocks noGrp="1"/>
          </p:cNvSpPr>
          <p:nvPr>
            <p:ph idx="1"/>
          </p:nvPr>
        </p:nvSpPr>
        <p:spPr>
          <a:xfrm>
            <a:off x="1" y="993463"/>
            <a:ext cx="12191999" cy="4195481"/>
          </a:xfrm>
        </p:spPr>
        <p:txBody>
          <a:bodyPr>
            <a:noAutofit/>
          </a:bodyPr>
          <a:lstStyle/>
          <a:p>
            <a:pPr algn="ctr"/>
            <a:r>
              <a:rPr lang="fr-FR" sz="4800" dirty="0">
                <a:latin typeface="Times New Roman" panose="02020603050405020304" pitchFamily="18" charset="0"/>
                <a:cs typeface="Times New Roman" panose="02020603050405020304" pitchFamily="18" charset="0"/>
              </a:rPr>
              <a:t>L’obliquité terrestre</a:t>
            </a:r>
          </a:p>
          <a:p>
            <a:pPr algn="just"/>
            <a:r>
              <a:rPr lang="fr-FR" sz="4000" dirty="0">
                <a:latin typeface="Times New Roman" panose="02020603050405020304" pitchFamily="18" charset="0"/>
                <a:cs typeface="Times New Roman" panose="02020603050405020304" pitchFamily="18" charset="0"/>
              </a:rPr>
              <a:t> L’obliquité de la Terre varie entre 21 et 24° environ par rapport à l’équateur céleste. Celle de Mars qui n’a pas de satellite naturel comparable varie entre 20 et 60°. </a:t>
            </a:r>
          </a:p>
          <a:p>
            <a:pPr algn="just"/>
            <a:r>
              <a:rPr lang="fr-FR" sz="4000" dirty="0">
                <a:latin typeface="Times New Roman" panose="02020603050405020304" pitchFamily="18" charset="0"/>
                <a:cs typeface="Times New Roman" panose="02020603050405020304" pitchFamily="18" charset="0"/>
              </a:rPr>
              <a:t>Les scientifiques</a:t>
            </a:r>
            <a:r>
              <a:rPr lang="fr-FR" sz="4000" baseline="30000" dirty="0">
                <a:latin typeface="Times New Roman" panose="02020603050405020304" pitchFamily="18" charset="0"/>
                <a:cs typeface="Times New Roman" panose="02020603050405020304" pitchFamily="18" charset="0"/>
              </a:rPr>
              <a:t> </a:t>
            </a:r>
            <a:r>
              <a:rPr lang="fr-FR" sz="4000" dirty="0">
                <a:latin typeface="Times New Roman" panose="02020603050405020304" pitchFamily="18" charset="0"/>
                <a:cs typeface="Times New Roman" panose="02020603050405020304" pitchFamily="18" charset="0"/>
              </a:rPr>
              <a:t>pensent donc que la Lune stabilise la Terre dans son mouvement comme si elle était un contrepoids simplement parce que le moment d’inertie du système Terre-Lune est bien plus grand que celui de la Terre seule.</a:t>
            </a:r>
          </a:p>
        </p:txBody>
      </p:sp>
    </p:spTree>
    <p:extLst>
      <p:ext uri="{BB962C8B-B14F-4D97-AF65-F5344CB8AC3E}">
        <p14:creationId xmlns:p14="http://schemas.microsoft.com/office/powerpoint/2010/main" val="130021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17809"/>
            <a:ext cx="10328031" cy="1400530"/>
          </a:xfrm>
        </p:spPr>
        <p:txBody>
          <a:bodyPr/>
          <a:lstStyle/>
          <a:p>
            <a:r>
              <a:rPr lang="fr-FR" sz="6000" dirty="0">
                <a:latin typeface="Times New Roman" panose="02020603050405020304" pitchFamily="18" charset="0"/>
                <a:cs typeface="Times New Roman" panose="02020603050405020304" pitchFamily="18" charset="0"/>
              </a:rPr>
              <a:t>Influence de la Lune sur la Terre</a:t>
            </a:r>
          </a:p>
        </p:txBody>
      </p:sp>
      <p:sp>
        <p:nvSpPr>
          <p:cNvPr id="3" name="Espace réservé du contenu 2"/>
          <p:cNvSpPr>
            <a:spLocks noGrp="1"/>
          </p:cNvSpPr>
          <p:nvPr>
            <p:ph idx="1"/>
          </p:nvPr>
        </p:nvSpPr>
        <p:spPr>
          <a:xfrm>
            <a:off x="-1" y="1331259"/>
            <a:ext cx="7209693" cy="6382526"/>
          </a:xfrm>
        </p:spPr>
        <p:txBody>
          <a:bodyPr>
            <a:noAutofit/>
          </a:bodyPr>
          <a:lstStyle/>
          <a:p>
            <a:pPr algn="just"/>
            <a:r>
              <a:rPr lang="fr-FR" sz="4000" dirty="0">
                <a:latin typeface="Times New Roman" panose="02020603050405020304" pitchFamily="18" charset="0"/>
                <a:cs typeface="Times New Roman" panose="02020603050405020304" pitchFamily="18" charset="0"/>
              </a:rPr>
              <a:t>Depuis longtemps, les calendriers indiquent les phases de la Lune, notamment pour les activités rurales (visibilité de nuit) ou de pêche (marées).</a:t>
            </a:r>
          </a:p>
          <a:p>
            <a:pPr algn="just"/>
            <a:r>
              <a:rPr lang="fr-FR" sz="4000" dirty="0">
                <a:latin typeface="Times New Roman" panose="02020603050405020304" pitchFamily="18" charset="0"/>
                <a:cs typeface="Times New Roman" panose="02020603050405020304" pitchFamily="18" charset="0"/>
              </a:rPr>
              <a:t>Sans oublier tout le patrimoine  « traditionnel » associée à la Lune.</a:t>
            </a:r>
          </a:p>
        </p:txBody>
      </p:sp>
      <p:pic>
        <p:nvPicPr>
          <p:cNvPr id="4098" name="Picture 2" descr="A Halloween, les loups-garous sont de sortie. [© jbrandt - Fotolia.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1858" y="2250831"/>
            <a:ext cx="4910142" cy="314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88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12986" y="54134"/>
            <a:ext cx="8288216" cy="954051"/>
          </a:xfrm>
        </p:spPr>
        <p:txBody>
          <a:bodyPr/>
          <a:lstStyle/>
          <a:p>
            <a:r>
              <a:rPr lang="fr-FR" sz="6000" dirty="0">
                <a:latin typeface="Times New Roman" panose="02020603050405020304" pitchFamily="18" charset="0"/>
                <a:cs typeface="Times New Roman" panose="02020603050405020304" pitchFamily="18" charset="0"/>
              </a:rPr>
              <a:t>Le satellite de la Terre</a:t>
            </a:r>
          </a:p>
        </p:txBody>
      </p:sp>
      <p:sp>
        <p:nvSpPr>
          <p:cNvPr id="3" name="Espace réservé du contenu 2"/>
          <p:cNvSpPr>
            <a:spLocks noGrp="1"/>
          </p:cNvSpPr>
          <p:nvPr>
            <p:ph idx="1"/>
          </p:nvPr>
        </p:nvSpPr>
        <p:spPr>
          <a:xfrm>
            <a:off x="281354" y="1689126"/>
            <a:ext cx="11629292" cy="4195859"/>
          </a:xfrm>
        </p:spPr>
        <p:txBody>
          <a:bodyPr>
            <a:noAutofit/>
          </a:bodyPr>
          <a:lstStyle/>
          <a:p>
            <a:pPr algn="just"/>
            <a:r>
              <a:rPr lang="fr-FR" sz="4000" dirty="0">
                <a:latin typeface="Times New Roman" panose="02020603050405020304" pitchFamily="18" charset="0"/>
                <a:cs typeface="Times New Roman" panose="02020603050405020304" pitchFamily="18" charset="0"/>
              </a:rPr>
              <a:t>La </a:t>
            </a:r>
            <a:r>
              <a:rPr lang="fr-FR" sz="4000" b="1" dirty="0">
                <a:latin typeface="Times New Roman" panose="02020603050405020304" pitchFamily="18" charset="0"/>
                <a:cs typeface="Times New Roman" panose="02020603050405020304" pitchFamily="18" charset="0"/>
              </a:rPr>
              <a:t>Lune</a:t>
            </a:r>
            <a:r>
              <a:rPr lang="fr-FR" sz="4000" dirty="0">
                <a:latin typeface="Times New Roman" panose="02020603050405020304" pitchFamily="18" charset="0"/>
                <a:cs typeface="Times New Roman" panose="02020603050405020304" pitchFamily="18" charset="0"/>
              </a:rPr>
              <a:t> est l'unique satellite naturel de la Terre. Suivant la désignation systématique des satellites, la Lune est appelée </a:t>
            </a:r>
            <a:r>
              <a:rPr lang="fr-FR" sz="4000" b="1" dirty="0">
                <a:latin typeface="Times New Roman" panose="02020603050405020304" pitchFamily="18" charset="0"/>
                <a:cs typeface="Times New Roman" panose="02020603050405020304" pitchFamily="18" charset="0"/>
              </a:rPr>
              <a:t>Terre I,</a:t>
            </a:r>
            <a:r>
              <a:rPr lang="fr-FR" sz="4000" dirty="0">
                <a:latin typeface="Times New Roman" panose="02020603050405020304" pitchFamily="18" charset="0"/>
                <a:cs typeface="Times New Roman" panose="02020603050405020304" pitchFamily="18" charset="0"/>
              </a:rPr>
              <a:t> cependant en pratique cette appellation n'est pas utilisée.</a:t>
            </a:r>
          </a:p>
          <a:p>
            <a:pPr algn="just"/>
            <a:r>
              <a:rPr lang="fr-FR" sz="4000" dirty="0">
                <a:latin typeface="Times New Roman" panose="02020603050405020304" pitchFamily="18" charset="0"/>
                <a:cs typeface="Times New Roman" panose="02020603050405020304" pitchFamily="18" charset="0"/>
              </a:rPr>
              <a:t>Notons aussi que si on appelle « lune » les satellites de planètes, le nôtre est appelé « La Lune ». </a:t>
            </a:r>
          </a:p>
        </p:txBody>
      </p:sp>
    </p:spTree>
    <p:extLst>
      <p:ext uri="{BB962C8B-B14F-4D97-AF65-F5344CB8AC3E}">
        <p14:creationId xmlns:p14="http://schemas.microsoft.com/office/powerpoint/2010/main" val="240849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68696" y="44652"/>
            <a:ext cx="5766412" cy="1129897"/>
          </a:xfrm>
        </p:spPr>
        <p:txBody>
          <a:bodyPr/>
          <a:lstStyle/>
          <a:p>
            <a:r>
              <a:rPr lang="fr-FR" sz="6000" dirty="0">
                <a:latin typeface="Times New Roman" panose="02020603050405020304" pitchFamily="18" charset="0"/>
                <a:cs typeface="Times New Roman" panose="02020603050405020304" pitchFamily="18" charset="0"/>
              </a:rPr>
              <a:t>Orbite de la Lune</a:t>
            </a:r>
          </a:p>
        </p:txBody>
      </p:sp>
      <p:sp>
        <p:nvSpPr>
          <p:cNvPr id="3" name="Espace réservé du contenu 2"/>
          <p:cNvSpPr>
            <a:spLocks noGrp="1"/>
          </p:cNvSpPr>
          <p:nvPr>
            <p:ph idx="1"/>
          </p:nvPr>
        </p:nvSpPr>
        <p:spPr>
          <a:xfrm>
            <a:off x="0" y="1587098"/>
            <a:ext cx="11840308" cy="5073850"/>
          </a:xfrm>
        </p:spPr>
        <p:txBody>
          <a:bodyPr>
            <a:normAutofit fontScale="85000" lnSpcReduction="20000"/>
          </a:bodyPr>
          <a:lstStyle/>
          <a:p>
            <a:pPr algn="just"/>
            <a:r>
              <a:rPr lang="fr-FR" sz="4700" dirty="0">
                <a:latin typeface="Times New Roman" panose="02020603050405020304" pitchFamily="18" charset="0"/>
                <a:cs typeface="Times New Roman" panose="02020603050405020304" pitchFamily="18" charset="0"/>
              </a:rPr>
              <a:t>Dans la représentation la plus simple, on peut dire que la Lune a une orbite elliptique autour du centre de la Terre (conformément aux lois de Kepler), qui lui-même tourne autour du Soleil. </a:t>
            </a:r>
          </a:p>
          <a:p>
            <a:pPr algn="just"/>
            <a:r>
              <a:rPr lang="fr-FR" sz="4700" dirty="0">
                <a:latin typeface="Times New Roman" panose="02020603050405020304" pitchFamily="18" charset="0"/>
                <a:cs typeface="Times New Roman" panose="02020603050405020304" pitchFamily="18" charset="0"/>
              </a:rPr>
              <a:t>En fait la Terre et la Lune tournent autour d’un point (le barycentre des masses). Mais comme ce point est à l’intérieur de la Terre, son mouvement s’apparente à des oscillations alors que pour la Lune le mouvement orbital est prédominant.</a:t>
            </a:r>
          </a:p>
          <a:p>
            <a:endParaRPr lang="fr-FR" dirty="0"/>
          </a:p>
          <a:p>
            <a:endParaRPr lang="fr-FR" dirty="0"/>
          </a:p>
        </p:txBody>
      </p:sp>
    </p:spTree>
    <p:extLst>
      <p:ext uri="{BB962C8B-B14F-4D97-AF65-F5344CB8AC3E}">
        <p14:creationId xmlns:p14="http://schemas.microsoft.com/office/powerpoint/2010/main" val="261858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94893" y="46892"/>
            <a:ext cx="5908430" cy="1019908"/>
          </a:xfrm>
        </p:spPr>
        <p:txBody>
          <a:bodyPr/>
          <a:lstStyle/>
          <a:p>
            <a:r>
              <a:rPr lang="fr-FR" sz="6000" dirty="0">
                <a:latin typeface="Times New Roman" panose="02020603050405020304" pitchFamily="18" charset="0"/>
                <a:cs typeface="Times New Roman" panose="02020603050405020304" pitchFamily="18" charset="0"/>
              </a:rPr>
              <a:t>Orbite de la Lune</a:t>
            </a:r>
          </a:p>
        </p:txBody>
      </p:sp>
      <p:sp>
        <p:nvSpPr>
          <p:cNvPr id="3" name="Espace réservé du contenu 2"/>
          <p:cNvSpPr>
            <a:spLocks noGrp="1"/>
          </p:cNvSpPr>
          <p:nvPr>
            <p:ph idx="1"/>
          </p:nvPr>
        </p:nvSpPr>
        <p:spPr>
          <a:xfrm>
            <a:off x="0" y="1553378"/>
            <a:ext cx="12191999" cy="5304622"/>
          </a:xfrm>
        </p:spPr>
        <p:txBody>
          <a:bodyPr>
            <a:normAutofit fontScale="85000" lnSpcReduction="10000"/>
          </a:bodyPr>
          <a:lstStyle/>
          <a:p>
            <a:pPr algn="just"/>
            <a:r>
              <a:rPr lang="fr-FR" sz="4000" dirty="0">
                <a:latin typeface="Times New Roman" panose="02020603050405020304" pitchFamily="18" charset="0"/>
                <a:cs typeface="Times New Roman" panose="02020603050405020304" pitchFamily="18" charset="0"/>
              </a:rPr>
              <a:t>La période de rotation de la Lune est la même que sa période orbitale et elle présente donc toujours le même hémisphère (nommé « face visible de la Lune ») à un observateur terrestre (l'autre hémisphère est donc appelé « face cachée de la Lune »).</a:t>
            </a:r>
          </a:p>
          <a:p>
            <a:pPr algn="just"/>
            <a:r>
              <a:rPr lang="fr-FR" sz="4000" dirty="0">
                <a:latin typeface="Times New Roman" panose="02020603050405020304" pitchFamily="18" charset="0"/>
                <a:cs typeface="Times New Roman" panose="02020603050405020304" pitchFamily="18" charset="0"/>
              </a:rPr>
              <a:t>Ceci est lié aux forces de marées exercées par la Terre qui a freiné la rotation de la Lune jusqu’à l’arrêter. En retour la Lune (et le Soleil) freinent la rotation de la Terre.</a:t>
            </a:r>
          </a:p>
          <a:p>
            <a:pPr algn="just"/>
            <a:r>
              <a:rPr lang="fr-FR" sz="4000" dirty="0">
                <a:latin typeface="Times New Roman" panose="02020603050405020304" pitchFamily="18" charset="0"/>
                <a:cs typeface="Times New Roman" panose="02020603050405020304" pitchFamily="18" charset="0"/>
              </a:rPr>
              <a:t>Le jour était sensiblement plus court il y a des milliards d’année. Encore aujourd’hui, la Terre ralentit et il faut périodiquement ajouter des secondes pour en tenir compte.</a:t>
            </a:r>
          </a:p>
          <a:p>
            <a:endParaRPr lang="fr-FR" dirty="0">
              <a:latin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65315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7127" y="0"/>
            <a:ext cx="9404723" cy="929042"/>
          </a:xfrm>
        </p:spPr>
        <p:txBody>
          <a:bodyPr/>
          <a:lstStyle/>
          <a:p>
            <a:r>
              <a:rPr lang="fr-FR" sz="6000" dirty="0">
                <a:latin typeface="Times New Roman" panose="02020603050405020304" pitchFamily="18" charset="0"/>
                <a:cs typeface="Times New Roman" panose="02020603050405020304" pitchFamily="18" charset="0"/>
              </a:rPr>
              <a:t>La face cachée de la Lune</a:t>
            </a:r>
          </a:p>
        </p:txBody>
      </p:sp>
      <p:sp>
        <p:nvSpPr>
          <p:cNvPr id="5" name="Espace réservé du contenu 4"/>
          <p:cNvSpPr>
            <a:spLocks noGrp="1"/>
          </p:cNvSpPr>
          <p:nvPr>
            <p:ph idx="1"/>
          </p:nvPr>
        </p:nvSpPr>
        <p:spPr>
          <a:xfrm>
            <a:off x="0" y="1123852"/>
            <a:ext cx="12016154" cy="4866639"/>
          </a:xfrm>
        </p:spPr>
        <p:txBody>
          <a:bodyPr>
            <a:noAutofit/>
          </a:bodyPr>
          <a:lstStyle/>
          <a:p>
            <a:pPr algn="just"/>
            <a:r>
              <a:rPr lang="fr-FR" sz="4000" dirty="0">
                <a:latin typeface="Times New Roman" panose="02020603050405020304" pitchFamily="18" charset="0"/>
                <a:cs typeface="Times New Roman" panose="02020603050405020304" pitchFamily="18" charset="0"/>
              </a:rPr>
              <a:t>Le côté complémentaire est donc invisible depuis la Terre, et n'a été photographié et cartographié que grâce aux sondes spatiales, la première étant la </a:t>
            </a:r>
            <a:r>
              <a:rPr lang="fr-FR" sz="4000" dirty="0">
                <a:solidFill>
                  <a:srgbClr val="FFFF00"/>
                </a:solidFill>
                <a:latin typeface="Times New Roman" panose="02020603050405020304" pitchFamily="18" charset="0"/>
                <a:cs typeface="Times New Roman" panose="02020603050405020304" pitchFamily="18" charset="0"/>
              </a:rPr>
              <a:t>sonde soviétique Luna 3 en 1959</a:t>
            </a:r>
            <a:r>
              <a:rPr lang="fr-FR" sz="4000" dirty="0">
                <a:latin typeface="Times New Roman" panose="02020603050405020304" pitchFamily="18" charset="0"/>
                <a:cs typeface="Times New Roman" panose="02020603050405020304" pitchFamily="18" charset="0"/>
              </a:rPr>
              <a:t>. </a:t>
            </a:r>
          </a:p>
          <a:p>
            <a:pPr algn="just"/>
            <a:r>
              <a:rPr lang="fr-FR" sz="4000" dirty="0">
                <a:latin typeface="Times New Roman" panose="02020603050405020304" pitchFamily="18" charset="0"/>
                <a:cs typeface="Times New Roman" panose="02020603050405020304" pitchFamily="18" charset="0"/>
              </a:rPr>
              <a:t>Les premiers hommes à l'apercevoir directement furent l'équipage de la </a:t>
            </a:r>
            <a:r>
              <a:rPr lang="fr-FR" sz="4000" dirty="0">
                <a:solidFill>
                  <a:srgbClr val="FFFF00"/>
                </a:solidFill>
                <a:latin typeface="Times New Roman" panose="02020603050405020304" pitchFamily="18" charset="0"/>
                <a:cs typeface="Times New Roman" panose="02020603050405020304" pitchFamily="18" charset="0"/>
              </a:rPr>
              <a:t>mission Apollo 8 en orbite autour de la Lune en 1968</a:t>
            </a:r>
            <a:r>
              <a:rPr lang="fr-FR" sz="4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8936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7127" y="0"/>
            <a:ext cx="9404723" cy="929042"/>
          </a:xfrm>
        </p:spPr>
        <p:txBody>
          <a:bodyPr/>
          <a:lstStyle/>
          <a:p>
            <a:r>
              <a:rPr lang="fr-FR" sz="6000" dirty="0">
                <a:latin typeface="Times New Roman" panose="02020603050405020304" pitchFamily="18" charset="0"/>
                <a:cs typeface="Times New Roman" panose="02020603050405020304" pitchFamily="18" charset="0"/>
              </a:rPr>
              <a:t>La face cachée de la Lune</a:t>
            </a:r>
          </a:p>
        </p:txBody>
      </p:sp>
      <p:sp>
        <p:nvSpPr>
          <p:cNvPr id="5" name="Espace réservé du contenu 4"/>
          <p:cNvSpPr>
            <a:spLocks noGrp="1"/>
          </p:cNvSpPr>
          <p:nvPr>
            <p:ph idx="1"/>
          </p:nvPr>
        </p:nvSpPr>
        <p:spPr>
          <a:xfrm>
            <a:off x="-82062" y="1557606"/>
            <a:ext cx="12016154" cy="4866639"/>
          </a:xfrm>
        </p:spPr>
        <p:txBody>
          <a:bodyPr>
            <a:noAutofit/>
          </a:bodyPr>
          <a:lstStyle/>
          <a:p>
            <a:pPr algn="just"/>
            <a:r>
              <a:rPr lang="fr-FR" sz="4000" dirty="0">
                <a:latin typeface="Times New Roman" panose="02020603050405020304" pitchFamily="18" charset="0"/>
                <a:cs typeface="Times New Roman" panose="02020603050405020304" pitchFamily="18" charset="0"/>
              </a:rPr>
              <a:t>Le terrain rugueux est remarquable aussi bien par la multitude de cratères que par sa pauvreté en mers lunaires. Cette face cachée possède également le plus large cratère d'impact connu du système solaire : le bassin Pôle Sud-</a:t>
            </a:r>
            <a:r>
              <a:rPr lang="fr-FR" sz="4000" dirty="0" err="1">
                <a:latin typeface="Times New Roman" panose="02020603050405020304" pitchFamily="18" charset="0"/>
                <a:cs typeface="Times New Roman" panose="02020603050405020304" pitchFamily="18" charset="0"/>
              </a:rPr>
              <a:t>Aitken</a:t>
            </a:r>
            <a:r>
              <a:rPr lang="fr-FR" sz="4000" dirty="0">
                <a:latin typeface="Times New Roman" panose="02020603050405020304" pitchFamily="18" charset="0"/>
                <a:cs typeface="Times New Roman" panose="02020603050405020304" pitchFamily="18" charset="0"/>
              </a:rPr>
              <a:t>. On l'a proposée pour accueillir un radiotélescope géant, au motif qu'il y serait protégé des interférences possibles venues de la Terre.</a:t>
            </a:r>
          </a:p>
        </p:txBody>
      </p:sp>
    </p:spTree>
    <p:extLst>
      <p:ext uri="{BB962C8B-B14F-4D97-AF65-F5344CB8AC3E}">
        <p14:creationId xmlns:p14="http://schemas.microsoft.com/office/powerpoint/2010/main" val="163139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58850" y="148168"/>
            <a:ext cx="8533059" cy="929042"/>
          </a:xfrm>
        </p:spPr>
        <p:txBody>
          <a:bodyPr/>
          <a:lstStyle/>
          <a:p>
            <a:r>
              <a:rPr lang="fr-FR" sz="6000" dirty="0">
                <a:latin typeface="Times New Roman" panose="02020603050405020304" pitchFamily="18" charset="0"/>
                <a:cs typeface="Times New Roman" panose="02020603050405020304" pitchFamily="18" charset="0"/>
              </a:rPr>
              <a:t>Les deux faces de la Lune</a:t>
            </a:r>
          </a:p>
        </p:txBody>
      </p:sp>
      <p:pic>
        <p:nvPicPr>
          <p:cNvPr id="1026" name="Picture 2" descr="http://upload.wikimedia.org/wikipedia/commons/thumb/7/73/Moon_PIA00302.jpg/640px-Moon_PIA0030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8850" y="1331119"/>
            <a:ext cx="4195762" cy="41957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thumb/2/2a/Moon_PIA00304.jpg/640px-Moon_PIA003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74385"/>
            <a:ext cx="4190913" cy="419091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633046" y="5884912"/>
            <a:ext cx="5205046" cy="707886"/>
          </a:xfrm>
          <a:prstGeom prst="rect">
            <a:avLst/>
          </a:prstGeom>
          <a:noFill/>
        </p:spPr>
        <p:txBody>
          <a:bodyPr wrap="square" rtlCol="0">
            <a:spAutoFit/>
          </a:bodyPr>
          <a:lstStyle/>
          <a:p>
            <a:r>
              <a:rPr lang="fr-FR" sz="4000" dirty="0">
                <a:latin typeface="Times New Roman" panose="02020603050405020304" pitchFamily="18" charset="0"/>
                <a:cs typeface="Times New Roman" panose="02020603050405020304" pitchFamily="18" charset="0"/>
              </a:rPr>
              <a:t>Face visible de la Terre</a:t>
            </a:r>
          </a:p>
        </p:txBody>
      </p:sp>
      <p:sp>
        <p:nvSpPr>
          <p:cNvPr id="4" name="ZoneTexte 3"/>
          <p:cNvSpPr txBox="1"/>
          <p:nvPr/>
        </p:nvSpPr>
        <p:spPr>
          <a:xfrm>
            <a:off x="5942469" y="5873116"/>
            <a:ext cx="5862670" cy="707886"/>
          </a:xfrm>
          <a:prstGeom prst="rect">
            <a:avLst/>
          </a:prstGeom>
          <a:noFill/>
        </p:spPr>
        <p:txBody>
          <a:bodyPr wrap="square" rtlCol="0">
            <a:spAutoFit/>
          </a:bodyPr>
          <a:lstStyle/>
          <a:p>
            <a:r>
              <a:rPr lang="fr-FR" sz="4000" dirty="0">
                <a:latin typeface="Times New Roman" panose="02020603050405020304" pitchFamily="18" charset="0"/>
                <a:cs typeface="Times New Roman" panose="02020603050405020304" pitchFamily="18" charset="0"/>
              </a:rPr>
              <a:t>Face non visible de la Terre </a:t>
            </a:r>
          </a:p>
        </p:txBody>
      </p:sp>
    </p:spTree>
    <p:extLst>
      <p:ext uri="{BB962C8B-B14F-4D97-AF65-F5344CB8AC3E}">
        <p14:creationId xmlns:p14="http://schemas.microsoft.com/office/powerpoint/2010/main" val="93442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21509" y="-105507"/>
            <a:ext cx="3603999" cy="1113692"/>
          </a:xfrm>
        </p:spPr>
        <p:txBody>
          <a:bodyPr/>
          <a:lstStyle/>
          <a:p>
            <a:pPr algn="ctr"/>
            <a:r>
              <a:rPr lang="fr-FR" sz="6000" dirty="0">
                <a:latin typeface="Times New Roman" panose="02020603050405020304" pitchFamily="18" charset="0"/>
                <a:cs typeface="Times New Roman" panose="02020603050405020304" pitchFamily="18" charset="0"/>
              </a:rPr>
              <a:t>Librations</a:t>
            </a:r>
          </a:p>
        </p:txBody>
      </p:sp>
      <p:pic>
        <p:nvPicPr>
          <p:cNvPr id="4" name="Image 3"/>
          <p:cNvPicPr>
            <a:picLocks noChangeAspect="1"/>
          </p:cNvPicPr>
          <p:nvPr/>
        </p:nvPicPr>
        <p:blipFill>
          <a:blip r:embed="rId2"/>
          <a:stretch>
            <a:fillRect/>
          </a:stretch>
        </p:blipFill>
        <p:spPr>
          <a:xfrm>
            <a:off x="1" y="1324707"/>
            <a:ext cx="6673472" cy="5422195"/>
          </a:xfrm>
          <a:prstGeom prst="rect">
            <a:avLst/>
          </a:prstGeom>
        </p:spPr>
      </p:pic>
      <p:sp>
        <p:nvSpPr>
          <p:cNvPr id="7" name="Rectangle 6"/>
          <p:cNvSpPr/>
          <p:nvPr/>
        </p:nvSpPr>
        <p:spPr>
          <a:xfrm>
            <a:off x="6673473" y="1143290"/>
            <a:ext cx="5424455" cy="5509200"/>
          </a:xfrm>
          <a:prstGeom prst="rect">
            <a:avLst/>
          </a:prstGeom>
        </p:spPr>
        <p:txBody>
          <a:bodyPr wrap="square">
            <a:spAutoFit/>
          </a:bodyPr>
          <a:lstStyle/>
          <a:p>
            <a:pPr algn="just"/>
            <a:r>
              <a:rPr lang="fr-FR" sz="3200" dirty="0">
                <a:latin typeface="Times New Roman" panose="02020603050405020304" pitchFamily="18" charset="0"/>
                <a:cs typeface="Times New Roman" panose="02020603050405020304" pitchFamily="18" charset="0"/>
              </a:rPr>
              <a:t>La Lune présente toujours quasiment le même hémisphère à la Terre (sa rotation étant synchrone, c’est-à-dire sa période de révolution étant égale à sa période de rotation).</a:t>
            </a:r>
          </a:p>
          <a:p>
            <a:pPr algn="just"/>
            <a:r>
              <a:rPr lang="fr-FR" sz="3200" dirty="0">
                <a:latin typeface="Times New Roman" panose="02020603050405020304" pitchFamily="18" charset="0"/>
                <a:cs typeface="Times New Roman" panose="02020603050405020304" pitchFamily="18" charset="0"/>
              </a:rPr>
              <a:t>On appelle </a:t>
            </a:r>
            <a:r>
              <a:rPr lang="fr-FR" sz="3200" i="1" dirty="0">
                <a:latin typeface="Times New Roman" panose="02020603050405020304" pitchFamily="18" charset="0"/>
                <a:cs typeface="Times New Roman" panose="02020603050405020304" pitchFamily="18" charset="0"/>
              </a:rPr>
              <a:t>librations</a:t>
            </a:r>
            <a:r>
              <a:rPr lang="fr-FR" sz="3200" dirty="0">
                <a:latin typeface="Times New Roman" panose="02020603050405020304" pitchFamily="18" charset="0"/>
                <a:cs typeface="Times New Roman" panose="02020603050405020304" pitchFamily="18" charset="0"/>
              </a:rPr>
              <a:t> les phénomènes permettant à un observateur à la surface de la Terre de voir plus de 50 % de la surface de la Lune.</a:t>
            </a:r>
          </a:p>
        </p:txBody>
      </p:sp>
    </p:spTree>
    <p:extLst>
      <p:ext uri="{BB962C8B-B14F-4D97-AF65-F5344CB8AC3E}">
        <p14:creationId xmlns:p14="http://schemas.microsoft.com/office/powerpoint/2010/main" val="1527205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51821" y="99541"/>
            <a:ext cx="3457742" cy="737104"/>
          </a:xfrm>
        </p:spPr>
        <p:txBody>
          <a:bodyPr/>
          <a:lstStyle/>
          <a:p>
            <a:pPr algn="ctr"/>
            <a:r>
              <a:rPr lang="fr-FR" sz="6000" dirty="0">
                <a:latin typeface="Times New Roman" panose="02020603050405020304" pitchFamily="18" charset="0"/>
                <a:cs typeface="Times New Roman" panose="02020603050405020304" pitchFamily="18" charset="0"/>
              </a:rPr>
              <a:t>Librations</a:t>
            </a:r>
          </a:p>
        </p:txBody>
      </p:sp>
      <p:sp>
        <p:nvSpPr>
          <p:cNvPr id="6" name="Espace réservé du contenu 5"/>
          <p:cNvSpPr>
            <a:spLocks noGrp="1"/>
          </p:cNvSpPr>
          <p:nvPr>
            <p:ph idx="1"/>
          </p:nvPr>
        </p:nvSpPr>
        <p:spPr>
          <a:xfrm>
            <a:off x="148589" y="1140835"/>
            <a:ext cx="11864205" cy="1952884"/>
          </a:xfrm>
        </p:spPr>
        <p:txBody>
          <a:bodyPr>
            <a:normAutofit/>
          </a:bodyPr>
          <a:lstStyle/>
          <a:p>
            <a:pPr algn="just"/>
            <a:r>
              <a:rPr lang="fr-FR" sz="4000" dirty="0">
                <a:latin typeface="Times New Roman" panose="02020603050405020304" pitchFamily="18" charset="0"/>
                <a:cs typeface="Times New Roman" panose="02020603050405020304" pitchFamily="18" charset="0"/>
              </a:rPr>
              <a:t>La </a:t>
            </a:r>
            <a:r>
              <a:rPr lang="fr-FR" sz="4000" b="1" dirty="0">
                <a:latin typeface="Times New Roman" panose="02020603050405020304" pitchFamily="18" charset="0"/>
                <a:cs typeface="Times New Roman" panose="02020603050405020304" pitchFamily="18" charset="0"/>
              </a:rPr>
              <a:t>libration en latitude</a:t>
            </a:r>
            <a:r>
              <a:rPr lang="fr-FR" sz="4000" dirty="0">
                <a:latin typeface="Times New Roman" panose="02020603050405020304" pitchFamily="18" charset="0"/>
                <a:cs typeface="Times New Roman" panose="02020603050405020304" pitchFamily="18" charset="0"/>
              </a:rPr>
              <a:t> est liée au fait que l'axe de rotation de la Lune n'est pas perpendiculaire au plan de l'orbite lunaire : l'angle est de 6,7°</a:t>
            </a:r>
          </a:p>
          <a:p>
            <a:endParaRPr lang="fr-FR" dirty="0"/>
          </a:p>
        </p:txBody>
      </p:sp>
      <p:pic>
        <p:nvPicPr>
          <p:cNvPr id="4" name="Image 3"/>
          <p:cNvPicPr>
            <a:picLocks noChangeAspect="1"/>
          </p:cNvPicPr>
          <p:nvPr/>
        </p:nvPicPr>
        <p:blipFill>
          <a:blip r:embed="rId2"/>
          <a:stretch>
            <a:fillRect/>
          </a:stretch>
        </p:blipFill>
        <p:spPr>
          <a:xfrm>
            <a:off x="765664" y="3187896"/>
            <a:ext cx="10872163" cy="3651548"/>
          </a:xfrm>
          <a:prstGeom prst="rect">
            <a:avLst/>
          </a:prstGeom>
        </p:spPr>
      </p:pic>
      <p:cxnSp>
        <p:nvCxnSpPr>
          <p:cNvPr id="12" name="Connecteur droit 11"/>
          <p:cNvCxnSpPr>
            <a:cxnSpLocks/>
          </p:cNvCxnSpPr>
          <p:nvPr/>
        </p:nvCxnSpPr>
        <p:spPr>
          <a:xfrm>
            <a:off x="10080966" y="4318982"/>
            <a:ext cx="117817" cy="16832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BF7E59ED-C478-4EC2-9F17-6BA6C60659A2}"/>
              </a:ext>
            </a:extLst>
          </p:cNvPr>
          <p:cNvCxnSpPr>
            <a:cxnSpLocks/>
          </p:cNvCxnSpPr>
          <p:nvPr/>
        </p:nvCxnSpPr>
        <p:spPr>
          <a:xfrm>
            <a:off x="2191335" y="4342429"/>
            <a:ext cx="0" cy="165978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369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41762" y="296893"/>
            <a:ext cx="3661397" cy="939916"/>
          </a:xfrm>
        </p:spPr>
        <p:txBody>
          <a:bodyPr/>
          <a:lstStyle/>
          <a:p>
            <a:r>
              <a:rPr lang="fr-FR" sz="6000" dirty="0">
                <a:latin typeface="Times New Roman" panose="02020603050405020304" pitchFamily="18" charset="0"/>
                <a:cs typeface="Times New Roman" panose="02020603050405020304" pitchFamily="18" charset="0"/>
              </a:rPr>
              <a:t>Librations</a:t>
            </a:r>
          </a:p>
        </p:txBody>
      </p:sp>
      <p:sp>
        <p:nvSpPr>
          <p:cNvPr id="3" name="Espace réservé du contenu 2"/>
          <p:cNvSpPr>
            <a:spLocks noGrp="1"/>
          </p:cNvSpPr>
          <p:nvPr>
            <p:ph idx="1"/>
          </p:nvPr>
        </p:nvSpPr>
        <p:spPr>
          <a:xfrm>
            <a:off x="0" y="679938"/>
            <a:ext cx="4985719" cy="6024274"/>
          </a:xfrm>
        </p:spPr>
        <p:txBody>
          <a:bodyPr>
            <a:normAutofit lnSpcReduction="10000"/>
          </a:bodyPr>
          <a:lstStyle/>
          <a:p>
            <a:r>
              <a:rPr lang="fr-FR" sz="4000" dirty="0">
                <a:latin typeface="Times New Roman" panose="02020603050405020304" pitchFamily="18" charset="0"/>
                <a:cs typeface="Times New Roman" panose="02020603050405020304" pitchFamily="18" charset="0"/>
              </a:rPr>
              <a:t>La </a:t>
            </a:r>
            <a:r>
              <a:rPr lang="fr-FR" sz="4000" b="1" dirty="0">
                <a:latin typeface="Times New Roman" panose="02020603050405020304" pitchFamily="18" charset="0"/>
                <a:cs typeface="Times New Roman" panose="02020603050405020304" pitchFamily="18" charset="0"/>
              </a:rPr>
              <a:t>libration en lo</a:t>
            </a:r>
            <a:r>
              <a:rPr lang="fr-FR" sz="4300" b="1" dirty="0">
                <a:latin typeface="Times New Roman" panose="02020603050405020304" pitchFamily="18" charset="0"/>
                <a:cs typeface="Times New Roman" panose="02020603050405020304" pitchFamily="18" charset="0"/>
              </a:rPr>
              <a:t>n</a:t>
            </a:r>
            <a:r>
              <a:rPr lang="fr-FR" sz="4000" b="1" dirty="0">
                <a:latin typeface="Times New Roman" panose="02020603050405020304" pitchFamily="18" charset="0"/>
                <a:cs typeface="Times New Roman" panose="02020603050405020304" pitchFamily="18" charset="0"/>
              </a:rPr>
              <a:t>gitude</a:t>
            </a:r>
            <a:r>
              <a:rPr lang="fr-FR" sz="4000" dirty="0">
                <a:latin typeface="Times New Roman" panose="02020603050405020304" pitchFamily="18" charset="0"/>
                <a:cs typeface="Times New Roman" panose="02020603050405020304" pitchFamily="18" charset="0"/>
              </a:rPr>
              <a:t> résulte de la seconde loi de Kepler : La Lune parcourt en un temps égal des secteurs de surface égale : distance Terre-Lune de 363 104 km à 405 696 km</a:t>
            </a:r>
          </a:p>
          <a:p>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0092" y="136807"/>
            <a:ext cx="2931908" cy="2745331"/>
          </a:xfrm>
          <a:prstGeom prst="rect">
            <a:avLst/>
          </a:prstGeom>
        </p:spPr>
      </p:pic>
      <p:sp>
        <p:nvSpPr>
          <p:cNvPr id="10" name="Ellipse 9"/>
          <p:cNvSpPr/>
          <p:nvPr/>
        </p:nvSpPr>
        <p:spPr>
          <a:xfrm>
            <a:off x="5530808" y="3305960"/>
            <a:ext cx="6257581" cy="3172858"/>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13" name="Connecteur droit 12"/>
          <p:cNvCxnSpPr/>
          <p:nvPr/>
        </p:nvCxnSpPr>
        <p:spPr>
          <a:xfrm>
            <a:off x="5519448" y="4960715"/>
            <a:ext cx="6257581"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8934680" y="3151108"/>
            <a:ext cx="455822" cy="45079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p:cNvCxnSpPr/>
          <p:nvPr/>
        </p:nvCxnSpPr>
        <p:spPr>
          <a:xfrm>
            <a:off x="7105880" y="3580482"/>
            <a:ext cx="0" cy="13802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flipV="1">
            <a:off x="7083847" y="5050610"/>
            <a:ext cx="33051" cy="135113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V="1">
            <a:off x="7122405" y="3374286"/>
            <a:ext cx="2075302" cy="158643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H="1" flipV="1">
            <a:off x="7105881" y="4960717"/>
            <a:ext cx="2129007" cy="158642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H="1">
            <a:off x="7260118" y="4043080"/>
            <a:ext cx="3875178" cy="87669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H="1" flipV="1">
            <a:off x="7138931" y="4960715"/>
            <a:ext cx="3996365" cy="92229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44" name="Ellipse 43"/>
          <p:cNvSpPr/>
          <p:nvPr/>
        </p:nvSpPr>
        <p:spPr>
          <a:xfrm>
            <a:off x="11581959" y="4756726"/>
            <a:ext cx="466567" cy="4234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2" name="Connecteur droit 61"/>
          <p:cNvCxnSpPr/>
          <p:nvPr/>
        </p:nvCxnSpPr>
        <p:spPr>
          <a:xfrm flipH="1">
            <a:off x="5493973" y="4817496"/>
            <a:ext cx="25476" cy="284930"/>
          </a:xfrm>
          <a:prstGeom prst="line">
            <a:avLst/>
          </a:prstGeom>
        </p:spPr>
        <p:style>
          <a:lnRef idx="1">
            <a:schemeClr val="accent3"/>
          </a:lnRef>
          <a:fillRef idx="0">
            <a:schemeClr val="accent3"/>
          </a:fillRef>
          <a:effectRef idx="0">
            <a:schemeClr val="accent3"/>
          </a:effectRef>
          <a:fontRef idx="minor">
            <a:schemeClr val="tx1"/>
          </a:fontRef>
        </p:style>
      </p:cxnSp>
      <p:cxnSp>
        <p:nvCxnSpPr>
          <p:cNvPr id="66" name="Connecteur droit 65"/>
          <p:cNvCxnSpPr>
            <a:stCxn id="44" idx="0"/>
          </p:cNvCxnSpPr>
          <p:nvPr/>
        </p:nvCxnSpPr>
        <p:spPr>
          <a:xfrm>
            <a:off x="11815243" y="4756726"/>
            <a:ext cx="1824" cy="283421"/>
          </a:xfrm>
          <a:prstGeom prst="line">
            <a:avLst/>
          </a:prstGeom>
        </p:spPr>
        <p:style>
          <a:lnRef idx="1">
            <a:schemeClr val="accent3"/>
          </a:lnRef>
          <a:fillRef idx="0">
            <a:schemeClr val="accent3"/>
          </a:fillRef>
          <a:effectRef idx="0">
            <a:schemeClr val="accent3"/>
          </a:effectRef>
          <a:fontRef idx="minor">
            <a:schemeClr val="tx1"/>
          </a:fontRef>
        </p:style>
      </p:cxnSp>
      <p:cxnSp>
        <p:nvCxnSpPr>
          <p:cNvPr id="73" name="Connecteur droit avec flèche 72"/>
          <p:cNvCxnSpPr/>
          <p:nvPr/>
        </p:nvCxnSpPr>
        <p:spPr>
          <a:xfrm flipV="1">
            <a:off x="11767389" y="4420137"/>
            <a:ext cx="689" cy="100172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eur droit avec flèche 76"/>
          <p:cNvCxnSpPr/>
          <p:nvPr/>
        </p:nvCxnSpPr>
        <p:spPr>
          <a:xfrm>
            <a:off x="5493971" y="4420137"/>
            <a:ext cx="12736" cy="116342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necteur droit avec flèche 80"/>
          <p:cNvCxnSpPr/>
          <p:nvPr/>
        </p:nvCxnSpPr>
        <p:spPr>
          <a:xfrm flipH="1">
            <a:off x="6678289" y="3091454"/>
            <a:ext cx="785834" cy="99111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cteur droit avec flèche 86"/>
          <p:cNvCxnSpPr/>
          <p:nvPr/>
        </p:nvCxnSpPr>
        <p:spPr>
          <a:xfrm>
            <a:off x="6753684" y="5952113"/>
            <a:ext cx="715407" cy="75209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necteur droit avec flèche 97"/>
          <p:cNvCxnSpPr/>
          <p:nvPr/>
        </p:nvCxnSpPr>
        <p:spPr>
          <a:xfrm flipH="1">
            <a:off x="8601592" y="3386519"/>
            <a:ext cx="1192230" cy="1470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Connecteur droit avec flèche 105"/>
          <p:cNvCxnSpPr/>
          <p:nvPr/>
        </p:nvCxnSpPr>
        <p:spPr>
          <a:xfrm flipV="1">
            <a:off x="8557000" y="6493968"/>
            <a:ext cx="1490383" cy="3235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9863" y="4510192"/>
            <a:ext cx="983050" cy="970762"/>
          </a:xfrm>
          <a:prstGeom prst="rect">
            <a:avLst/>
          </a:prstGeom>
        </p:spPr>
      </p:pic>
      <p:sp>
        <p:nvSpPr>
          <p:cNvPr id="7" name="Secteurs 6"/>
          <p:cNvSpPr/>
          <p:nvPr/>
        </p:nvSpPr>
        <p:spPr>
          <a:xfrm>
            <a:off x="11544778" y="4764446"/>
            <a:ext cx="530602" cy="407883"/>
          </a:xfrm>
          <a:prstGeom prst="pie">
            <a:avLst>
              <a:gd name="adj1" fmla="val 16180637"/>
              <a:gd name="adj2" fmla="val 52095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Secteurs 36"/>
          <p:cNvSpPr/>
          <p:nvPr/>
        </p:nvSpPr>
        <p:spPr>
          <a:xfrm>
            <a:off x="5296528" y="4717386"/>
            <a:ext cx="455823" cy="450792"/>
          </a:xfrm>
          <a:prstGeom prst="pie">
            <a:avLst>
              <a:gd name="adj1" fmla="val 5547684"/>
              <a:gd name="adj2" fmla="val 160111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8" name="Ellipse 37"/>
          <p:cNvSpPr/>
          <p:nvPr/>
        </p:nvSpPr>
        <p:spPr>
          <a:xfrm>
            <a:off x="6883132" y="3347978"/>
            <a:ext cx="455822" cy="45079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5286545" y="4701827"/>
            <a:ext cx="455822" cy="45079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6872461" y="6081202"/>
            <a:ext cx="455822" cy="45079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8969796" y="6281730"/>
            <a:ext cx="455822" cy="45079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Secteurs 42"/>
          <p:cNvSpPr/>
          <p:nvPr/>
        </p:nvSpPr>
        <p:spPr>
          <a:xfrm>
            <a:off x="6883134" y="3358161"/>
            <a:ext cx="455823" cy="450792"/>
          </a:xfrm>
          <a:prstGeom prst="pie">
            <a:avLst>
              <a:gd name="adj1" fmla="val 7675544"/>
              <a:gd name="adj2" fmla="val 179934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5" name="Secteurs 44"/>
          <p:cNvSpPr/>
          <p:nvPr/>
        </p:nvSpPr>
        <p:spPr>
          <a:xfrm>
            <a:off x="8942591" y="3141631"/>
            <a:ext cx="455823" cy="450792"/>
          </a:xfrm>
          <a:prstGeom prst="pie">
            <a:avLst>
              <a:gd name="adj1" fmla="val 10796878"/>
              <a:gd name="adj2" fmla="val 213650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6" name="Secteurs 45"/>
          <p:cNvSpPr/>
          <p:nvPr/>
        </p:nvSpPr>
        <p:spPr>
          <a:xfrm>
            <a:off x="8972721" y="6281730"/>
            <a:ext cx="455823" cy="450792"/>
          </a:xfrm>
          <a:prstGeom prst="pie">
            <a:avLst>
              <a:gd name="adj1" fmla="val 50139"/>
              <a:gd name="adj2" fmla="val 106917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7" name="Secteurs 46"/>
          <p:cNvSpPr/>
          <p:nvPr/>
        </p:nvSpPr>
        <p:spPr>
          <a:xfrm>
            <a:off x="6849738" y="6095644"/>
            <a:ext cx="455823" cy="450792"/>
          </a:xfrm>
          <a:prstGeom prst="pie">
            <a:avLst>
              <a:gd name="adj1" fmla="val 2814605"/>
              <a:gd name="adj2" fmla="val 133489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21" name="Connecteur droit 20"/>
          <p:cNvCxnSpPr/>
          <p:nvPr/>
        </p:nvCxnSpPr>
        <p:spPr>
          <a:xfrm flipV="1">
            <a:off x="6568241" y="3568180"/>
            <a:ext cx="1070161" cy="33720"/>
          </a:xfrm>
          <a:prstGeom prst="line">
            <a:avLst/>
          </a:prstGeom>
        </p:spPr>
        <p:style>
          <a:lnRef idx="1">
            <a:schemeClr val="accent4"/>
          </a:lnRef>
          <a:fillRef idx="0">
            <a:schemeClr val="accent4"/>
          </a:fillRef>
          <a:effectRef idx="0">
            <a:schemeClr val="accent4"/>
          </a:effectRef>
          <a:fontRef idx="minor">
            <a:schemeClr val="tx1"/>
          </a:fontRef>
        </p:style>
      </p:cxnSp>
      <p:cxnSp>
        <p:nvCxnSpPr>
          <p:cNvPr id="23" name="Connecteur droit 22"/>
          <p:cNvCxnSpPr/>
          <p:nvPr/>
        </p:nvCxnSpPr>
        <p:spPr>
          <a:xfrm flipH="1" flipV="1">
            <a:off x="8915403" y="3018496"/>
            <a:ext cx="674283" cy="839206"/>
          </a:xfrm>
          <a:prstGeom prst="line">
            <a:avLst/>
          </a:prstGeom>
        </p:spPr>
        <p:style>
          <a:lnRef idx="1">
            <a:schemeClr val="accent4"/>
          </a:lnRef>
          <a:fillRef idx="0">
            <a:schemeClr val="accent4"/>
          </a:fillRef>
          <a:effectRef idx="0">
            <a:schemeClr val="accent4"/>
          </a:effectRef>
          <a:fontRef idx="minor">
            <a:schemeClr val="tx1"/>
          </a:fontRef>
        </p:style>
      </p:cxnSp>
      <p:cxnSp>
        <p:nvCxnSpPr>
          <p:cNvPr id="34" name="Connecteur droit 33"/>
          <p:cNvCxnSpPr/>
          <p:nvPr/>
        </p:nvCxnSpPr>
        <p:spPr>
          <a:xfrm>
            <a:off x="6309360" y="6319530"/>
            <a:ext cx="161163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51" name="Connecteur droit 50"/>
          <p:cNvCxnSpPr/>
          <p:nvPr/>
        </p:nvCxnSpPr>
        <p:spPr>
          <a:xfrm flipV="1">
            <a:off x="9007834" y="5803530"/>
            <a:ext cx="694008" cy="918101"/>
          </a:xfrm>
          <a:prstGeom prst="line">
            <a:avLst/>
          </a:prstGeom>
        </p:spPr>
        <p:style>
          <a:lnRef idx="1">
            <a:schemeClr val="accent4"/>
          </a:lnRef>
          <a:fillRef idx="0">
            <a:schemeClr val="accent4"/>
          </a:fillRef>
          <a:effectRef idx="0">
            <a:schemeClr val="accent4"/>
          </a:effectRef>
          <a:fontRef idx="minor">
            <a:schemeClr val="tx1"/>
          </a:fontRef>
        </p:style>
      </p:cxnSp>
      <p:sp>
        <p:nvSpPr>
          <p:cNvPr id="53" name="ZoneTexte 52"/>
          <p:cNvSpPr txBox="1"/>
          <p:nvPr/>
        </p:nvSpPr>
        <p:spPr>
          <a:xfrm>
            <a:off x="11640924" y="5480733"/>
            <a:ext cx="253043" cy="369332"/>
          </a:xfrm>
          <a:prstGeom prst="rect">
            <a:avLst/>
          </a:prstGeom>
          <a:noFill/>
        </p:spPr>
        <p:txBody>
          <a:bodyPr wrap="square" rtlCol="0">
            <a:spAutoFit/>
          </a:bodyPr>
          <a:lstStyle/>
          <a:p>
            <a:r>
              <a:rPr lang="fr-FR" dirty="0">
                <a:solidFill>
                  <a:srgbClr val="FFFF00"/>
                </a:solidFill>
              </a:rPr>
              <a:t>D</a:t>
            </a:r>
          </a:p>
        </p:txBody>
      </p:sp>
      <p:sp>
        <p:nvSpPr>
          <p:cNvPr id="64" name="ZoneTexte 63"/>
          <p:cNvSpPr txBox="1"/>
          <p:nvPr/>
        </p:nvSpPr>
        <p:spPr>
          <a:xfrm>
            <a:off x="11587446" y="3907564"/>
            <a:ext cx="253043" cy="369332"/>
          </a:xfrm>
          <a:prstGeom prst="rect">
            <a:avLst/>
          </a:prstGeom>
          <a:noFill/>
        </p:spPr>
        <p:txBody>
          <a:bodyPr wrap="square" rtlCol="0">
            <a:spAutoFit/>
          </a:bodyPr>
          <a:lstStyle/>
          <a:p>
            <a:r>
              <a:rPr lang="fr-FR" dirty="0">
                <a:solidFill>
                  <a:srgbClr val="FFFF00"/>
                </a:solidFill>
              </a:rPr>
              <a:t>G</a:t>
            </a:r>
          </a:p>
        </p:txBody>
      </p:sp>
      <p:sp>
        <p:nvSpPr>
          <p:cNvPr id="65" name="ZoneTexte 64"/>
          <p:cNvSpPr txBox="1"/>
          <p:nvPr/>
        </p:nvSpPr>
        <p:spPr>
          <a:xfrm>
            <a:off x="5332178" y="3999435"/>
            <a:ext cx="253043" cy="369332"/>
          </a:xfrm>
          <a:prstGeom prst="rect">
            <a:avLst/>
          </a:prstGeom>
          <a:noFill/>
        </p:spPr>
        <p:txBody>
          <a:bodyPr wrap="square" rtlCol="0">
            <a:spAutoFit/>
          </a:bodyPr>
          <a:lstStyle/>
          <a:p>
            <a:r>
              <a:rPr lang="fr-FR" dirty="0">
                <a:solidFill>
                  <a:srgbClr val="FFFF00"/>
                </a:solidFill>
              </a:rPr>
              <a:t>D</a:t>
            </a:r>
          </a:p>
        </p:txBody>
      </p:sp>
      <p:sp>
        <p:nvSpPr>
          <p:cNvPr id="67" name="ZoneTexte 66"/>
          <p:cNvSpPr txBox="1"/>
          <p:nvPr/>
        </p:nvSpPr>
        <p:spPr>
          <a:xfrm flipH="1">
            <a:off x="5388035" y="5562786"/>
            <a:ext cx="98922" cy="369332"/>
          </a:xfrm>
          <a:prstGeom prst="rect">
            <a:avLst/>
          </a:prstGeom>
          <a:noFill/>
        </p:spPr>
        <p:txBody>
          <a:bodyPr wrap="square" rtlCol="0">
            <a:spAutoFit/>
          </a:bodyPr>
          <a:lstStyle/>
          <a:p>
            <a:r>
              <a:rPr lang="fr-FR" dirty="0">
                <a:solidFill>
                  <a:srgbClr val="FFFF00"/>
                </a:solidFill>
              </a:rPr>
              <a:t>G</a:t>
            </a:r>
          </a:p>
        </p:txBody>
      </p:sp>
      <p:sp>
        <p:nvSpPr>
          <p:cNvPr id="6" name="ZoneTexte 5"/>
          <p:cNvSpPr txBox="1"/>
          <p:nvPr/>
        </p:nvSpPr>
        <p:spPr>
          <a:xfrm>
            <a:off x="9302191" y="2933098"/>
            <a:ext cx="648969" cy="369332"/>
          </a:xfrm>
          <a:prstGeom prst="rect">
            <a:avLst/>
          </a:prstGeom>
          <a:noFill/>
        </p:spPr>
        <p:txBody>
          <a:bodyPr wrap="square" rtlCol="0">
            <a:spAutoFit/>
          </a:bodyPr>
          <a:lstStyle/>
          <a:p>
            <a:r>
              <a:rPr lang="fr-FR" dirty="0"/>
              <a:t>T/4</a:t>
            </a:r>
          </a:p>
        </p:txBody>
      </p:sp>
      <p:sp>
        <p:nvSpPr>
          <p:cNvPr id="48" name="ZoneTexte 47"/>
          <p:cNvSpPr txBox="1"/>
          <p:nvPr/>
        </p:nvSpPr>
        <p:spPr>
          <a:xfrm>
            <a:off x="4760004" y="4713770"/>
            <a:ext cx="648969" cy="369332"/>
          </a:xfrm>
          <a:prstGeom prst="rect">
            <a:avLst/>
          </a:prstGeom>
          <a:noFill/>
        </p:spPr>
        <p:txBody>
          <a:bodyPr wrap="square" rtlCol="0">
            <a:spAutoFit/>
          </a:bodyPr>
          <a:lstStyle/>
          <a:p>
            <a:r>
              <a:rPr lang="fr-FR" dirty="0"/>
              <a:t>T/2</a:t>
            </a:r>
          </a:p>
        </p:txBody>
      </p:sp>
      <p:sp>
        <p:nvSpPr>
          <p:cNvPr id="49" name="ZoneTexte 48"/>
          <p:cNvSpPr txBox="1"/>
          <p:nvPr/>
        </p:nvSpPr>
        <p:spPr>
          <a:xfrm>
            <a:off x="6377030" y="3133268"/>
            <a:ext cx="648969" cy="369332"/>
          </a:xfrm>
          <a:prstGeom prst="rect">
            <a:avLst/>
          </a:prstGeom>
          <a:noFill/>
        </p:spPr>
        <p:txBody>
          <a:bodyPr wrap="square" rtlCol="0">
            <a:spAutoFit/>
          </a:bodyPr>
          <a:lstStyle/>
          <a:p>
            <a:r>
              <a:rPr lang="fr-FR" dirty="0"/>
              <a:t>3T/8</a:t>
            </a:r>
          </a:p>
        </p:txBody>
      </p:sp>
      <p:sp>
        <p:nvSpPr>
          <p:cNvPr id="50" name="ZoneTexte 49"/>
          <p:cNvSpPr txBox="1"/>
          <p:nvPr/>
        </p:nvSpPr>
        <p:spPr>
          <a:xfrm>
            <a:off x="6314520" y="6373193"/>
            <a:ext cx="648969" cy="369332"/>
          </a:xfrm>
          <a:prstGeom prst="rect">
            <a:avLst/>
          </a:prstGeom>
          <a:noFill/>
        </p:spPr>
        <p:txBody>
          <a:bodyPr wrap="square" rtlCol="0">
            <a:spAutoFit/>
          </a:bodyPr>
          <a:lstStyle/>
          <a:p>
            <a:r>
              <a:rPr lang="fr-FR" dirty="0"/>
              <a:t>5T/8</a:t>
            </a:r>
          </a:p>
        </p:txBody>
      </p:sp>
      <p:sp>
        <p:nvSpPr>
          <p:cNvPr id="52" name="ZoneTexte 51"/>
          <p:cNvSpPr txBox="1"/>
          <p:nvPr/>
        </p:nvSpPr>
        <p:spPr>
          <a:xfrm>
            <a:off x="9421138" y="6468524"/>
            <a:ext cx="648969" cy="369332"/>
          </a:xfrm>
          <a:prstGeom prst="rect">
            <a:avLst/>
          </a:prstGeom>
          <a:noFill/>
        </p:spPr>
        <p:txBody>
          <a:bodyPr wrap="square" rtlCol="0">
            <a:spAutoFit/>
          </a:bodyPr>
          <a:lstStyle/>
          <a:p>
            <a:r>
              <a:rPr lang="fr-FR" dirty="0"/>
              <a:t>3T/4</a:t>
            </a:r>
          </a:p>
        </p:txBody>
      </p:sp>
    </p:spTree>
    <p:extLst>
      <p:ext uri="{BB962C8B-B14F-4D97-AF65-F5344CB8AC3E}">
        <p14:creationId xmlns:p14="http://schemas.microsoft.com/office/powerpoint/2010/main" val="196245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1611778" cy="1341120"/>
          </a:xfrm>
        </p:spPr>
        <p:txBody>
          <a:bodyPr/>
          <a:lstStyle/>
          <a:p>
            <a:r>
              <a:rPr lang="fr-FR" sz="5400" dirty="0">
                <a:latin typeface="Times New Roman" panose="02020603050405020304" pitchFamily="18" charset="0"/>
                <a:cs typeface="Times New Roman" panose="02020603050405020304" pitchFamily="18" charset="0"/>
              </a:rPr>
              <a:t>Formation: Hypothèse de l’impact géant</a:t>
            </a:r>
          </a:p>
        </p:txBody>
      </p:sp>
      <p:sp>
        <p:nvSpPr>
          <p:cNvPr id="3" name="Espace réservé du contenu 2"/>
          <p:cNvSpPr>
            <a:spLocks noGrp="1"/>
          </p:cNvSpPr>
          <p:nvPr>
            <p:ph idx="1"/>
          </p:nvPr>
        </p:nvSpPr>
        <p:spPr>
          <a:xfrm>
            <a:off x="0" y="1150490"/>
            <a:ext cx="6048260" cy="5327427"/>
          </a:xfrm>
        </p:spPr>
        <p:txBody>
          <a:bodyPr>
            <a:noAutofit/>
          </a:bodyPr>
          <a:lstStyle/>
          <a:p>
            <a:pPr algn="just"/>
            <a:r>
              <a:rPr lang="fr-FR" sz="4000" dirty="0">
                <a:latin typeface="Times New Roman" panose="02020603050405020304" pitchFamily="18" charset="0"/>
                <a:cs typeface="Times New Roman" panose="02020603050405020304" pitchFamily="18" charset="0"/>
              </a:rPr>
              <a:t>Une collision entre la Terre en formation (proto-Terre) et un objet de la taille de Mars dénommé Théia, aurait éjecté de la matière autour de la Terre, qui aurait fini par former la Lune que nous connaissons aujourd’hui. </a:t>
            </a:r>
          </a:p>
        </p:txBody>
      </p:sp>
      <p:pic>
        <p:nvPicPr>
          <p:cNvPr id="1026" name="Picture 2" descr="http://upload.wikimedia.org/wikipedia/commons/thumb/f/f8/Massive_Smash-Up_at_Vega.jpg/1024px-Massive_Smash-Up_at_Ve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9445" y="1578328"/>
            <a:ext cx="5835125" cy="4662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7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2192000" cy="1341120"/>
          </a:xfrm>
        </p:spPr>
        <p:txBody>
          <a:bodyPr/>
          <a:lstStyle/>
          <a:p>
            <a:r>
              <a:rPr lang="fr-FR" sz="5400" dirty="0">
                <a:latin typeface="Times New Roman" panose="02020603050405020304" pitchFamily="18" charset="0"/>
                <a:cs typeface="Times New Roman" panose="02020603050405020304" pitchFamily="18" charset="0"/>
              </a:rPr>
              <a:t>Formation: Hypothèse de l’impact géant</a:t>
            </a:r>
          </a:p>
        </p:txBody>
      </p:sp>
      <p:sp>
        <p:nvSpPr>
          <p:cNvPr id="3" name="Espace réservé du contenu 2"/>
          <p:cNvSpPr>
            <a:spLocks noGrp="1"/>
          </p:cNvSpPr>
          <p:nvPr>
            <p:ph idx="1"/>
          </p:nvPr>
        </p:nvSpPr>
        <p:spPr>
          <a:xfrm>
            <a:off x="-25704" y="765286"/>
            <a:ext cx="6274104" cy="6092714"/>
          </a:xfrm>
        </p:spPr>
        <p:txBody>
          <a:bodyPr>
            <a:noAutofit/>
          </a:bodyPr>
          <a:lstStyle/>
          <a:p>
            <a:pPr algn="just"/>
            <a:r>
              <a:rPr lang="fr-FR" sz="4000" dirty="0">
                <a:latin typeface="Times New Roman" panose="02020603050405020304" pitchFamily="18" charset="0"/>
                <a:cs typeface="Times New Roman" panose="02020603050405020304" pitchFamily="18" charset="0"/>
              </a:rPr>
              <a:t>Cet impact se serait produit 42 millions d’années après la naissance du Système solaire, soit il y a 4,526 milliards d’années, pendant la période d'intense bombardement initial ayant donné lieu à la formation des planètes telluriques. </a:t>
            </a:r>
          </a:p>
        </p:txBody>
      </p:sp>
      <p:pic>
        <p:nvPicPr>
          <p:cNvPr id="1026" name="Picture 2" descr="http://upload.wikimedia.org/wikipedia/commons/thumb/f/f8/Massive_Smash-Up_at_Vega.jpg/1024px-Massive_Smash-Up_at_Ve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6875" y="1480453"/>
            <a:ext cx="5835125" cy="4662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20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9169" y="42411"/>
            <a:ext cx="7467601" cy="954051"/>
          </a:xfrm>
        </p:spPr>
        <p:txBody>
          <a:bodyPr/>
          <a:lstStyle/>
          <a:p>
            <a:r>
              <a:rPr lang="fr-FR" sz="6000" dirty="0">
                <a:latin typeface="Times New Roman" panose="02020603050405020304" pitchFamily="18" charset="0"/>
                <a:cs typeface="Times New Roman" panose="02020603050405020304" pitchFamily="18" charset="0"/>
              </a:rPr>
              <a:t>Le satellite de la Terre</a:t>
            </a:r>
          </a:p>
        </p:txBody>
      </p:sp>
      <p:sp>
        <p:nvSpPr>
          <p:cNvPr id="3" name="Espace réservé du contenu 2"/>
          <p:cNvSpPr>
            <a:spLocks noGrp="1"/>
          </p:cNvSpPr>
          <p:nvPr>
            <p:ph idx="1"/>
          </p:nvPr>
        </p:nvSpPr>
        <p:spPr>
          <a:xfrm>
            <a:off x="281354" y="1595340"/>
            <a:ext cx="11629292" cy="4805459"/>
          </a:xfrm>
        </p:spPr>
        <p:txBody>
          <a:bodyPr>
            <a:noAutofit/>
          </a:bodyPr>
          <a:lstStyle/>
          <a:p>
            <a:pPr algn="just"/>
            <a:r>
              <a:rPr lang="fr-FR" sz="4000" dirty="0">
                <a:latin typeface="Times New Roman" panose="02020603050405020304" pitchFamily="18" charset="0"/>
                <a:cs typeface="Times New Roman" panose="02020603050405020304" pitchFamily="18" charset="0"/>
              </a:rPr>
              <a:t>Elle est le cinquième plus grand satellite du système solaire avec un diamètre de 3 474 km. </a:t>
            </a:r>
          </a:p>
          <a:p>
            <a:pPr algn="just"/>
            <a:r>
              <a:rPr lang="fr-FR" sz="4000" dirty="0">
                <a:latin typeface="Times New Roman" panose="02020603050405020304" pitchFamily="18" charset="0"/>
                <a:cs typeface="Times New Roman" panose="02020603050405020304" pitchFamily="18" charset="0"/>
              </a:rPr>
              <a:t>Relativement à sa planète de référence, elle est le plus gros satellite du système solaire. </a:t>
            </a:r>
          </a:p>
          <a:p>
            <a:pPr algn="just"/>
            <a:r>
              <a:rPr lang="fr-FR" sz="4000" dirty="0">
                <a:latin typeface="Times New Roman" panose="02020603050405020304" pitchFamily="18" charset="0"/>
                <a:cs typeface="Times New Roman" panose="02020603050405020304" pitchFamily="18" charset="0"/>
              </a:rPr>
              <a:t>La distance moyenne séparant la Terre de la Lune est de 384 400 km.</a:t>
            </a:r>
          </a:p>
        </p:txBody>
      </p:sp>
    </p:spTree>
    <p:extLst>
      <p:ext uri="{BB962C8B-B14F-4D97-AF65-F5344CB8AC3E}">
        <p14:creationId xmlns:p14="http://schemas.microsoft.com/office/powerpoint/2010/main" val="384540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3200" y="0"/>
            <a:ext cx="11566769" cy="1341120"/>
          </a:xfrm>
        </p:spPr>
        <p:txBody>
          <a:bodyPr/>
          <a:lstStyle/>
          <a:p>
            <a:r>
              <a:rPr lang="fr-FR" sz="5400" dirty="0">
                <a:latin typeface="Times New Roman" panose="02020603050405020304" pitchFamily="18" charset="0"/>
                <a:cs typeface="Times New Roman" panose="02020603050405020304" pitchFamily="18" charset="0"/>
              </a:rPr>
              <a:t>Formation: Hypothèse de l’impact géant</a:t>
            </a:r>
          </a:p>
        </p:txBody>
      </p:sp>
      <p:pic>
        <p:nvPicPr>
          <p:cNvPr id="3074" name="Picture 2" descr="http://upload.wikimedia.org/wikipedia/commons/7/74/Big_Splash_Theia.gif?uselang=f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673" y="1807570"/>
            <a:ext cx="5770879" cy="4789829"/>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6566298" y="1225689"/>
            <a:ext cx="5244029" cy="5632311"/>
          </a:xfrm>
          <a:prstGeom prst="rect">
            <a:avLst/>
          </a:prstGeom>
          <a:noFill/>
        </p:spPr>
        <p:txBody>
          <a:bodyPr wrap="square" rtlCol="0">
            <a:spAutoFit/>
          </a:bodyPr>
          <a:lstStyle/>
          <a:p>
            <a:pPr algn="just"/>
            <a:r>
              <a:rPr lang="fr-FR" sz="4000" dirty="0">
                <a:latin typeface="Times New Roman" panose="02020603050405020304" pitchFamily="18" charset="0"/>
                <a:cs typeface="Times New Roman" panose="02020603050405020304" pitchFamily="18" charset="0"/>
              </a:rPr>
              <a:t>Il s'agit donc d'une sorte d'hybride entre la théorie de la fission et la théorie de l'accrétion, l'impact ayant éjecté de la matière de la Terre, et cette matière s'étant peu à peu agrégée pour former la Lune.</a:t>
            </a:r>
          </a:p>
        </p:txBody>
      </p:sp>
    </p:spTree>
    <p:extLst>
      <p:ext uri="{BB962C8B-B14F-4D97-AF65-F5344CB8AC3E}">
        <p14:creationId xmlns:p14="http://schemas.microsoft.com/office/powerpoint/2010/main" val="200357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0514" y="-81863"/>
            <a:ext cx="8190971" cy="811464"/>
          </a:xfrm>
        </p:spPr>
        <p:txBody>
          <a:bodyPr/>
          <a:lstStyle/>
          <a:p>
            <a:r>
              <a:rPr lang="fr-FR" dirty="0"/>
              <a:t>« </a:t>
            </a:r>
            <a:r>
              <a:rPr lang="fr-FR" sz="6000" dirty="0">
                <a:latin typeface="Times New Roman" panose="02020603050405020304" pitchFamily="18" charset="0"/>
                <a:cs typeface="Times New Roman" panose="02020603050405020304" pitchFamily="18" charset="0"/>
              </a:rPr>
              <a:t>Géographie » de la Lune</a:t>
            </a:r>
          </a:p>
        </p:txBody>
      </p:sp>
      <p:pic>
        <p:nvPicPr>
          <p:cNvPr id="1026" name="Picture 2" descr="http://upload.wikimedia.org/wikipedia/commons/thumb/4/4f/Wac_nearside.jpg/800px-Wac_nearsi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060" y="1021811"/>
            <a:ext cx="5512319" cy="55123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6/62/Moondisk_main_visible_detai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1475" y="1021811"/>
            <a:ext cx="3819525" cy="386715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6268598" y="5020689"/>
            <a:ext cx="5923402" cy="1754326"/>
          </a:xfrm>
          <a:prstGeom prst="rect">
            <a:avLst/>
          </a:prstGeom>
          <a:noFill/>
        </p:spPr>
        <p:txBody>
          <a:bodyPr wrap="square" rtlCol="0">
            <a:spAutoFit/>
          </a:bodyPr>
          <a:lstStyle/>
          <a:p>
            <a:pPr algn="just"/>
            <a:r>
              <a:rPr lang="fr-FR" dirty="0"/>
              <a:t>Principaux mers lunaires et cratères  :</a:t>
            </a:r>
            <a:br>
              <a:rPr lang="fr-FR" dirty="0"/>
            </a:br>
            <a:r>
              <a:rPr lang="fr-FR" dirty="0"/>
              <a:t>1/ </a:t>
            </a:r>
            <a:r>
              <a:rPr lang="fr-FR" dirty="0" err="1"/>
              <a:t>Oceanus</a:t>
            </a:r>
            <a:r>
              <a:rPr lang="fr-FR" dirty="0"/>
              <a:t> </a:t>
            </a:r>
            <a:r>
              <a:rPr lang="fr-FR" dirty="0" err="1"/>
              <a:t>Procellarum</a:t>
            </a:r>
            <a:r>
              <a:rPr lang="fr-FR" dirty="0"/>
              <a:t>. 2/ Mare </a:t>
            </a:r>
            <a:r>
              <a:rPr lang="fr-FR" dirty="0" err="1"/>
              <a:t>Imbrium</a:t>
            </a:r>
            <a:r>
              <a:rPr lang="fr-FR" dirty="0"/>
              <a:t>. 3/ Mare </a:t>
            </a:r>
            <a:r>
              <a:rPr lang="fr-FR" dirty="0" err="1"/>
              <a:t>Tranquillitatis</a:t>
            </a:r>
            <a:r>
              <a:rPr lang="fr-FR" dirty="0"/>
              <a:t>. 4/ Mare </a:t>
            </a:r>
            <a:r>
              <a:rPr lang="fr-FR" dirty="0" err="1"/>
              <a:t>Serenitatis</a:t>
            </a:r>
            <a:r>
              <a:rPr lang="fr-FR" dirty="0"/>
              <a:t>. 5/ Mare </a:t>
            </a:r>
            <a:r>
              <a:rPr lang="fr-FR" dirty="0" err="1"/>
              <a:t>Nubium</a:t>
            </a:r>
            <a:r>
              <a:rPr lang="fr-FR" dirty="0"/>
              <a:t>. 6/ Mare </a:t>
            </a:r>
            <a:r>
              <a:rPr lang="fr-FR" dirty="0" err="1"/>
              <a:t>Fecunditatis</a:t>
            </a:r>
            <a:r>
              <a:rPr lang="fr-FR" dirty="0"/>
              <a:t>. 7/ Mare </a:t>
            </a:r>
            <a:r>
              <a:rPr lang="fr-FR" dirty="0" err="1"/>
              <a:t>Crisium</a:t>
            </a:r>
            <a:r>
              <a:rPr lang="fr-FR" dirty="0"/>
              <a:t>. 8/ Mare </a:t>
            </a:r>
            <a:r>
              <a:rPr lang="fr-FR" dirty="0" err="1"/>
              <a:t>Humorum</a:t>
            </a:r>
            <a:r>
              <a:rPr lang="fr-FR" dirty="0"/>
              <a:t>. Z/ Mare </a:t>
            </a:r>
            <a:r>
              <a:rPr lang="fr-FR" dirty="0" err="1"/>
              <a:t>Nectaris</a:t>
            </a:r>
            <a:r>
              <a:rPr lang="fr-FR" dirty="0"/>
              <a:t>. A/ </a:t>
            </a:r>
            <a:r>
              <a:rPr lang="fr-FR" dirty="0" err="1"/>
              <a:t>Tycho</a:t>
            </a:r>
            <a:r>
              <a:rPr lang="fr-FR" dirty="0"/>
              <a:t>.  B/ Copernic. C/ Kepler.</a:t>
            </a:r>
          </a:p>
        </p:txBody>
      </p:sp>
    </p:spTree>
    <p:extLst>
      <p:ext uri="{BB962C8B-B14F-4D97-AF65-F5344CB8AC3E}">
        <p14:creationId xmlns:p14="http://schemas.microsoft.com/office/powerpoint/2010/main" val="364052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0564"/>
            <a:ext cx="11629292" cy="955040"/>
          </a:xfrm>
        </p:spPr>
        <p:txBody>
          <a:bodyPr/>
          <a:lstStyle/>
          <a:p>
            <a:r>
              <a:rPr lang="fr-FR" sz="6000" dirty="0">
                <a:latin typeface="Times New Roman" panose="02020603050405020304" pitchFamily="18" charset="0"/>
                <a:cs typeface="Times New Roman" panose="02020603050405020304" pitchFamily="18" charset="0"/>
              </a:rPr>
              <a:t>Structures comparées: Lune vs Terre</a:t>
            </a:r>
          </a:p>
        </p:txBody>
      </p:sp>
      <p:pic>
        <p:nvPicPr>
          <p:cNvPr id="4098" name="Picture 2" descr="File:Affiche de la lune.sv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3120" y="1192432"/>
            <a:ext cx="4559603" cy="42278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upload.wikimedia.org/wikipedia/commons/d/d4/Glob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8177" y="1192431"/>
            <a:ext cx="4331280" cy="413184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6477918" y="6191480"/>
            <a:ext cx="5541484" cy="517792"/>
          </a:xfrm>
          <a:prstGeom prst="rect">
            <a:avLst/>
          </a:prstGeom>
          <a:noFill/>
        </p:spPr>
        <p:txBody>
          <a:bodyPr wrap="square" rtlCol="0">
            <a:spAutoFit/>
          </a:bodyPr>
          <a:lstStyle/>
          <a:p>
            <a:endParaRPr lang="fr-FR" dirty="0"/>
          </a:p>
        </p:txBody>
      </p:sp>
      <p:sp>
        <p:nvSpPr>
          <p:cNvPr id="5" name="ZoneTexte 4"/>
          <p:cNvSpPr txBox="1"/>
          <p:nvPr/>
        </p:nvSpPr>
        <p:spPr>
          <a:xfrm>
            <a:off x="0" y="5387251"/>
            <a:ext cx="12192000" cy="1384995"/>
          </a:xfrm>
          <a:prstGeom prst="rect">
            <a:avLst/>
          </a:prstGeom>
          <a:noFill/>
        </p:spPr>
        <p:txBody>
          <a:bodyPr wrap="square" rtlCol="0">
            <a:spAutoFit/>
          </a:bodyPr>
          <a:lstStyle/>
          <a:p>
            <a:pPr algn="just"/>
            <a:r>
              <a:rPr lang="fr-FR" sz="1400" b="1" dirty="0"/>
              <a:t>Terre: (1)</a:t>
            </a:r>
            <a:r>
              <a:rPr lang="fr-FR" sz="1400" dirty="0"/>
              <a:t> Croûte continentale </a:t>
            </a:r>
            <a:r>
              <a:rPr lang="fr-FR" sz="1400" b="1" dirty="0"/>
              <a:t>(2)</a:t>
            </a:r>
            <a:r>
              <a:rPr lang="fr-FR" sz="1400" dirty="0"/>
              <a:t> Croûte océanique </a:t>
            </a:r>
            <a:r>
              <a:rPr lang="fr-FR" sz="1400" b="1" dirty="0"/>
              <a:t>(3)</a:t>
            </a:r>
            <a:r>
              <a:rPr lang="fr-FR" sz="1400" dirty="0"/>
              <a:t> Zone de subduction, </a:t>
            </a:r>
            <a:r>
              <a:rPr lang="fr-FR" sz="1400" b="1" dirty="0"/>
              <a:t>(4)</a:t>
            </a:r>
            <a:r>
              <a:rPr lang="fr-FR" sz="1400" dirty="0"/>
              <a:t> Manteau supérieur </a:t>
            </a:r>
            <a:r>
              <a:rPr lang="fr-FR" sz="1400" b="1" dirty="0"/>
              <a:t>(5)</a:t>
            </a:r>
            <a:r>
              <a:rPr lang="fr-FR" sz="1400" dirty="0"/>
              <a:t> Éruptions sur des zones de volcanisme actif. </a:t>
            </a:r>
            <a:r>
              <a:rPr lang="fr-FR" sz="1400" b="1" dirty="0"/>
              <a:t>(6)</a:t>
            </a:r>
            <a:r>
              <a:rPr lang="fr-FR" sz="1400" dirty="0"/>
              <a:t> Manteau inférieur </a:t>
            </a:r>
            <a:r>
              <a:rPr lang="fr-FR" sz="1400" b="1" dirty="0"/>
              <a:t>(7)</a:t>
            </a:r>
            <a:r>
              <a:rPr lang="fr-FR" sz="1400" dirty="0"/>
              <a:t> Panache de matière plus chaude qui, partant de la limite avec le noyau, fond partiellement en arrivant près de la surface de la Terre et produit le volcanisme de point chaud. </a:t>
            </a:r>
            <a:r>
              <a:rPr lang="fr-FR" sz="1400" b="1" dirty="0"/>
              <a:t>(8)</a:t>
            </a:r>
            <a:r>
              <a:rPr lang="fr-FR" sz="1400" dirty="0"/>
              <a:t> Noyau externe </a:t>
            </a:r>
            <a:r>
              <a:rPr lang="fr-FR" sz="1400" b="1" dirty="0"/>
              <a:t>(9)</a:t>
            </a:r>
            <a:r>
              <a:rPr lang="fr-FR" sz="1400" dirty="0"/>
              <a:t> Noyau interne </a:t>
            </a:r>
            <a:r>
              <a:rPr lang="fr-FR" sz="1400" b="1" dirty="0"/>
              <a:t>(10)</a:t>
            </a:r>
            <a:r>
              <a:rPr lang="fr-FR" sz="1400" dirty="0"/>
              <a:t> Cellules de convection du manteau où la matière est en mouvement lent. </a:t>
            </a:r>
            <a:r>
              <a:rPr lang="fr-FR" sz="1400" b="1" dirty="0"/>
              <a:t>(11)</a:t>
            </a:r>
            <a:r>
              <a:rPr lang="fr-FR" sz="1400" dirty="0"/>
              <a:t> Lithosphère  </a:t>
            </a:r>
            <a:r>
              <a:rPr lang="fr-FR" sz="1400" b="1" dirty="0"/>
              <a:t>(12)</a:t>
            </a:r>
            <a:r>
              <a:rPr lang="fr-FR" sz="1400" dirty="0"/>
              <a:t> Asthénosphère : c’est la zone en dessous de la lithosphère </a:t>
            </a:r>
            <a:r>
              <a:rPr lang="fr-FR" sz="1400" b="1" dirty="0"/>
              <a:t>(13)</a:t>
            </a:r>
            <a:r>
              <a:rPr lang="fr-FR" sz="1400" dirty="0"/>
              <a:t> Discontinuité de Gutenberg : zone de transition manteau / noyau. </a:t>
            </a:r>
            <a:r>
              <a:rPr lang="fr-FR" sz="1400" b="1" dirty="0"/>
              <a:t>(14)</a:t>
            </a:r>
            <a:r>
              <a:rPr lang="fr-FR" sz="1400" dirty="0"/>
              <a:t> Discontinuité de Mohorovicic : zone de transition croûte / manteau (elle est donc incluse dans la lithosphère).</a:t>
            </a:r>
          </a:p>
        </p:txBody>
      </p:sp>
    </p:spTree>
    <p:extLst>
      <p:ext uri="{BB962C8B-B14F-4D97-AF65-F5344CB8AC3E}">
        <p14:creationId xmlns:p14="http://schemas.microsoft.com/office/powerpoint/2010/main" val="2762023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99773" y="136158"/>
            <a:ext cx="7067674" cy="836858"/>
          </a:xfrm>
        </p:spPr>
        <p:txBody>
          <a:bodyPr/>
          <a:lstStyle/>
          <a:p>
            <a:r>
              <a:rPr lang="fr-FR" sz="6000" dirty="0">
                <a:latin typeface="Times New Roman" panose="02020603050405020304" pitchFamily="18" charset="0"/>
                <a:cs typeface="Times New Roman" panose="02020603050405020304" pitchFamily="18" charset="0"/>
              </a:rPr>
              <a:t>De l’eau sur la Lune?</a:t>
            </a:r>
          </a:p>
        </p:txBody>
      </p:sp>
      <p:sp>
        <p:nvSpPr>
          <p:cNvPr id="3" name="Espace réservé du contenu 2"/>
          <p:cNvSpPr>
            <a:spLocks noGrp="1"/>
          </p:cNvSpPr>
          <p:nvPr>
            <p:ph idx="1"/>
          </p:nvPr>
        </p:nvSpPr>
        <p:spPr>
          <a:xfrm>
            <a:off x="0" y="1128236"/>
            <a:ext cx="11862624" cy="2740379"/>
          </a:xfrm>
        </p:spPr>
        <p:txBody>
          <a:bodyPr>
            <a:noAutofit/>
          </a:bodyPr>
          <a:lstStyle/>
          <a:p>
            <a:pPr algn="just"/>
            <a:r>
              <a:rPr lang="fr-FR" sz="4000" i="1" dirty="0">
                <a:latin typeface="Times New Roman" panose="02020603050405020304" pitchFamily="18" charset="0"/>
                <a:cs typeface="Times New Roman" panose="02020603050405020304" pitchFamily="18" charset="0"/>
              </a:rPr>
              <a:t>A priori</a:t>
            </a:r>
            <a:r>
              <a:rPr lang="fr-FR" sz="4000" dirty="0">
                <a:latin typeface="Times New Roman" panose="02020603050405020304" pitchFamily="18" charset="0"/>
                <a:cs typeface="Times New Roman" panose="02020603050405020304" pitchFamily="18" charset="0"/>
              </a:rPr>
              <a:t>, la quasi absence d’atmosphère et une température supérieure à 100 °C au Soleil devrait rendre impossible la présence d’eau sur la Lune. Pourtant, les données recueillies par les sondes </a:t>
            </a:r>
            <a:r>
              <a:rPr lang="fr-FR" sz="4000" i="1" dirty="0" err="1">
                <a:latin typeface="Times New Roman" panose="02020603050405020304" pitchFamily="18" charset="0"/>
                <a:cs typeface="Times New Roman" panose="02020603050405020304" pitchFamily="18" charset="0"/>
              </a:rPr>
              <a:t>Clementine</a:t>
            </a:r>
            <a:r>
              <a:rPr lang="fr-FR" sz="4000" dirty="0">
                <a:latin typeface="Times New Roman" panose="02020603050405020304" pitchFamily="18" charset="0"/>
                <a:cs typeface="Times New Roman" panose="02020603050405020304" pitchFamily="18" charset="0"/>
              </a:rPr>
              <a:t> et </a:t>
            </a:r>
            <a:r>
              <a:rPr lang="fr-FR" sz="4000" i="1" dirty="0" err="1">
                <a:latin typeface="Times New Roman" panose="02020603050405020304" pitchFamily="18" charset="0"/>
                <a:cs typeface="Times New Roman" panose="02020603050405020304" pitchFamily="18" charset="0"/>
              </a:rPr>
              <a:t>Lunar</a:t>
            </a:r>
            <a:r>
              <a:rPr lang="fr-FR" sz="4000" i="1" dirty="0">
                <a:latin typeface="Times New Roman" panose="02020603050405020304" pitchFamily="18" charset="0"/>
                <a:cs typeface="Times New Roman" panose="02020603050405020304" pitchFamily="18" charset="0"/>
              </a:rPr>
              <a:t> </a:t>
            </a:r>
            <a:r>
              <a:rPr lang="fr-FR" sz="4000" i="1" dirty="0" err="1">
                <a:latin typeface="Times New Roman" panose="02020603050405020304" pitchFamily="18" charset="0"/>
                <a:cs typeface="Times New Roman" panose="02020603050405020304" pitchFamily="18" charset="0"/>
              </a:rPr>
              <a:t>Prospector</a:t>
            </a:r>
            <a:r>
              <a:rPr lang="fr-FR" sz="4000" dirty="0">
                <a:latin typeface="Times New Roman" panose="02020603050405020304" pitchFamily="18" charset="0"/>
                <a:cs typeface="Times New Roman" panose="02020603050405020304" pitchFamily="18" charset="0"/>
              </a:rPr>
              <a:t> à la fin des années 1990 montrent la présence de grandes zones riches en hydrogène, aux pôles sud et nord. </a:t>
            </a:r>
          </a:p>
          <a:p>
            <a:pPr algn="just"/>
            <a:r>
              <a:rPr lang="fr-FR" sz="4000" dirty="0">
                <a:latin typeface="Times New Roman" panose="02020603050405020304" pitchFamily="18" charset="0"/>
                <a:cs typeface="Times New Roman" panose="02020603050405020304" pitchFamily="18" charset="0"/>
              </a:rPr>
              <a:t>Or l’hydrogène est un des constituants de l’eau avec l’oxygène. </a:t>
            </a:r>
          </a:p>
        </p:txBody>
      </p:sp>
    </p:spTree>
    <p:extLst>
      <p:ext uri="{BB962C8B-B14F-4D97-AF65-F5344CB8AC3E}">
        <p14:creationId xmlns:p14="http://schemas.microsoft.com/office/powerpoint/2010/main" val="330958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88050" y="0"/>
            <a:ext cx="7067674" cy="982915"/>
          </a:xfrm>
        </p:spPr>
        <p:txBody>
          <a:bodyPr/>
          <a:lstStyle/>
          <a:p>
            <a:r>
              <a:rPr lang="fr-FR" sz="6000" dirty="0">
                <a:latin typeface="Times New Roman" panose="02020603050405020304" pitchFamily="18" charset="0"/>
                <a:cs typeface="Times New Roman" panose="02020603050405020304" pitchFamily="18" charset="0"/>
              </a:rPr>
              <a:t>De l’eau sur la Lune?</a:t>
            </a:r>
          </a:p>
        </p:txBody>
      </p:sp>
      <p:sp>
        <p:nvSpPr>
          <p:cNvPr id="3" name="Espace réservé du contenu 2"/>
          <p:cNvSpPr>
            <a:spLocks noGrp="1"/>
          </p:cNvSpPr>
          <p:nvPr>
            <p:ph idx="1"/>
          </p:nvPr>
        </p:nvSpPr>
        <p:spPr>
          <a:xfrm>
            <a:off x="0" y="1169573"/>
            <a:ext cx="12192000" cy="6321474"/>
          </a:xfrm>
        </p:spPr>
        <p:txBody>
          <a:bodyPr>
            <a:noAutofit/>
          </a:bodyPr>
          <a:lstStyle/>
          <a:p>
            <a:pPr algn="just"/>
            <a:r>
              <a:rPr lang="fr-FR" sz="4000" dirty="0">
                <a:latin typeface="Times New Roman" panose="02020603050405020304" pitchFamily="18" charset="0"/>
                <a:cs typeface="Times New Roman" panose="02020603050405020304" pitchFamily="18" charset="0"/>
              </a:rPr>
              <a:t>À la fin de sa mission, la sonde </a:t>
            </a:r>
            <a:r>
              <a:rPr lang="fr-FR" sz="4000" i="1" dirty="0">
                <a:latin typeface="Times New Roman" panose="02020603050405020304" pitchFamily="18" charset="0"/>
                <a:cs typeface="Times New Roman" panose="02020603050405020304" pitchFamily="18" charset="0"/>
              </a:rPr>
              <a:t>Lunar </a:t>
            </a:r>
            <a:r>
              <a:rPr lang="fr-FR" sz="4000" i="1" dirty="0" err="1">
                <a:latin typeface="Times New Roman" panose="02020603050405020304" pitchFamily="18" charset="0"/>
                <a:cs typeface="Times New Roman" panose="02020603050405020304" pitchFamily="18" charset="0"/>
              </a:rPr>
              <a:t>Prospector</a:t>
            </a:r>
            <a:r>
              <a:rPr lang="fr-FR" sz="4000" dirty="0">
                <a:latin typeface="Times New Roman" panose="02020603050405020304" pitchFamily="18" charset="0"/>
                <a:cs typeface="Times New Roman" panose="02020603050405020304" pitchFamily="18" charset="0"/>
              </a:rPr>
              <a:t> a été précipitée dans le fond d’un cratère censé contenir de la glace d’eau. </a:t>
            </a:r>
          </a:p>
          <a:p>
            <a:pPr algn="just"/>
            <a:r>
              <a:rPr lang="fr-FR" sz="4000" dirty="0">
                <a:latin typeface="Times New Roman" panose="02020603050405020304" pitchFamily="18" charset="0"/>
                <a:cs typeface="Times New Roman" panose="02020603050405020304" pitchFamily="18" charset="0"/>
              </a:rPr>
              <a:t>L’écrasement devait dégager de la vapeur d’eau, détectable par les télescopes terrestres, et prouver la présence d’eau sur la Lune. Mais aucune molécule d’eau n’a été détectée pendant l’impact. Mais aujourd’hui d’autres études conduisent à supposer de l’eau sous forme de glace souterraine aux pôles.</a:t>
            </a:r>
          </a:p>
        </p:txBody>
      </p:sp>
    </p:spTree>
    <p:extLst>
      <p:ext uri="{BB962C8B-B14F-4D97-AF65-F5344CB8AC3E}">
        <p14:creationId xmlns:p14="http://schemas.microsoft.com/office/powerpoint/2010/main" val="189699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73833" y="154952"/>
            <a:ext cx="7103214" cy="1030642"/>
          </a:xfrm>
        </p:spPr>
        <p:txBody>
          <a:bodyPr/>
          <a:lstStyle/>
          <a:p>
            <a:r>
              <a:rPr lang="fr-FR" sz="6000" dirty="0">
                <a:latin typeface="Times New Roman" panose="02020603050405020304" pitchFamily="18" charset="0"/>
                <a:cs typeface="Times New Roman" panose="02020603050405020304" pitchFamily="18" charset="0"/>
              </a:rPr>
              <a:t>Les phases de la Lune</a:t>
            </a:r>
          </a:p>
        </p:txBody>
      </p:sp>
      <p:pic>
        <p:nvPicPr>
          <p:cNvPr id="5122" name="Picture 2" descr="http://upload.wikimedia.org/wikipedia/commons/8/86/TerreOrbiteLune.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1028" y="1564640"/>
            <a:ext cx="11375766" cy="497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552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91516" y="126609"/>
            <a:ext cx="7140762" cy="873760"/>
          </a:xfrm>
        </p:spPr>
        <p:txBody>
          <a:bodyPr/>
          <a:lstStyle/>
          <a:p>
            <a:r>
              <a:rPr lang="fr-FR" sz="6000" dirty="0">
                <a:latin typeface="Times New Roman" panose="02020603050405020304" pitchFamily="18" charset="0"/>
                <a:cs typeface="Times New Roman" panose="02020603050405020304" pitchFamily="18" charset="0"/>
              </a:rPr>
              <a:t>Les phases de la Lune</a:t>
            </a:r>
          </a:p>
        </p:txBody>
      </p:sp>
      <p:pic>
        <p:nvPicPr>
          <p:cNvPr id="6146" name="Picture 2" descr="http://upload.wikimedia.org/wikipedia/commons/thumb/a/a6/Moon_phases_00.jpg/1024px-Moon_phases_0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423" y="1503680"/>
            <a:ext cx="11012939" cy="4172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9519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73788" y="68342"/>
            <a:ext cx="6945632" cy="885153"/>
          </a:xfrm>
        </p:spPr>
        <p:txBody>
          <a:bodyPr/>
          <a:lstStyle/>
          <a:p>
            <a:r>
              <a:rPr lang="fr-FR" sz="6000" dirty="0">
                <a:latin typeface="Times New Roman" panose="02020603050405020304" pitchFamily="18" charset="0"/>
                <a:cs typeface="Times New Roman" panose="02020603050405020304" pitchFamily="18" charset="0"/>
              </a:rPr>
              <a:t>Les éclipses de Soleil</a:t>
            </a:r>
          </a:p>
        </p:txBody>
      </p:sp>
      <p:pic>
        <p:nvPicPr>
          <p:cNvPr id="8194" name="Picture 2" descr="http://upload.wikimedia.org/wikipedia/commons/thumb/9/9f/Solar_eclips_1999_5.jpg/640px-Solar_eclips_1999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92" y="1231082"/>
            <a:ext cx="4504560" cy="45045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4472" y="5847695"/>
            <a:ext cx="4927464" cy="923330"/>
          </a:xfrm>
          <a:prstGeom prst="rect">
            <a:avLst/>
          </a:prstGeom>
        </p:spPr>
        <p:txBody>
          <a:bodyPr wrap="square">
            <a:spAutoFit/>
          </a:bodyPr>
          <a:lstStyle/>
          <a:p>
            <a:r>
              <a:rPr lang="fr-FR" b="1" dirty="0"/>
              <a:t>Éclipse de Soleil, France, 11 août 1999</a:t>
            </a:r>
          </a:p>
          <a:p>
            <a:r>
              <a:rPr lang="fr-FR" b="1" dirty="0">
                <a:solidFill>
                  <a:srgbClr val="FFFF00"/>
                </a:solidFill>
              </a:rPr>
              <a:t>Prochaine éclipse totale visible en France: </a:t>
            </a:r>
          </a:p>
          <a:p>
            <a:r>
              <a:rPr lang="fr-FR" b="1" dirty="0">
                <a:solidFill>
                  <a:srgbClr val="FFFF00"/>
                </a:solidFill>
              </a:rPr>
              <a:t>3 septembre 2081 !</a:t>
            </a:r>
          </a:p>
        </p:txBody>
      </p:sp>
      <p:pic>
        <p:nvPicPr>
          <p:cNvPr id="8196" name="Picture 4" descr="http://upload.wikimedia.org/wikipedia/commons/f/f6/Eclipses_solares.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0727" y="1853247"/>
            <a:ext cx="2691109" cy="35639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ciences-physiques.ac-dijon.fr/archives/astronomie/eclipse_soleil/annulair/ecannu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2592" y="1532947"/>
            <a:ext cx="3304995" cy="17486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sciences-physiques.ac-dijon.fr/archives/astronomie/eclipse_soleil/annulair/ectotal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4864" y="3635198"/>
            <a:ext cx="36004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_Anul.gif (15586 octet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13088" y="1721483"/>
            <a:ext cx="1371600" cy="13716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Anim_Totale.gif (15019 octet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479738" y="3912197"/>
            <a:ext cx="1504950" cy="150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834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imation1.gif (91174 octet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28601" y="3522074"/>
            <a:ext cx="4560036" cy="24170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upload.wikimedia.org/wikipedia/commons/8/87/Orbite-lune-solei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363" y="3462546"/>
            <a:ext cx="3816034" cy="253612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436599" y="164955"/>
            <a:ext cx="9914878" cy="1938992"/>
          </a:xfrm>
          <a:prstGeom prst="rect">
            <a:avLst/>
          </a:prstGeom>
          <a:noFill/>
        </p:spPr>
        <p:txBody>
          <a:bodyPr wrap="square" rtlCol="0">
            <a:spAutoFit/>
          </a:bodyPr>
          <a:lstStyle/>
          <a:p>
            <a:r>
              <a:rPr lang="fr-FR" sz="6000" dirty="0">
                <a:latin typeface="Times New Roman" panose="02020603050405020304" pitchFamily="18" charset="0"/>
                <a:cs typeface="Times New Roman" panose="02020603050405020304" pitchFamily="18" charset="0"/>
              </a:rPr>
              <a:t>Pourquoi les éclipses de Soleil sont rares !</a:t>
            </a:r>
          </a:p>
        </p:txBody>
      </p:sp>
    </p:spTree>
    <p:extLst>
      <p:ext uri="{BB962C8B-B14F-4D97-AF65-F5344CB8AC3E}">
        <p14:creationId xmlns:p14="http://schemas.microsoft.com/office/powerpoint/2010/main" val="1744846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17785" y="0"/>
            <a:ext cx="9404723" cy="643764"/>
          </a:xfrm>
        </p:spPr>
        <p:txBody>
          <a:bodyPr/>
          <a:lstStyle/>
          <a:p>
            <a:r>
              <a:rPr lang="fr-FR" sz="6000" dirty="0">
                <a:latin typeface="Times New Roman" panose="02020603050405020304" pitchFamily="18" charset="0"/>
                <a:cs typeface="Times New Roman" panose="02020603050405020304" pitchFamily="18" charset="0"/>
              </a:rPr>
              <a:t>Éclipse solaire du 20 mars 2015</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354" y="988630"/>
            <a:ext cx="5175060" cy="5589065"/>
          </a:xfrm>
          <a:prstGeom prst="rect">
            <a:avLst/>
          </a:prstGeom>
        </p:spPr>
      </p:pic>
      <p:pic>
        <p:nvPicPr>
          <p:cNvPr id="1026" name="Picture 2" descr="Carte de l'éclipse de Soleil du 20 mars 2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0484" y="1163787"/>
            <a:ext cx="5238750"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448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A8C1-147F-4C60-A12C-A32B5704EDEC}"/>
              </a:ext>
            </a:extLst>
          </p:cNvPr>
          <p:cNvSpPr>
            <a:spLocks noGrp="1"/>
          </p:cNvSpPr>
          <p:nvPr>
            <p:ph type="title"/>
          </p:nvPr>
        </p:nvSpPr>
        <p:spPr>
          <a:xfrm>
            <a:off x="703385" y="0"/>
            <a:ext cx="10750060" cy="1137138"/>
          </a:xfrm>
        </p:spPr>
        <p:txBody>
          <a:bodyPr/>
          <a:lstStyle/>
          <a:p>
            <a:r>
              <a:rPr lang="fr-FR" sz="6000" dirty="0">
                <a:latin typeface="Times New Roman" panose="02020603050405020304" pitchFamily="18" charset="0"/>
                <a:cs typeface="Times New Roman" panose="02020603050405020304" pitchFamily="18" charset="0"/>
              </a:rPr>
              <a:t>La Lune, un astre facile à observer</a:t>
            </a:r>
          </a:p>
        </p:txBody>
      </p:sp>
      <p:sp>
        <p:nvSpPr>
          <p:cNvPr id="3" name="Espace réservé du contenu 2">
            <a:extLst>
              <a:ext uri="{FF2B5EF4-FFF2-40B4-BE49-F238E27FC236}">
                <a16:creationId xmlns:a16="http://schemas.microsoft.com/office/drawing/2014/main" id="{3C48730E-125E-4CC0-B32C-631653F2E3C9}"/>
              </a:ext>
            </a:extLst>
          </p:cNvPr>
          <p:cNvSpPr>
            <a:spLocks noGrp="1"/>
          </p:cNvSpPr>
          <p:nvPr>
            <p:ph idx="1"/>
          </p:nvPr>
        </p:nvSpPr>
        <p:spPr>
          <a:xfrm>
            <a:off x="123092" y="1406769"/>
            <a:ext cx="11945815" cy="5720862"/>
          </a:xfrm>
        </p:spPr>
        <p:txBody>
          <a:bodyPr>
            <a:normAutofit/>
          </a:bodyPr>
          <a:lstStyle/>
          <a:p>
            <a:r>
              <a:rPr lang="fr-FR" sz="4000" dirty="0">
                <a:latin typeface="Times New Roman" panose="02020603050405020304" pitchFamily="18" charset="0"/>
                <a:cs typeface="Times New Roman" panose="02020603050405020304" pitchFamily="18" charset="0"/>
              </a:rPr>
              <a:t>Du fait de sa proximité, à l’œil nu on voit déjà des détails, des parties claires et d’autres plus sombres appelées mers (bien qu’on sache maintenant que ce ne sont pas des étendues de liquide).</a:t>
            </a:r>
          </a:p>
          <a:p>
            <a:r>
              <a:rPr lang="fr-FR" sz="4000" dirty="0">
                <a:latin typeface="Times New Roman" panose="02020603050405020304" pitchFamily="18" charset="0"/>
                <a:cs typeface="Times New Roman" panose="02020603050405020304" pitchFamily="18" charset="0"/>
              </a:rPr>
              <a:t>Avec de modestes jumelles, on voit déjà des cratères, des montagnes. Ceci est particulièrement visible au premier quartier, vers la limite ombre /lumière, où les ombres rendent ces motifs bien visibles. </a:t>
            </a:r>
          </a:p>
        </p:txBody>
      </p:sp>
    </p:spTree>
    <p:extLst>
      <p:ext uri="{BB962C8B-B14F-4D97-AF65-F5344CB8AC3E}">
        <p14:creationId xmlns:p14="http://schemas.microsoft.com/office/powerpoint/2010/main" val="3276094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8000" y="58615"/>
            <a:ext cx="5428986" cy="914389"/>
          </a:xfrm>
        </p:spPr>
        <p:txBody>
          <a:bodyPr/>
          <a:lstStyle/>
          <a:p>
            <a:r>
              <a:rPr lang="fr-FR" sz="6000" dirty="0">
                <a:latin typeface="Times New Roman" panose="02020603050405020304" pitchFamily="18" charset="0"/>
                <a:cs typeface="Times New Roman" panose="02020603050405020304" pitchFamily="18" charset="0"/>
              </a:rPr>
              <a:t>Eclipse de Lune</a:t>
            </a:r>
          </a:p>
        </p:txBody>
      </p:sp>
      <p:pic>
        <p:nvPicPr>
          <p:cNvPr id="1026" name="Picture 2" descr="http://upload.wikimedia.org/wikipedia/commons/thumb/e/e3/Eclipse_Chistophe_Colomb.jpg/800px-Eclipse_Chistophe_Colom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53" y="1090247"/>
            <a:ext cx="5712245" cy="50749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7/7d/Eclipse_lu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986" y="5631808"/>
            <a:ext cx="5048250" cy="106680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5847928" y="973004"/>
            <a:ext cx="6293619" cy="4524315"/>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Lorsque c’est la Terre qui fait écran au Soleil pour la Lune, on a une éclipse de lune. Comme la Terre est beaucoup plus grande que la Lune, ces éclipses sont plus fréquentes et durent plus longtemps. La lumière cendrée à gauche pendant l’éclipse, 10 000 fois plus faible que la pleine lune est lié à la lumière de la Terre.</a:t>
            </a:r>
          </a:p>
        </p:txBody>
      </p:sp>
    </p:spTree>
    <p:extLst>
      <p:ext uri="{BB962C8B-B14F-4D97-AF65-F5344CB8AC3E}">
        <p14:creationId xmlns:p14="http://schemas.microsoft.com/office/powerpoint/2010/main" val="258693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186" y="17701"/>
            <a:ext cx="11730845" cy="1277945"/>
          </a:xfrm>
        </p:spPr>
        <p:txBody>
          <a:bodyPr/>
          <a:lstStyle/>
          <a:p>
            <a:r>
              <a:rPr lang="fr-FR" sz="6000" dirty="0">
                <a:latin typeface="Times New Roman" panose="02020603050405020304" pitchFamily="18" charset="0"/>
                <a:cs typeface="Times New Roman" panose="02020603050405020304" pitchFamily="18" charset="0"/>
              </a:rPr>
              <a:t>Mesure de la taille de la Lune et de la distance Terre-Lune par les éclipses</a:t>
            </a:r>
          </a:p>
        </p:txBody>
      </p:sp>
      <p:pic>
        <p:nvPicPr>
          <p:cNvPr id="3074" name="Picture 2" descr="5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5034" y="1860004"/>
            <a:ext cx="4056965" cy="40569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1187" y="1985300"/>
            <a:ext cx="8013846" cy="5386090"/>
          </a:xfrm>
          <a:prstGeom prst="rect">
            <a:avLst/>
          </a:prstGeom>
        </p:spPr>
        <p:txBody>
          <a:bodyPr wrap="square">
            <a:spAutoFit/>
          </a:bodyPr>
          <a:lstStyle/>
          <a:p>
            <a:pPr algn="just"/>
            <a:r>
              <a:rPr lang="fr-FR" sz="4000" dirty="0">
                <a:latin typeface="Times New Roman" panose="02020603050405020304" pitchFamily="18" charset="0"/>
                <a:cs typeface="Times New Roman" panose="02020603050405020304" pitchFamily="18" charset="0"/>
              </a:rPr>
              <a:t>Cela a été réalisée dans </a:t>
            </a:r>
            <a:r>
              <a:rPr lang="fr-FR" sz="4000" b="1" dirty="0">
                <a:latin typeface="Times New Roman" panose="02020603050405020304" pitchFamily="18" charset="0"/>
                <a:cs typeface="Times New Roman" panose="02020603050405020304" pitchFamily="18" charset="0"/>
              </a:rPr>
              <a:t>l'antiquité</a:t>
            </a:r>
            <a:r>
              <a:rPr lang="fr-FR" sz="4000" dirty="0">
                <a:latin typeface="Times New Roman" panose="02020603050405020304" pitchFamily="18" charset="0"/>
                <a:cs typeface="Times New Roman" panose="02020603050405020304" pitchFamily="18" charset="0"/>
              </a:rPr>
              <a:t> au moyen de l'observation des éclipses. L'observation des éclipses de Lune montre la largeur de l'ombre de la Terre sur la Lune et on voit que le rayon de l'ombre de la terre est de 2,5 diamètres lunaires au niveau de la Lune. </a:t>
            </a:r>
          </a:p>
          <a:p>
            <a:pPr algn="just"/>
            <a:endParaRPr lang="fr-FR" sz="2400" dirty="0"/>
          </a:p>
        </p:txBody>
      </p:sp>
      <p:sp>
        <p:nvSpPr>
          <p:cNvPr id="5" name="Rectangle 4"/>
          <p:cNvSpPr/>
          <p:nvPr/>
        </p:nvSpPr>
        <p:spPr>
          <a:xfrm>
            <a:off x="8135035" y="5916969"/>
            <a:ext cx="4056965" cy="1015663"/>
          </a:xfrm>
          <a:prstGeom prst="rect">
            <a:avLst/>
          </a:prstGeom>
        </p:spPr>
        <p:txBody>
          <a:bodyPr wrap="square">
            <a:spAutoFit/>
          </a:bodyPr>
          <a:lstStyle/>
          <a:p>
            <a:pPr algn="just"/>
            <a:r>
              <a:rPr lang="fr-FR" sz="2000" dirty="0">
                <a:latin typeface="Times New Roman" panose="02020603050405020304" pitchFamily="18" charset="0"/>
                <a:cs typeface="Times New Roman" panose="02020603050405020304" pitchFamily="18" charset="0"/>
              </a:rPr>
              <a:t>Principe de la mesure de la taille de la Lune et de la distance Terre-Lune grâce aux éclipses </a:t>
            </a:r>
          </a:p>
        </p:txBody>
      </p:sp>
    </p:spTree>
    <p:extLst>
      <p:ext uri="{BB962C8B-B14F-4D97-AF65-F5344CB8AC3E}">
        <p14:creationId xmlns:p14="http://schemas.microsoft.com/office/powerpoint/2010/main" val="369529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186" y="17701"/>
            <a:ext cx="11730845" cy="1277945"/>
          </a:xfrm>
        </p:spPr>
        <p:txBody>
          <a:bodyPr/>
          <a:lstStyle/>
          <a:p>
            <a:r>
              <a:rPr lang="fr-FR" sz="6000" dirty="0">
                <a:latin typeface="Times New Roman" panose="02020603050405020304" pitchFamily="18" charset="0"/>
                <a:cs typeface="Times New Roman" panose="02020603050405020304" pitchFamily="18" charset="0"/>
              </a:rPr>
              <a:t>Mesure de la taille de la Lune et de la distance Terre-Lune par les éclipses</a:t>
            </a:r>
          </a:p>
        </p:txBody>
      </p:sp>
      <p:pic>
        <p:nvPicPr>
          <p:cNvPr id="3074" name="Picture 2" descr="5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5035" y="1860004"/>
            <a:ext cx="4056965" cy="40569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3121" y="2425123"/>
            <a:ext cx="7827689" cy="3785652"/>
          </a:xfrm>
          <a:prstGeom prst="rect">
            <a:avLst/>
          </a:prstGeom>
        </p:spPr>
        <p:txBody>
          <a:bodyPr wrap="square">
            <a:spAutoFit/>
          </a:bodyPr>
          <a:lstStyle/>
          <a:p>
            <a:pPr algn="just"/>
            <a:r>
              <a:rPr lang="fr-FR" sz="4000" dirty="0">
                <a:latin typeface="Times New Roman" panose="02020603050405020304" pitchFamily="18" charset="0"/>
                <a:cs typeface="Times New Roman" panose="02020603050405020304" pitchFamily="18" charset="0"/>
              </a:rPr>
              <a:t>Lors d'une éclipse de Soleil, la surface terrestre est au sommet du cône d'ombre puisque la zone de la Terre dans l'ombre est petite (les diamètres apparents de la Lune et du Soleil sont quasi-identiques). </a:t>
            </a:r>
          </a:p>
        </p:txBody>
      </p:sp>
      <p:sp>
        <p:nvSpPr>
          <p:cNvPr id="5" name="Rectangle 4"/>
          <p:cNvSpPr/>
          <p:nvPr/>
        </p:nvSpPr>
        <p:spPr>
          <a:xfrm>
            <a:off x="8135034" y="5916969"/>
            <a:ext cx="4056965" cy="923330"/>
          </a:xfrm>
          <a:prstGeom prst="rect">
            <a:avLst/>
          </a:prstGeom>
        </p:spPr>
        <p:txBody>
          <a:bodyPr wrap="square">
            <a:spAutoFit/>
          </a:bodyPr>
          <a:lstStyle/>
          <a:p>
            <a:pPr algn="just"/>
            <a:r>
              <a:rPr lang="fr-FR" dirty="0"/>
              <a:t>Principe de la mesure de la taille de la Lune et de la distance Terre-Lune grâce aux éclipses </a:t>
            </a:r>
          </a:p>
        </p:txBody>
      </p:sp>
    </p:spTree>
    <p:extLst>
      <p:ext uri="{BB962C8B-B14F-4D97-AF65-F5344CB8AC3E}">
        <p14:creationId xmlns:p14="http://schemas.microsoft.com/office/powerpoint/2010/main" val="356892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187" y="17701"/>
            <a:ext cx="11883244" cy="1277945"/>
          </a:xfrm>
        </p:spPr>
        <p:txBody>
          <a:bodyPr/>
          <a:lstStyle/>
          <a:p>
            <a:r>
              <a:rPr lang="fr-FR" sz="6000" dirty="0">
                <a:latin typeface="Times New Roman" panose="02020603050405020304" pitchFamily="18" charset="0"/>
                <a:cs typeface="Times New Roman" panose="02020603050405020304" pitchFamily="18" charset="0"/>
              </a:rPr>
              <a:t>Mesure de la taille de la Lune et de la distance Terre-Lune par les éclipses</a:t>
            </a:r>
          </a:p>
        </p:txBody>
      </p:sp>
      <p:pic>
        <p:nvPicPr>
          <p:cNvPr id="3074" name="Picture 2" descr="5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5035" y="1860004"/>
            <a:ext cx="4056965" cy="40569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1187" y="2087463"/>
            <a:ext cx="7744998" cy="4770537"/>
          </a:xfrm>
          <a:prstGeom prst="rect">
            <a:avLst/>
          </a:prstGeom>
        </p:spPr>
        <p:txBody>
          <a:bodyPr wrap="square">
            <a:spAutoFit/>
          </a:bodyPr>
          <a:lstStyle/>
          <a:p>
            <a:pPr algn="just"/>
            <a:r>
              <a:rPr lang="fr-FR" sz="4000" dirty="0">
                <a:latin typeface="Times New Roman" panose="02020603050405020304" pitchFamily="18" charset="0"/>
                <a:cs typeface="Times New Roman" panose="02020603050405020304" pitchFamily="18" charset="0"/>
              </a:rPr>
              <a:t>L'ombre de la Lune s'est donc rétrécie d'un diamètre lunaire après la distance Terre-Lune. </a:t>
            </a:r>
          </a:p>
          <a:p>
            <a:pPr algn="just"/>
            <a:r>
              <a:rPr lang="fr-FR" sz="4000" dirty="0">
                <a:latin typeface="Times New Roman" panose="02020603050405020304" pitchFamily="18" charset="0"/>
                <a:cs typeface="Times New Roman" panose="02020603050405020304" pitchFamily="18" charset="0"/>
              </a:rPr>
              <a:t>Il doit en être de même pour l'ombre de la Terre sur la Lune. </a:t>
            </a:r>
          </a:p>
          <a:p>
            <a:pPr algn="just"/>
            <a:r>
              <a:rPr lang="fr-FR" sz="4000" dirty="0">
                <a:latin typeface="Times New Roman" panose="02020603050405020304" pitchFamily="18" charset="0"/>
                <a:cs typeface="Times New Roman" panose="02020603050405020304" pitchFamily="18" charset="0"/>
              </a:rPr>
              <a:t>Donc la Terre fait 2,5+1=3,5 diamètres lunaires. </a:t>
            </a:r>
          </a:p>
          <a:p>
            <a:pPr algn="just"/>
            <a:endParaRPr lang="fr-FR" sz="2400" dirty="0"/>
          </a:p>
        </p:txBody>
      </p:sp>
      <p:sp>
        <p:nvSpPr>
          <p:cNvPr id="5" name="Rectangle 4"/>
          <p:cNvSpPr/>
          <p:nvPr/>
        </p:nvSpPr>
        <p:spPr>
          <a:xfrm>
            <a:off x="8135035" y="5916969"/>
            <a:ext cx="4056965" cy="923330"/>
          </a:xfrm>
          <a:prstGeom prst="rect">
            <a:avLst/>
          </a:prstGeom>
        </p:spPr>
        <p:txBody>
          <a:bodyPr wrap="square">
            <a:spAutoFit/>
          </a:bodyPr>
          <a:lstStyle/>
          <a:p>
            <a:pPr algn="just"/>
            <a:r>
              <a:rPr lang="fr-FR" dirty="0"/>
              <a:t>Principe de la mesure de la taille de la Lune et de la distance Terre-Lune grâce aux éclipses </a:t>
            </a:r>
          </a:p>
        </p:txBody>
      </p:sp>
    </p:spTree>
    <p:extLst>
      <p:ext uri="{BB962C8B-B14F-4D97-AF65-F5344CB8AC3E}">
        <p14:creationId xmlns:p14="http://schemas.microsoft.com/office/powerpoint/2010/main" val="304578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187" y="17701"/>
            <a:ext cx="11883244" cy="1277945"/>
          </a:xfrm>
        </p:spPr>
        <p:txBody>
          <a:bodyPr/>
          <a:lstStyle/>
          <a:p>
            <a:r>
              <a:rPr lang="fr-FR" sz="6000" dirty="0">
                <a:latin typeface="Times New Roman" panose="02020603050405020304" pitchFamily="18" charset="0"/>
                <a:cs typeface="Times New Roman" panose="02020603050405020304" pitchFamily="18" charset="0"/>
              </a:rPr>
              <a:t>Mesure de la taille de la Lune et de la distance Terre-Lune par les éclipses</a:t>
            </a:r>
          </a:p>
        </p:txBody>
      </p:sp>
      <p:pic>
        <p:nvPicPr>
          <p:cNvPr id="3074" name="Picture 2" descr="5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5035" y="1860004"/>
            <a:ext cx="4056965" cy="40569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5509" y="1860004"/>
            <a:ext cx="7936522" cy="5016758"/>
          </a:xfrm>
          <a:prstGeom prst="rect">
            <a:avLst/>
          </a:prstGeom>
        </p:spPr>
        <p:txBody>
          <a:bodyPr wrap="square">
            <a:spAutoFit/>
          </a:bodyPr>
          <a:lstStyle/>
          <a:p>
            <a:pPr algn="just"/>
            <a:r>
              <a:rPr lang="fr-FR" sz="4000" dirty="0">
                <a:latin typeface="Times New Roman" panose="02020603050405020304" pitchFamily="18" charset="0"/>
                <a:cs typeface="Times New Roman" panose="02020603050405020304" pitchFamily="18" charset="0"/>
              </a:rPr>
              <a:t>Connaissant le diamètre terrestre on en déduit le diamètre lunaire en kilomètres. L'angle selon lequel on voit la Lune étant d'un demi-degré (1/110 radian), la distance Terre-Lune est donc de 110 diamètres lunaires soit 60 rayons terrestres soit 384 000 km. </a:t>
            </a:r>
          </a:p>
        </p:txBody>
      </p:sp>
      <p:sp>
        <p:nvSpPr>
          <p:cNvPr id="5" name="Rectangle 4"/>
          <p:cNvSpPr/>
          <p:nvPr/>
        </p:nvSpPr>
        <p:spPr>
          <a:xfrm>
            <a:off x="8135035" y="5916969"/>
            <a:ext cx="4056965" cy="923330"/>
          </a:xfrm>
          <a:prstGeom prst="rect">
            <a:avLst/>
          </a:prstGeom>
        </p:spPr>
        <p:txBody>
          <a:bodyPr wrap="square">
            <a:spAutoFit/>
          </a:bodyPr>
          <a:lstStyle/>
          <a:p>
            <a:pPr algn="just"/>
            <a:r>
              <a:rPr lang="fr-FR" dirty="0"/>
              <a:t>Principe de la mesure de la taille de la Lune et de la distance Terre-Lune grâce aux éclipses </a:t>
            </a:r>
          </a:p>
        </p:txBody>
      </p:sp>
    </p:spTree>
    <p:extLst>
      <p:ext uri="{BB962C8B-B14F-4D97-AF65-F5344CB8AC3E}">
        <p14:creationId xmlns:p14="http://schemas.microsoft.com/office/powerpoint/2010/main" val="209402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6524" y="114875"/>
            <a:ext cx="9404723" cy="1022263"/>
          </a:xfrm>
        </p:spPr>
        <p:txBody>
          <a:bodyPr/>
          <a:lstStyle/>
          <a:p>
            <a:r>
              <a:rPr lang="fr-FR" sz="6000" dirty="0">
                <a:latin typeface="Times New Roman" panose="02020603050405020304" pitchFamily="18" charset="0"/>
                <a:cs typeface="Times New Roman" panose="02020603050405020304" pitchFamily="18" charset="0"/>
              </a:rPr>
              <a:t>L’exploration lunaire</a:t>
            </a:r>
          </a:p>
        </p:txBody>
      </p:sp>
      <p:pic>
        <p:nvPicPr>
          <p:cNvPr id="7170" name="Picture 2" descr="File:Moon landing 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22" y="1159484"/>
            <a:ext cx="5653887" cy="549785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5873262" y="1335331"/>
            <a:ext cx="6207215" cy="5016758"/>
          </a:xfrm>
          <a:prstGeom prst="rect">
            <a:avLst/>
          </a:prstGeom>
          <a:noFill/>
        </p:spPr>
        <p:txBody>
          <a:bodyPr wrap="square" rtlCol="0">
            <a:spAutoFit/>
          </a:bodyPr>
          <a:lstStyle/>
          <a:p>
            <a:pPr algn="just"/>
            <a:r>
              <a:rPr lang="fr-FR" sz="4000" dirty="0">
                <a:latin typeface="Times New Roman" panose="02020603050405020304" pitchFamily="18" charset="0"/>
                <a:cs typeface="Times New Roman" panose="02020603050405020304" pitchFamily="18" charset="0"/>
              </a:rPr>
              <a:t>Tous les sites d’alunissage de sondes automatiques ou habitées (Apollo).</a:t>
            </a:r>
          </a:p>
          <a:p>
            <a:pPr algn="just"/>
            <a:r>
              <a:rPr lang="fr-FR" sz="4000" dirty="0">
                <a:latin typeface="Times New Roman" panose="02020603050405020304" pitchFamily="18" charset="0"/>
                <a:cs typeface="Times New Roman" panose="02020603050405020304" pitchFamily="18" charset="0"/>
              </a:rPr>
              <a:t>Indépendamment de cela, de nombreuses missions ont exploré la Lune soit en s’en approchant, soit en se mettant en orbite autour.</a:t>
            </a:r>
          </a:p>
        </p:txBody>
      </p:sp>
    </p:spTree>
    <p:extLst>
      <p:ext uri="{BB962C8B-B14F-4D97-AF65-F5344CB8AC3E}">
        <p14:creationId xmlns:p14="http://schemas.microsoft.com/office/powerpoint/2010/main" val="1172896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8472" y="0"/>
            <a:ext cx="11731128" cy="781171"/>
          </a:xfrm>
        </p:spPr>
        <p:txBody>
          <a:bodyPr/>
          <a:lstStyle/>
          <a:p>
            <a:r>
              <a:rPr lang="fr-FR" sz="6000" dirty="0">
                <a:latin typeface="Times New Roman" panose="02020603050405020304" pitchFamily="18" charset="0"/>
                <a:cs typeface="Times New Roman" panose="02020603050405020304" pitchFamily="18" charset="0"/>
              </a:rPr>
              <a:t>Les prémices de l’exploration lunaire</a:t>
            </a:r>
          </a:p>
        </p:txBody>
      </p:sp>
      <p:pic>
        <p:nvPicPr>
          <p:cNvPr id="8194" name="Picture 2" descr="http://upload.wikimedia.org/wikipedia/commons/0/04/Le_Voyage_dans_la_lun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9485" y="1412983"/>
            <a:ext cx="4858437" cy="499076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9298023" y="997484"/>
            <a:ext cx="2741577" cy="5262979"/>
          </a:xfrm>
          <a:prstGeom prst="rect">
            <a:avLst/>
          </a:prstGeom>
          <a:noFill/>
        </p:spPr>
        <p:txBody>
          <a:bodyPr wrap="square" rtlCol="0">
            <a:spAutoFit/>
          </a:bodyPr>
          <a:lstStyle/>
          <a:p>
            <a:r>
              <a:rPr lang="fr-FR" sz="4800" dirty="0">
                <a:latin typeface="Times New Roman" panose="02020603050405020304" pitchFamily="18" charset="0"/>
                <a:cs typeface="Times New Roman" panose="02020603050405020304" pitchFamily="18" charset="0"/>
              </a:rPr>
              <a:t>Le Voyage dans la lune d’après Georges Méliès</a:t>
            </a:r>
          </a:p>
        </p:txBody>
      </p:sp>
      <p:pic>
        <p:nvPicPr>
          <p:cNvPr id="3" name="Image 2"/>
          <p:cNvPicPr>
            <a:picLocks noChangeAspect="1"/>
          </p:cNvPicPr>
          <p:nvPr/>
        </p:nvPicPr>
        <p:blipFill>
          <a:blip r:embed="rId3"/>
          <a:stretch>
            <a:fillRect/>
          </a:stretch>
        </p:blipFill>
        <p:spPr>
          <a:xfrm>
            <a:off x="6039527" y="1550733"/>
            <a:ext cx="3046891" cy="4715267"/>
          </a:xfrm>
          <a:prstGeom prst="rect">
            <a:avLst/>
          </a:prstGeom>
        </p:spPr>
      </p:pic>
    </p:spTree>
    <p:extLst>
      <p:ext uri="{BB962C8B-B14F-4D97-AF65-F5344CB8AC3E}">
        <p14:creationId xmlns:p14="http://schemas.microsoft.com/office/powerpoint/2010/main" val="206296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5835" y="-4139"/>
            <a:ext cx="10511928" cy="999799"/>
          </a:xfrm>
        </p:spPr>
        <p:txBody>
          <a:bodyPr/>
          <a:lstStyle/>
          <a:p>
            <a:r>
              <a:rPr lang="fr-FR" sz="6600" dirty="0">
                <a:latin typeface="Times New Roman" panose="02020603050405020304" pitchFamily="18" charset="0"/>
                <a:cs typeface="Times New Roman" panose="02020603050405020304" pitchFamily="18" charset="0"/>
              </a:rPr>
              <a:t>Les sélénites et la littérature…</a:t>
            </a:r>
          </a:p>
        </p:txBody>
      </p:sp>
      <p:pic>
        <p:nvPicPr>
          <p:cNvPr id="6" name="Espace réservé du contenu 5"/>
          <p:cNvPicPr>
            <a:picLocks noGrp="1" noChangeAspect="1"/>
          </p:cNvPicPr>
          <p:nvPr>
            <p:ph idx="1"/>
          </p:nvPr>
        </p:nvPicPr>
        <p:blipFill>
          <a:blip r:embed="rId2"/>
          <a:stretch>
            <a:fillRect/>
          </a:stretch>
        </p:blipFill>
        <p:spPr>
          <a:xfrm>
            <a:off x="67735" y="1966552"/>
            <a:ext cx="4346266" cy="3086369"/>
          </a:xfrm>
          <a:prstGeom prst="rect">
            <a:avLst/>
          </a:prstGeom>
        </p:spPr>
      </p:pic>
      <p:pic>
        <p:nvPicPr>
          <p:cNvPr id="7" name="Image 6"/>
          <p:cNvPicPr>
            <a:picLocks noChangeAspect="1"/>
          </p:cNvPicPr>
          <p:nvPr/>
        </p:nvPicPr>
        <p:blipFill>
          <a:blip r:embed="rId3"/>
          <a:stretch>
            <a:fillRect/>
          </a:stretch>
        </p:blipFill>
        <p:spPr>
          <a:xfrm>
            <a:off x="4546702" y="2739755"/>
            <a:ext cx="4917880" cy="3820049"/>
          </a:xfrm>
          <a:prstGeom prst="rect">
            <a:avLst/>
          </a:prstGeom>
        </p:spPr>
      </p:pic>
      <p:sp>
        <p:nvSpPr>
          <p:cNvPr id="9" name="Rectangle 8"/>
          <p:cNvSpPr/>
          <p:nvPr/>
        </p:nvSpPr>
        <p:spPr>
          <a:xfrm>
            <a:off x="1632973" y="995660"/>
            <a:ext cx="10511928" cy="707886"/>
          </a:xfrm>
          <a:prstGeom prst="rect">
            <a:avLst/>
          </a:prstGeom>
        </p:spPr>
        <p:txBody>
          <a:bodyPr wrap="square">
            <a:spAutoFit/>
          </a:bodyPr>
          <a:lstStyle/>
          <a:p>
            <a:r>
              <a:rPr lang="fr-FR" sz="4000" dirty="0">
                <a:latin typeface="Times New Roman" panose="02020603050405020304" pitchFamily="18" charset="0"/>
                <a:cs typeface="Times New Roman" panose="02020603050405020304" pitchFamily="18" charset="0"/>
              </a:rPr>
              <a:t>Un canular du New York Sun (25 août 1835)</a:t>
            </a:r>
          </a:p>
        </p:txBody>
      </p:sp>
      <p:pic>
        <p:nvPicPr>
          <p:cNvPr id="11" name="Image 10"/>
          <p:cNvPicPr>
            <a:picLocks noChangeAspect="1"/>
          </p:cNvPicPr>
          <p:nvPr/>
        </p:nvPicPr>
        <p:blipFill rotWithShape="1">
          <a:blip r:embed="rId4"/>
          <a:srcRect b="85371"/>
          <a:stretch/>
        </p:blipFill>
        <p:spPr>
          <a:xfrm>
            <a:off x="4472979" y="1721227"/>
            <a:ext cx="5006347" cy="894367"/>
          </a:xfrm>
          <a:prstGeom prst="rect">
            <a:avLst/>
          </a:prstGeom>
        </p:spPr>
      </p:pic>
      <p:pic>
        <p:nvPicPr>
          <p:cNvPr id="12" name="Image 11"/>
          <p:cNvPicPr>
            <a:picLocks noChangeAspect="1"/>
          </p:cNvPicPr>
          <p:nvPr/>
        </p:nvPicPr>
        <p:blipFill>
          <a:blip r:embed="rId5"/>
          <a:stretch>
            <a:fillRect/>
          </a:stretch>
        </p:blipFill>
        <p:spPr>
          <a:xfrm>
            <a:off x="9494071" y="1721227"/>
            <a:ext cx="2650830" cy="4341897"/>
          </a:xfrm>
          <a:prstGeom prst="rect">
            <a:avLst/>
          </a:prstGeom>
        </p:spPr>
      </p:pic>
      <p:sp>
        <p:nvSpPr>
          <p:cNvPr id="13" name="Rectangle 12"/>
          <p:cNvSpPr/>
          <p:nvPr/>
        </p:nvSpPr>
        <p:spPr>
          <a:xfrm>
            <a:off x="9553049" y="6063124"/>
            <a:ext cx="2591852" cy="830997"/>
          </a:xfrm>
          <a:prstGeom prst="rect">
            <a:avLst/>
          </a:prstGeom>
        </p:spPr>
        <p:txBody>
          <a:bodyPr wrap="square">
            <a:spAutoFit/>
          </a:bodyPr>
          <a:lstStyle/>
          <a:p>
            <a:r>
              <a:rPr lang="fr-FR" sz="2400" dirty="0">
                <a:latin typeface="Times New Roman" panose="02020603050405020304" pitchFamily="18" charset="0"/>
                <a:cs typeface="Times New Roman" panose="02020603050405020304" pitchFamily="18" charset="0"/>
              </a:rPr>
              <a:t>Les Sélénites selon H.G. Wells</a:t>
            </a:r>
            <a:r>
              <a:rPr lang="fr-FR" sz="2400" dirty="0">
                <a:latin typeface="ComicSansMS"/>
              </a:rPr>
              <a:t> »</a:t>
            </a:r>
            <a:endParaRPr lang="fr-FR" sz="2400" dirty="0"/>
          </a:p>
        </p:txBody>
      </p:sp>
      <p:sp>
        <p:nvSpPr>
          <p:cNvPr id="14" name="ZoneTexte 13"/>
          <p:cNvSpPr txBox="1"/>
          <p:nvPr/>
        </p:nvSpPr>
        <p:spPr>
          <a:xfrm>
            <a:off x="67736" y="5388952"/>
            <a:ext cx="4346265" cy="1323439"/>
          </a:xfrm>
          <a:prstGeom prst="rect">
            <a:avLst/>
          </a:prstGeom>
          <a:noFill/>
        </p:spPr>
        <p:txBody>
          <a:bodyPr wrap="square" rtlCol="0">
            <a:spAutoFit/>
          </a:bodyPr>
          <a:lstStyle/>
          <a:p>
            <a:r>
              <a:rPr lang="fr-FR" sz="4000" dirty="0">
                <a:latin typeface="Times New Roman" panose="02020603050405020304" pitchFamily="18" charset="0"/>
                <a:cs typeface="Times New Roman" panose="02020603050405020304" pitchFamily="18" charset="0"/>
              </a:rPr>
              <a:t>Une représentation des sélénites</a:t>
            </a:r>
          </a:p>
        </p:txBody>
      </p:sp>
    </p:spTree>
    <p:extLst>
      <p:ext uri="{BB962C8B-B14F-4D97-AF65-F5344CB8AC3E}">
        <p14:creationId xmlns:p14="http://schemas.microsoft.com/office/powerpoint/2010/main" val="377646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9338" y="0"/>
            <a:ext cx="9654660" cy="869306"/>
          </a:xfrm>
        </p:spPr>
        <p:txBody>
          <a:bodyPr/>
          <a:lstStyle/>
          <a:p>
            <a:r>
              <a:rPr lang="fr-FR" sz="6000" dirty="0">
                <a:latin typeface="Times New Roman" panose="02020603050405020304" pitchFamily="18" charset="0"/>
                <a:cs typeface="Times New Roman" panose="02020603050405020304" pitchFamily="18" charset="0"/>
              </a:rPr>
              <a:t>Les prémices de l’exploration lunaire</a:t>
            </a:r>
          </a:p>
        </p:txBody>
      </p:sp>
      <p:pic>
        <p:nvPicPr>
          <p:cNvPr id="4" name="Espace réservé du contenu 3"/>
          <p:cNvPicPr>
            <a:picLocks noGrp="1" noChangeAspect="1"/>
          </p:cNvPicPr>
          <p:nvPr>
            <p:ph idx="1"/>
          </p:nvPr>
        </p:nvPicPr>
        <p:blipFill>
          <a:blip r:embed="rId2"/>
          <a:stretch>
            <a:fillRect/>
          </a:stretch>
        </p:blipFill>
        <p:spPr>
          <a:xfrm>
            <a:off x="82063" y="1397306"/>
            <a:ext cx="6426043" cy="4992477"/>
          </a:xfrm>
          <a:prstGeom prst="rect">
            <a:avLst/>
          </a:prstGeom>
        </p:spPr>
      </p:pic>
      <p:sp>
        <p:nvSpPr>
          <p:cNvPr id="5" name="ZoneTexte 4"/>
          <p:cNvSpPr txBox="1"/>
          <p:nvPr/>
        </p:nvSpPr>
        <p:spPr>
          <a:xfrm>
            <a:off x="6508106" y="2540815"/>
            <a:ext cx="5601831" cy="2554545"/>
          </a:xfrm>
          <a:prstGeom prst="rect">
            <a:avLst/>
          </a:prstGeom>
          <a:noFill/>
        </p:spPr>
        <p:txBody>
          <a:bodyPr wrap="square" rtlCol="0">
            <a:spAutoFit/>
          </a:bodyPr>
          <a:lstStyle/>
          <a:p>
            <a:pPr algn="just"/>
            <a:r>
              <a:rPr lang="fr-FR" sz="4000" dirty="0">
                <a:latin typeface="Times New Roman" panose="02020603050405020304" pitchFamily="18" charset="0"/>
                <a:cs typeface="Times New Roman" panose="02020603050405020304" pitchFamily="18" charset="0"/>
              </a:rPr>
              <a:t>Version plus scientifique et  élaborée, d’exploration lunaire, fin des années 1950</a:t>
            </a:r>
          </a:p>
        </p:txBody>
      </p:sp>
    </p:spTree>
    <p:extLst>
      <p:ext uri="{BB962C8B-B14F-4D97-AF65-F5344CB8AC3E}">
        <p14:creationId xmlns:p14="http://schemas.microsoft.com/office/powerpoint/2010/main" val="12658916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37577" y="-70338"/>
            <a:ext cx="6834554" cy="1001509"/>
          </a:xfrm>
        </p:spPr>
        <p:txBody>
          <a:bodyPr/>
          <a:lstStyle/>
          <a:p>
            <a:r>
              <a:rPr lang="fr-FR" sz="6000" dirty="0">
                <a:latin typeface="Times New Roman" panose="02020603050405020304" pitchFamily="18" charset="0"/>
                <a:cs typeface="Times New Roman" panose="02020603050405020304" pitchFamily="18" charset="0"/>
              </a:rPr>
              <a:t>La mission Apollo 11</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6010" y="931171"/>
            <a:ext cx="5277688" cy="4195762"/>
          </a:xfrm>
        </p:spPr>
      </p:pic>
      <p:sp>
        <p:nvSpPr>
          <p:cNvPr id="5" name="Rectangle 4"/>
          <p:cNvSpPr/>
          <p:nvPr/>
        </p:nvSpPr>
        <p:spPr>
          <a:xfrm>
            <a:off x="1952263" y="5218943"/>
            <a:ext cx="7968400" cy="707886"/>
          </a:xfrm>
          <a:prstGeom prst="rect">
            <a:avLst/>
          </a:prstGeom>
        </p:spPr>
        <p:txBody>
          <a:bodyPr wrap="none">
            <a:spAutoFit/>
          </a:bodyPr>
          <a:lstStyle/>
          <a:p>
            <a:r>
              <a:rPr lang="fr-FR" sz="4000" dirty="0">
                <a:latin typeface="Times New Roman" panose="02020603050405020304" pitchFamily="18" charset="0"/>
                <a:cs typeface="Times New Roman" panose="02020603050405020304" pitchFamily="18" charset="0"/>
              </a:rPr>
              <a:t>N. Armstrong, M. Collins et E. Aldrin</a:t>
            </a:r>
          </a:p>
        </p:txBody>
      </p:sp>
    </p:spTree>
    <p:extLst>
      <p:ext uri="{BB962C8B-B14F-4D97-AF65-F5344CB8AC3E}">
        <p14:creationId xmlns:p14="http://schemas.microsoft.com/office/powerpoint/2010/main" val="2118065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A8C1-147F-4C60-A12C-A32B5704EDEC}"/>
              </a:ext>
            </a:extLst>
          </p:cNvPr>
          <p:cNvSpPr>
            <a:spLocks noGrp="1"/>
          </p:cNvSpPr>
          <p:nvPr>
            <p:ph type="title"/>
          </p:nvPr>
        </p:nvSpPr>
        <p:spPr>
          <a:xfrm>
            <a:off x="199292" y="171364"/>
            <a:ext cx="11758246" cy="1106451"/>
          </a:xfrm>
        </p:spPr>
        <p:txBody>
          <a:bodyPr/>
          <a:lstStyle/>
          <a:p>
            <a:r>
              <a:rPr lang="fr-FR" sz="6000" dirty="0">
                <a:latin typeface="Times New Roman" panose="02020603050405020304" pitchFamily="18" charset="0"/>
                <a:cs typeface="Times New Roman" panose="02020603050405020304" pitchFamily="18" charset="0"/>
              </a:rPr>
              <a:t>La Lune, un astre facile à observer</a:t>
            </a:r>
          </a:p>
        </p:txBody>
      </p:sp>
      <p:sp>
        <p:nvSpPr>
          <p:cNvPr id="3" name="Espace réservé du contenu 2">
            <a:extLst>
              <a:ext uri="{FF2B5EF4-FFF2-40B4-BE49-F238E27FC236}">
                <a16:creationId xmlns:a16="http://schemas.microsoft.com/office/drawing/2014/main" id="{3C48730E-125E-4CC0-B32C-631653F2E3C9}"/>
              </a:ext>
            </a:extLst>
          </p:cNvPr>
          <p:cNvSpPr>
            <a:spLocks noGrp="1"/>
          </p:cNvSpPr>
          <p:nvPr>
            <p:ph idx="1"/>
          </p:nvPr>
        </p:nvSpPr>
        <p:spPr>
          <a:xfrm>
            <a:off x="123092" y="1758461"/>
            <a:ext cx="11945815" cy="5720862"/>
          </a:xfrm>
        </p:spPr>
        <p:txBody>
          <a:bodyPr>
            <a:normAutofit/>
          </a:bodyPr>
          <a:lstStyle/>
          <a:p>
            <a:pPr algn="just"/>
            <a:r>
              <a:rPr lang="fr-FR" sz="4000" dirty="0">
                <a:latin typeface="Times New Roman" panose="02020603050405020304" pitchFamily="18" charset="0"/>
                <a:cs typeface="Times New Roman" panose="02020603050405020304" pitchFamily="18" charset="0"/>
              </a:rPr>
              <a:t>Avec un modeste instrument une lunette de 70mm d’ouverture (qu’on peut trouver pour 80 €) par exemple on découvre quantité de détails. </a:t>
            </a:r>
          </a:p>
          <a:p>
            <a:pPr algn="just"/>
            <a:r>
              <a:rPr lang="fr-FR" sz="4000" dirty="0">
                <a:latin typeface="Times New Roman" panose="02020603050405020304" pitchFamily="18" charset="0"/>
                <a:cs typeface="Times New Roman" panose="02020603050405020304" pitchFamily="18" charset="0"/>
              </a:rPr>
              <a:t>La diapo suivante montre une photo prise, (sans pied),  avec un appareil du commerce au zoom maximum (1,2 m de focale).</a:t>
            </a:r>
          </a:p>
        </p:txBody>
      </p:sp>
    </p:spTree>
    <p:extLst>
      <p:ext uri="{BB962C8B-B14F-4D97-AF65-F5344CB8AC3E}">
        <p14:creationId xmlns:p14="http://schemas.microsoft.com/office/powerpoint/2010/main" val="6415019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pic>
        <p:nvPicPr>
          <p:cNvPr id="8" name="Espace réservé du contenu 4">
            <a:extLst>
              <a:ext uri="{FF2B5EF4-FFF2-40B4-BE49-F238E27FC236}">
                <a16:creationId xmlns:a16="http://schemas.microsoft.com/office/drawing/2014/main" id="{C9211AFC-B861-4AA3-8775-C28C316AD2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564" r="-2" b="-2"/>
          <a:stretch/>
        </p:blipFill>
        <p:spPr>
          <a:xfrm>
            <a:off x="5165613" y="0"/>
            <a:ext cx="7560130" cy="6857990"/>
          </a:xfrm>
          <a:prstGeom prst="rect">
            <a:avLst/>
          </a:prstGeom>
        </p:spPr>
      </p:pic>
      <p:graphicFrame>
        <p:nvGraphicFramePr>
          <p:cNvPr id="6" name="Espace réservé du contenu 5">
            <a:extLst>
              <a:ext uri="{FF2B5EF4-FFF2-40B4-BE49-F238E27FC236}">
                <a16:creationId xmlns:a16="http://schemas.microsoft.com/office/drawing/2014/main" id="{6BAC4C21-AF8B-4620-BDCA-86C1D19A2132}"/>
              </a:ext>
            </a:extLst>
          </p:cNvPr>
          <p:cNvGraphicFramePr>
            <a:graphicFrameLocks noGrp="1"/>
          </p:cNvGraphicFramePr>
          <p:nvPr>
            <p:ph idx="1"/>
            <p:extLst>
              <p:ext uri="{D42A27DB-BD31-4B8C-83A1-F6EECF244321}">
                <p14:modId xmlns:p14="http://schemas.microsoft.com/office/powerpoint/2010/main" val="2282364532"/>
              </p:ext>
            </p:extLst>
          </p:nvPr>
        </p:nvGraphicFramePr>
        <p:xfrm>
          <a:off x="0" y="0"/>
          <a:ext cx="5165614" cy="6753226"/>
        </p:xfrm>
        <a:graphic>
          <a:graphicData uri="http://schemas.openxmlformats.org/drawingml/2006/table">
            <a:tbl>
              <a:tblPr/>
              <a:tblGrid>
                <a:gridCol w="2582807">
                  <a:extLst>
                    <a:ext uri="{9D8B030D-6E8A-4147-A177-3AD203B41FA5}">
                      <a16:colId xmlns:a16="http://schemas.microsoft.com/office/drawing/2014/main" val="3672755213"/>
                    </a:ext>
                  </a:extLst>
                </a:gridCol>
                <a:gridCol w="2582807">
                  <a:extLst>
                    <a:ext uri="{9D8B030D-6E8A-4147-A177-3AD203B41FA5}">
                      <a16:colId xmlns:a16="http://schemas.microsoft.com/office/drawing/2014/main" val="1332147911"/>
                    </a:ext>
                  </a:extLst>
                </a:gridCol>
              </a:tblGrid>
              <a:tr h="318643">
                <a:tc>
                  <a:txBody>
                    <a:bodyPr/>
                    <a:lstStyle/>
                    <a:p>
                      <a:r>
                        <a:rPr lang="fr-FR" sz="700"/>
                        <a:t>Pays d’origine </a:t>
                      </a:r>
                    </a:p>
                  </a:txBody>
                  <a:tcPr marL="34039" marR="34039" marT="17019" marB="17019" anchor="ctr">
                    <a:lnL>
                      <a:noFill/>
                    </a:lnL>
                    <a:lnR>
                      <a:noFill/>
                    </a:lnR>
                    <a:lnT>
                      <a:noFill/>
                    </a:lnT>
                    <a:lnB>
                      <a:noFill/>
                    </a:lnB>
                  </a:tcPr>
                </a:tc>
                <a:tc>
                  <a:txBody>
                    <a:bodyPr/>
                    <a:lstStyle/>
                    <a:p>
                      <a:r>
                        <a:rPr lang="fr-FR" sz="700"/>
                        <a:t> </a:t>
                      </a:r>
                      <a:r>
                        <a:rPr lang="fr-FR" sz="700">
                          <a:hlinkClick r:id="rId4" tooltip="États-Unis"/>
                        </a:rPr>
                        <a:t>États-Unis</a:t>
                      </a:r>
                      <a:r>
                        <a:rPr lang="fr-FR" sz="700"/>
                        <a:t> </a:t>
                      </a:r>
                    </a:p>
                  </a:txBody>
                  <a:tcPr marL="34039" marR="34039" marT="17019" marB="17019" anchor="ctr">
                    <a:lnL>
                      <a:noFill/>
                    </a:lnL>
                    <a:lnR>
                      <a:noFill/>
                    </a:lnR>
                    <a:lnT>
                      <a:noFill/>
                    </a:lnT>
                    <a:lnB>
                      <a:noFill/>
                    </a:lnB>
                  </a:tcPr>
                </a:tc>
                <a:extLst>
                  <a:ext uri="{0D108BD9-81ED-4DB2-BD59-A6C34878D82A}">
                    <a16:rowId xmlns:a16="http://schemas.microsoft.com/office/drawing/2014/main" val="391450143"/>
                  </a:ext>
                </a:extLst>
              </a:tr>
              <a:tr h="318643">
                <a:tc>
                  <a:txBody>
                    <a:bodyPr/>
                    <a:lstStyle/>
                    <a:p>
                      <a:r>
                        <a:rPr lang="fr-FR" sz="700"/>
                        <a:t>Premier vol </a:t>
                      </a:r>
                    </a:p>
                  </a:txBody>
                  <a:tcPr marL="34039" marR="34039" marT="17019" marB="17019" anchor="ctr">
                    <a:lnL>
                      <a:noFill/>
                    </a:lnL>
                    <a:lnR>
                      <a:noFill/>
                    </a:lnR>
                    <a:lnT>
                      <a:noFill/>
                    </a:lnT>
                    <a:lnB>
                      <a:noFill/>
                    </a:lnB>
                  </a:tcPr>
                </a:tc>
                <a:tc>
                  <a:txBody>
                    <a:bodyPr/>
                    <a:lstStyle/>
                    <a:p>
                      <a:r>
                        <a:rPr lang="it-IT" sz="700" dirty="0">
                          <a:hlinkClick r:id="rId5" tooltip="9 novembre"/>
                        </a:rPr>
                        <a:t>9</a:t>
                      </a:r>
                      <a:r>
                        <a:rPr lang="it-IT" sz="700" dirty="0"/>
                        <a:t> </a:t>
                      </a:r>
                      <a:r>
                        <a:rPr lang="it-IT" sz="700" dirty="0">
                          <a:hlinkClick r:id="rId6" tooltip="Novembre 1967"/>
                        </a:rPr>
                        <a:t>novembre</a:t>
                      </a:r>
                      <a:r>
                        <a:rPr lang="it-IT" sz="700" dirty="0"/>
                        <a:t> </a:t>
                      </a:r>
                      <a:r>
                        <a:rPr lang="it-IT" sz="700" dirty="0">
                          <a:hlinkClick r:id="rId7" tooltip="1967"/>
                        </a:rPr>
                        <a:t>1967</a:t>
                      </a:r>
                      <a:r>
                        <a:rPr lang="it-IT" sz="700" dirty="0"/>
                        <a:t> (</a:t>
                      </a:r>
                      <a:r>
                        <a:rPr lang="it-IT" sz="700" dirty="0">
                          <a:hlinkClick r:id="rId8" tooltip="Apollo 4"/>
                        </a:rPr>
                        <a:t>Apollo 4</a:t>
                      </a:r>
                      <a:r>
                        <a:rPr lang="it-IT" sz="700" dirty="0"/>
                        <a:t>) </a:t>
                      </a:r>
                    </a:p>
                  </a:txBody>
                  <a:tcPr marL="34039" marR="34039" marT="17019" marB="17019" anchor="ctr">
                    <a:lnL>
                      <a:noFill/>
                    </a:lnL>
                    <a:lnR>
                      <a:noFill/>
                    </a:lnR>
                    <a:lnT>
                      <a:noFill/>
                    </a:lnT>
                    <a:lnB>
                      <a:noFill/>
                    </a:lnB>
                  </a:tcPr>
                </a:tc>
                <a:extLst>
                  <a:ext uri="{0D108BD9-81ED-4DB2-BD59-A6C34878D82A}">
                    <a16:rowId xmlns:a16="http://schemas.microsoft.com/office/drawing/2014/main" val="293195739"/>
                  </a:ext>
                </a:extLst>
              </a:tr>
              <a:tr h="318643">
                <a:tc>
                  <a:txBody>
                    <a:bodyPr/>
                    <a:lstStyle/>
                    <a:p>
                      <a:r>
                        <a:rPr lang="fr-FR" sz="700"/>
                        <a:t>Dernier vol </a:t>
                      </a:r>
                    </a:p>
                  </a:txBody>
                  <a:tcPr marL="34039" marR="34039" marT="17019" marB="17019" anchor="ctr">
                    <a:lnL>
                      <a:noFill/>
                    </a:lnL>
                    <a:lnR>
                      <a:noFill/>
                    </a:lnR>
                    <a:lnT>
                      <a:noFill/>
                    </a:lnT>
                    <a:lnB>
                      <a:noFill/>
                    </a:lnB>
                  </a:tcPr>
                </a:tc>
                <a:tc>
                  <a:txBody>
                    <a:bodyPr/>
                    <a:lstStyle/>
                    <a:p>
                      <a:r>
                        <a:rPr lang="nb-NO" sz="700">
                          <a:hlinkClick r:id="rId9" tooltip="14 mai"/>
                        </a:rPr>
                        <a:t>14</a:t>
                      </a:r>
                      <a:r>
                        <a:rPr lang="nb-NO" sz="700"/>
                        <a:t> </a:t>
                      </a:r>
                      <a:r>
                        <a:rPr lang="nb-NO" sz="700">
                          <a:hlinkClick r:id="rId10" tooltip="Mai 1973"/>
                        </a:rPr>
                        <a:t>mai</a:t>
                      </a:r>
                      <a:r>
                        <a:rPr lang="nb-NO" sz="700"/>
                        <a:t> </a:t>
                      </a:r>
                      <a:r>
                        <a:rPr lang="nb-NO" sz="700">
                          <a:hlinkClick r:id="rId11" tooltip="1973"/>
                        </a:rPr>
                        <a:t>1973</a:t>
                      </a:r>
                      <a:r>
                        <a:rPr lang="nb-NO" sz="700"/>
                        <a:t> (</a:t>
                      </a:r>
                      <a:r>
                        <a:rPr lang="nb-NO" sz="700">
                          <a:hlinkClick r:id="rId12" tooltip="Skylab"/>
                        </a:rPr>
                        <a:t>Skylab 1</a:t>
                      </a:r>
                      <a:r>
                        <a:rPr lang="nb-NO" sz="700"/>
                        <a:t>) </a:t>
                      </a:r>
                    </a:p>
                  </a:txBody>
                  <a:tcPr marL="34039" marR="34039" marT="17019" marB="17019" anchor="ctr">
                    <a:lnL>
                      <a:noFill/>
                    </a:lnL>
                    <a:lnR>
                      <a:noFill/>
                    </a:lnR>
                    <a:lnT>
                      <a:noFill/>
                    </a:lnT>
                    <a:lnB>
                      <a:noFill/>
                    </a:lnB>
                  </a:tcPr>
                </a:tc>
                <a:extLst>
                  <a:ext uri="{0D108BD9-81ED-4DB2-BD59-A6C34878D82A}">
                    <a16:rowId xmlns:a16="http://schemas.microsoft.com/office/drawing/2014/main" val="146697863"/>
                  </a:ext>
                </a:extLst>
              </a:tr>
              <a:tr h="318643">
                <a:tc>
                  <a:txBody>
                    <a:bodyPr/>
                    <a:lstStyle/>
                    <a:p>
                      <a:r>
                        <a:rPr lang="fr-FR" sz="700"/>
                        <a:t>Lancements (échecs) </a:t>
                      </a:r>
                    </a:p>
                  </a:txBody>
                  <a:tcPr marL="34039" marR="34039" marT="17019" marB="17019" anchor="ctr">
                    <a:lnL>
                      <a:noFill/>
                    </a:lnL>
                    <a:lnR>
                      <a:noFill/>
                    </a:lnR>
                    <a:lnT>
                      <a:noFill/>
                    </a:lnT>
                    <a:lnB>
                      <a:noFill/>
                    </a:lnB>
                  </a:tcPr>
                </a:tc>
                <a:tc>
                  <a:txBody>
                    <a:bodyPr/>
                    <a:lstStyle/>
                    <a:p>
                      <a:r>
                        <a:rPr lang="fr-FR" sz="700"/>
                        <a:t>13 (0) </a:t>
                      </a:r>
                    </a:p>
                  </a:txBody>
                  <a:tcPr marL="34039" marR="34039" marT="17019" marB="17019" anchor="ctr">
                    <a:lnL>
                      <a:noFill/>
                    </a:lnL>
                    <a:lnR>
                      <a:noFill/>
                    </a:lnR>
                    <a:lnT>
                      <a:noFill/>
                    </a:lnT>
                    <a:lnB>
                      <a:noFill/>
                    </a:lnB>
                  </a:tcPr>
                </a:tc>
                <a:extLst>
                  <a:ext uri="{0D108BD9-81ED-4DB2-BD59-A6C34878D82A}">
                    <a16:rowId xmlns:a16="http://schemas.microsoft.com/office/drawing/2014/main" val="641390533"/>
                  </a:ext>
                </a:extLst>
              </a:tr>
              <a:tr h="318643">
                <a:tc>
                  <a:txBody>
                    <a:bodyPr/>
                    <a:lstStyle/>
                    <a:p>
                      <a:r>
                        <a:rPr lang="fr-FR" sz="700"/>
                        <a:t>Hauteur </a:t>
                      </a:r>
                    </a:p>
                  </a:txBody>
                  <a:tcPr marL="34039" marR="34039" marT="17019" marB="17019" anchor="ctr">
                    <a:lnL>
                      <a:noFill/>
                    </a:lnL>
                    <a:lnR>
                      <a:noFill/>
                    </a:lnR>
                    <a:lnT>
                      <a:noFill/>
                    </a:lnT>
                    <a:lnB>
                      <a:noFill/>
                    </a:lnB>
                  </a:tcPr>
                </a:tc>
                <a:tc>
                  <a:txBody>
                    <a:bodyPr/>
                    <a:lstStyle/>
                    <a:p>
                      <a:r>
                        <a:rPr lang="fr-FR" sz="700"/>
                        <a:t>110,6 m </a:t>
                      </a:r>
                    </a:p>
                  </a:txBody>
                  <a:tcPr marL="34039" marR="34039" marT="17019" marB="17019" anchor="ctr">
                    <a:lnL>
                      <a:noFill/>
                    </a:lnL>
                    <a:lnR>
                      <a:noFill/>
                    </a:lnR>
                    <a:lnT>
                      <a:noFill/>
                    </a:lnT>
                    <a:lnB>
                      <a:noFill/>
                    </a:lnB>
                  </a:tcPr>
                </a:tc>
                <a:extLst>
                  <a:ext uri="{0D108BD9-81ED-4DB2-BD59-A6C34878D82A}">
                    <a16:rowId xmlns:a16="http://schemas.microsoft.com/office/drawing/2014/main" val="1666513667"/>
                  </a:ext>
                </a:extLst>
              </a:tr>
              <a:tr h="318643">
                <a:tc>
                  <a:txBody>
                    <a:bodyPr/>
                    <a:lstStyle/>
                    <a:p>
                      <a:r>
                        <a:rPr lang="fr-FR" sz="700" dirty="0"/>
                        <a:t>Diamètre </a:t>
                      </a:r>
                    </a:p>
                  </a:txBody>
                  <a:tcPr marL="34039" marR="34039" marT="17019" marB="17019" anchor="ctr">
                    <a:lnL>
                      <a:noFill/>
                    </a:lnL>
                    <a:lnR>
                      <a:noFill/>
                    </a:lnR>
                    <a:lnT>
                      <a:noFill/>
                    </a:lnT>
                    <a:lnB>
                      <a:noFill/>
                    </a:lnB>
                  </a:tcPr>
                </a:tc>
                <a:tc>
                  <a:txBody>
                    <a:bodyPr/>
                    <a:lstStyle/>
                    <a:p>
                      <a:r>
                        <a:rPr lang="fr-FR" sz="700"/>
                        <a:t>10,1 m </a:t>
                      </a:r>
                    </a:p>
                  </a:txBody>
                  <a:tcPr marL="34039" marR="34039" marT="17019" marB="17019" anchor="ctr">
                    <a:lnL>
                      <a:noFill/>
                    </a:lnL>
                    <a:lnR>
                      <a:noFill/>
                    </a:lnR>
                    <a:lnT>
                      <a:noFill/>
                    </a:lnT>
                    <a:lnB>
                      <a:noFill/>
                    </a:lnB>
                  </a:tcPr>
                </a:tc>
                <a:extLst>
                  <a:ext uri="{0D108BD9-81ED-4DB2-BD59-A6C34878D82A}">
                    <a16:rowId xmlns:a16="http://schemas.microsoft.com/office/drawing/2014/main" val="1409711280"/>
                  </a:ext>
                </a:extLst>
              </a:tr>
              <a:tr h="318643">
                <a:tc>
                  <a:txBody>
                    <a:bodyPr/>
                    <a:lstStyle/>
                    <a:p>
                      <a:r>
                        <a:rPr lang="fr-FR" sz="700"/>
                        <a:t>Masse au décollage </a:t>
                      </a:r>
                    </a:p>
                  </a:txBody>
                  <a:tcPr marL="34039" marR="34039" marT="17019" marB="17019" anchor="ctr">
                    <a:lnL>
                      <a:noFill/>
                    </a:lnL>
                    <a:lnR>
                      <a:noFill/>
                    </a:lnR>
                    <a:lnT>
                      <a:noFill/>
                    </a:lnT>
                    <a:lnB>
                      <a:noFill/>
                    </a:lnB>
                  </a:tcPr>
                </a:tc>
                <a:tc>
                  <a:txBody>
                    <a:bodyPr/>
                    <a:lstStyle/>
                    <a:p>
                      <a:r>
                        <a:rPr lang="fr-FR" sz="700"/>
                        <a:t>3 038 tonnes </a:t>
                      </a:r>
                    </a:p>
                  </a:txBody>
                  <a:tcPr marL="34039" marR="34039" marT="17019" marB="17019" anchor="ctr">
                    <a:lnL>
                      <a:noFill/>
                    </a:lnL>
                    <a:lnR>
                      <a:noFill/>
                    </a:lnR>
                    <a:lnT>
                      <a:noFill/>
                    </a:lnT>
                    <a:lnB>
                      <a:noFill/>
                    </a:lnB>
                  </a:tcPr>
                </a:tc>
                <a:extLst>
                  <a:ext uri="{0D108BD9-81ED-4DB2-BD59-A6C34878D82A}">
                    <a16:rowId xmlns:a16="http://schemas.microsoft.com/office/drawing/2014/main" val="1846136025"/>
                  </a:ext>
                </a:extLst>
              </a:tr>
              <a:tr h="318643">
                <a:tc>
                  <a:txBody>
                    <a:bodyPr/>
                    <a:lstStyle/>
                    <a:p>
                      <a:r>
                        <a:rPr lang="fr-FR" sz="700"/>
                        <a:t>Étage(s) </a:t>
                      </a:r>
                    </a:p>
                  </a:txBody>
                  <a:tcPr marL="34039" marR="34039" marT="17019" marB="17019" anchor="ctr">
                    <a:lnL>
                      <a:noFill/>
                    </a:lnL>
                    <a:lnR>
                      <a:noFill/>
                    </a:lnR>
                    <a:lnT>
                      <a:noFill/>
                    </a:lnT>
                    <a:lnB>
                      <a:noFill/>
                    </a:lnB>
                  </a:tcPr>
                </a:tc>
                <a:tc>
                  <a:txBody>
                    <a:bodyPr/>
                    <a:lstStyle/>
                    <a:p>
                      <a:r>
                        <a:rPr lang="fr-FR" sz="700"/>
                        <a:t>3 </a:t>
                      </a:r>
                    </a:p>
                  </a:txBody>
                  <a:tcPr marL="34039" marR="34039" marT="17019" marB="17019" anchor="ctr">
                    <a:lnL>
                      <a:noFill/>
                    </a:lnL>
                    <a:lnR>
                      <a:noFill/>
                    </a:lnR>
                    <a:lnT>
                      <a:noFill/>
                    </a:lnT>
                    <a:lnB>
                      <a:noFill/>
                    </a:lnB>
                  </a:tcPr>
                </a:tc>
                <a:extLst>
                  <a:ext uri="{0D108BD9-81ED-4DB2-BD59-A6C34878D82A}">
                    <a16:rowId xmlns:a16="http://schemas.microsoft.com/office/drawing/2014/main" val="2160283367"/>
                  </a:ext>
                </a:extLst>
              </a:tr>
              <a:tr h="318643">
                <a:tc>
                  <a:txBody>
                    <a:bodyPr/>
                    <a:lstStyle/>
                    <a:p>
                      <a:r>
                        <a:rPr lang="fr-FR" sz="700">
                          <a:hlinkClick r:id="rId13" tooltip="Poussée"/>
                        </a:rPr>
                        <a:t>Poussée</a:t>
                      </a:r>
                      <a:r>
                        <a:rPr lang="fr-FR" sz="700"/>
                        <a:t> au décollage </a:t>
                      </a:r>
                    </a:p>
                  </a:txBody>
                  <a:tcPr marL="34039" marR="34039" marT="17019" marB="17019" anchor="ctr">
                    <a:lnL>
                      <a:noFill/>
                    </a:lnL>
                    <a:lnR>
                      <a:noFill/>
                    </a:lnR>
                    <a:lnT>
                      <a:noFill/>
                    </a:lnT>
                    <a:lnB>
                      <a:noFill/>
                    </a:lnB>
                  </a:tcPr>
                </a:tc>
                <a:tc>
                  <a:txBody>
                    <a:bodyPr/>
                    <a:lstStyle/>
                    <a:p>
                      <a:r>
                        <a:rPr lang="fr-FR" sz="700" dirty="0"/>
                        <a:t>environ 34 MN </a:t>
                      </a:r>
                    </a:p>
                  </a:txBody>
                  <a:tcPr marL="34039" marR="34039" marT="17019" marB="17019" anchor="ctr">
                    <a:lnL>
                      <a:noFill/>
                    </a:lnL>
                    <a:lnR>
                      <a:noFill/>
                    </a:lnR>
                    <a:lnT>
                      <a:noFill/>
                    </a:lnT>
                    <a:lnB>
                      <a:noFill/>
                    </a:lnB>
                  </a:tcPr>
                </a:tc>
                <a:extLst>
                  <a:ext uri="{0D108BD9-81ED-4DB2-BD59-A6C34878D82A}">
                    <a16:rowId xmlns:a16="http://schemas.microsoft.com/office/drawing/2014/main" val="4254208643"/>
                  </a:ext>
                </a:extLst>
              </a:tr>
              <a:tr h="318643">
                <a:tc>
                  <a:txBody>
                    <a:bodyPr/>
                    <a:lstStyle/>
                    <a:p>
                      <a:r>
                        <a:rPr lang="fr-FR" sz="700"/>
                        <a:t>Moteur(s) </a:t>
                      </a:r>
                    </a:p>
                  </a:txBody>
                  <a:tcPr marL="34039" marR="34039" marT="17019" marB="17019" anchor="ctr">
                    <a:lnL>
                      <a:noFill/>
                    </a:lnL>
                    <a:lnR>
                      <a:noFill/>
                    </a:lnR>
                    <a:lnT>
                      <a:noFill/>
                    </a:lnT>
                    <a:lnB>
                      <a:noFill/>
                    </a:lnB>
                  </a:tcPr>
                </a:tc>
                <a:tc>
                  <a:txBody>
                    <a:bodyPr/>
                    <a:lstStyle/>
                    <a:p>
                      <a:r>
                        <a:rPr lang="fr-FR" sz="700"/>
                        <a:t>11 moteurs en tout </a:t>
                      </a:r>
                    </a:p>
                  </a:txBody>
                  <a:tcPr marL="34039" marR="34039" marT="17019" marB="17019" anchor="ctr">
                    <a:lnL>
                      <a:noFill/>
                    </a:lnL>
                    <a:lnR>
                      <a:noFill/>
                    </a:lnR>
                    <a:lnT>
                      <a:noFill/>
                    </a:lnT>
                    <a:lnB>
                      <a:noFill/>
                    </a:lnB>
                  </a:tcPr>
                </a:tc>
                <a:extLst>
                  <a:ext uri="{0D108BD9-81ED-4DB2-BD59-A6C34878D82A}">
                    <a16:rowId xmlns:a16="http://schemas.microsoft.com/office/drawing/2014/main" val="4117600569"/>
                  </a:ext>
                </a:extLst>
              </a:tr>
              <a:tr h="318643">
                <a:tc>
                  <a:txBody>
                    <a:bodyPr/>
                    <a:lstStyle/>
                    <a:p>
                      <a:r>
                        <a:rPr lang="fr-FR" sz="700"/>
                        <a:t>Base(s) de lancement </a:t>
                      </a:r>
                    </a:p>
                  </a:txBody>
                  <a:tcPr marL="34039" marR="34039" marT="17019" marB="17019" anchor="ctr">
                    <a:lnL>
                      <a:noFill/>
                    </a:lnL>
                    <a:lnR>
                      <a:noFill/>
                    </a:lnR>
                    <a:lnT>
                      <a:noFill/>
                    </a:lnT>
                    <a:lnB>
                      <a:noFill/>
                    </a:lnB>
                  </a:tcPr>
                </a:tc>
                <a:tc>
                  <a:txBody>
                    <a:bodyPr/>
                    <a:lstStyle/>
                    <a:p>
                      <a:r>
                        <a:rPr lang="fr-FR" sz="700"/>
                        <a:t>Cap canaveral </a:t>
                      </a:r>
                    </a:p>
                  </a:txBody>
                  <a:tcPr marL="34039" marR="34039" marT="17019" marB="17019" anchor="ctr">
                    <a:lnL>
                      <a:noFill/>
                    </a:lnL>
                    <a:lnR>
                      <a:noFill/>
                    </a:lnR>
                    <a:lnT>
                      <a:noFill/>
                    </a:lnT>
                    <a:lnB>
                      <a:noFill/>
                    </a:lnB>
                  </a:tcPr>
                </a:tc>
                <a:extLst>
                  <a:ext uri="{0D108BD9-81ED-4DB2-BD59-A6C34878D82A}">
                    <a16:rowId xmlns:a16="http://schemas.microsoft.com/office/drawing/2014/main" val="3588646388"/>
                  </a:ext>
                </a:extLst>
              </a:tr>
              <a:tr h="305798">
                <a:tc gridSpan="2">
                  <a:txBody>
                    <a:bodyPr/>
                    <a:lstStyle/>
                    <a:p>
                      <a:pPr algn="ctr"/>
                      <a:r>
                        <a:rPr lang="fr-FR" sz="700">
                          <a:solidFill>
                            <a:srgbClr val="000000"/>
                          </a:solidFill>
                          <a:effectLst/>
                        </a:rPr>
                        <a:t>Charge utile</a:t>
                      </a:r>
                    </a:p>
                  </a:txBody>
                  <a:tcPr marL="14183" marR="14183" marT="14183" marB="14183" anchor="ctr">
                    <a:lnL>
                      <a:noFill/>
                    </a:lnL>
                    <a:lnR>
                      <a:noFill/>
                    </a:lnR>
                    <a:lnT>
                      <a:noFill/>
                    </a:lnT>
                    <a:lnB>
                      <a:noFill/>
                    </a:lnB>
                    <a:solidFill>
                      <a:srgbClr val="17A5A5"/>
                    </a:solidFill>
                  </a:tcPr>
                </a:tc>
                <a:tc hMerge="1">
                  <a:txBody>
                    <a:bodyPr/>
                    <a:lstStyle/>
                    <a:p>
                      <a:endParaRPr lang="fr-FR"/>
                    </a:p>
                  </a:txBody>
                  <a:tcPr/>
                </a:tc>
                <a:extLst>
                  <a:ext uri="{0D108BD9-81ED-4DB2-BD59-A6C34878D82A}">
                    <a16:rowId xmlns:a16="http://schemas.microsoft.com/office/drawing/2014/main" val="2345122758"/>
                  </a:ext>
                </a:extLst>
              </a:tr>
              <a:tr h="318643">
                <a:tc>
                  <a:txBody>
                    <a:bodyPr/>
                    <a:lstStyle/>
                    <a:p>
                      <a:r>
                        <a:rPr lang="fr-FR" sz="700">
                          <a:hlinkClick r:id="rId14" tooltip="Orbite terrestre basse"/>
                        </a:rPr>
                        <a:t>Orbite basse</a:t>
                      </a:r>
                      <a:r>
                        <a:rPr lang="fr-FR" sz="700"/>
                        <a:t> </a:t>
                      </a:r>
                    </a:p>
                  </a:txBody>
                  <a:tcPr marL="34039" marR="34039" marT="17019" marB="17019" anchor="ctr">
                    <a:lnL>
                      <a:noFill/>
                    </a:lnL>
                    <a:lnR>
                      <a:noFill/>
                    </a:lnR>
                    <a:lnT>
                      <a:noFill/>
                    </a:lnT>
                    <a:lnB>
                      <a:noFill/>
                    </a:lnB>
                  </a:tcPr>
                </a:tc>
                <a:tc>
                  <a:txBody>
                    <a:bodyPr/>
                    <a:lstStyle/>
                    <a:p>
                      <a:r>
                        <a:rPr lang="fr-FR" sz="700"/>
                        <a:t>140 tonnes </a:t>
                      </a:r>
                    </a:p>
                  </a:txBody>
                  <a:tcPr marL="34039" marR="34039" marT="17019" marB="17019" anchor="ctr">
                    <a:lnL>
                      <a:noFill/>
                    </a:lnL>
                    <a:lnR>
                      <a:noFill/>
                    </a:lnR>
                    <a:lnT>
                      <a:noFill/>
                    </a:lnT>
                    <a:lnB>
                      <a:noFill/>
                    </a:lnB>
                  </a:tcPr>
                </a:tc>
                <a:extLst>
                  <a:ext uri="{0D108BD9-81ED-4DB2-BD59-A6C34878D82A}">
                    <a16:rowId xmlns:a16="http://schemas.microsoft.com/office/drawing/2014/main" val="2215015187"/>
                  </a:ext>
                </a:extLst>
              </a:tr>
              <a:tr h="318643">
                <a:tc>
                  <a:txBody>
                    <a:bodyPr/>
                    <a:lstStyle/>
                    <a:p>
                      <a:r>
                        <a:rPr lang="fr-FR" sz="700"/>
                        <a:t>Orbite lunaire </a:t>
                      </a:r>
                    </a:p>
                  </a:txBody>
                  <a:tcPr marL="34039" marR="34039" marT="17019" marB="17019" anchor="ctr">
                    <a:lnL>
                      <a:noFill/>
                    </a:lnL>
                    <a:lnR>
                      <a:noFill/>
                    </a:lnR>
                    <a:lnT>
                      <a:noFill/>
                    </a:lnT>
                    <a:lnB>
                      <a:noFill/>
                    </a:lnB>
                  </a:tcPr>
                </a:tc>
                <a:tc>
                  <a:txBody>
                    <a:bodyPr/>
                    <a:lstStyle/>
                    <a:p>
                      <a:r>
                        <a:rPr lang="fr-FR" sz="700"/>
                        <a:t>47 tonnes </a:t>
                      </a:r>
                    </a:p>
                  </a:txBody>
                  <a:tcPr marL="34039" marR="34039" marT="17019" marB="17019" anchor="ctr">
                    <a:lnL>
                      <a:noFill/>
                    </a:lnL>
                    <a:lnR>
                      <a:noFill/>
                    </a:lnR>
                    <a:lnT>
                      <a:noFill/>
                    </a:lnT>
                    <a:lnB>
                      <a:noFill/>
                    </a:lnB>
                  </a:tcPr>
                </a:tc>
                <a:extLst>
                  <a:ext uri="{0D108BD9-81ED-4DB2-BD59-A6C34878D82A}">
                    <a16:rowId xmlns:a16="http://schemas.microsoft.com/office/drawing/2014/main" val="358037465"/>
                  </a:ext>
                </a:extLst>
              </a:tr>
              <a:tr h="305798">
                <a:tc gridSpan="2">
                  <a:txBody>
                    <a:bodyPr/>
                    <a:lstStyle/>
                    <a:p>
                      <a:pPr algn="ctr"/>
                      <a:r>
                        <a:rPr lang="fr-FR" sz="700">
                          <a:solidFill>
                            <a:srgbClr val="000000"/>
                          </a:solidFill>
                          <a:effectLst/>
                        </a:rPr>
                        <a:t>Motorisation</a:t>
                      </a:r>
                    </a:p>
                  </a:txBody>
                  <a:tcPr marL="14183" marR="14183" marT="14183" marB="14183" anchor="ctr">
                    <a:lnL>
                      <a:noFill/>
                    </a:lnL>
                    <a:lnR>
                      <a:noFill/>
                    </a:lnR>
                    <a:lnT>
                      <a:noFill/>
                    </a:lnT>
                    <a:lnB>
                      <a:noFill/>
                    </a:lnB>
                    <a:solidFill>
                      <a:srgbClr val="17A5A5"/>
                    </a:solidFill>
                  </a:tcPr>
                </a:tc>
                <a:tc hMerge="1">
                  <a:txBody>
                    <a:bodyPr/>
                    <a:lstStyle/>
                    <a:p>
                      <a:endParaRPr lang="fr-FR"/>
                    </a:p>
                  </a:txBody>
                  <a:tcPr/>
                </a:tc>
                <a:extLst>
                  <a:ext uri="{0D108BD9-81ED-4DB2-BD59-A6C34878D82A}">
                    <a16:rowId xmlns:a16="http://schemas.microsoft.com/office/drawing/2014/main" val="3677091362"/>
                  </a:ext>
                </a:extLst>
              </a:tr>
              <a:tr h="1043342">
                <a:tc>
                  <a:txBody>
                    <a:bodyPr/>
                    <a:lstStyle/>
                    <a:p>
                      <a:r>
                        <a:rPr lang="fr-FR" sz="700">
                          <a:hlinkClick r:id="rId15" tooltip="Ergol"/>
                        </a:rPr>
                        <a:t>Ergols</a:t>
                      </a:r>
                      <a:r>
                        <a:rPr lang="fr-FR" sz="700"/>
                        <a:t> </a:t>
                      </a:r>
                    </a:p>
                  </a:txBody>
                  <a:tcPr marL="34039" marR="34039" marT="17019" marB="17019" anchor="ctr">
                    <a:lnL>
                      <a:noFill/>
                    </a:lnL>
                    <a:lnR>
                      <a:noFill/>
                    </a:lnR>
                    <a:lnT>
                      <a:noFill/>
                    </a:lnT>
                    <a:lnB>
                      <a:noFill/>
                    </a:lnB>
                  </a:tcPr>
                </a:tc>
                <a:tc>
                  <a:txBody>
                    <a:bodyPr/>
                    <a:lstStyle/>
                    <a:p>
                      <a:r>
                        <a:rPr lang="fr-FR" sz="700"/>
                        <a:t>1</a:t>
                      </a:r>
                      <a:r>
                        <a:rPr lang="fr-FR" sz="700" baseline="30000"/>
                        <a:t>er</a:t>
                      </a:r>
                      <a:r>
                        <a:rPr lang="fr-FR" sz="700"/>
                        <a:t> étage: kérosène + oxygène liquide </a:t>
                      </a:r>
                      <a:br>
                        <a:rPr lang="fr-FR" sz="700"/>
                      </a:br>
                      <a:r>
                        <a:rPr lang="fr-FR" sz="700"/>
                        <a:t>2</a:t>
                      </a:r>
                      <a:r>
                        <a:rPr lang="fr-FR" sz="700" baseline="30000"/>
                        <a:t>e</a:t>
                      </a:r>
                      <a:r>
                        <a:rPr lang="fr-FR" sz="700"/>
                        <a:t> et 3</a:t>
                      </a:r>
                      <a:r>
                        <a:rPr lang="fr-FR" sz="700" baseline="30000"/>
                        <a:t>e</a:t>
                      </a:r>
                      <a:r>
                        <a:rPr lang="fr-FR" sz="700"/>
                        <a:t> étage: hydrogène liquide + oxygène liquide </a:t>
                      </a:r>
                    </a:p>
                  </a:txBody>
                  <a:tcPr marL="34039" marR="34039" marT="17019" marB="17019" anchor="ctr">
                    <a:lnL>
                      <a:noFill/>
                    </a:lnL>
                    <a:lnR>
                      <a:noFill/>
                    </a:lnR>
                    <a:lnT>
                      <a:noFill/>
                    </a:lnT>
                    <a:lnB>
                      <a:noFill/>
                    </a:lnB>
                  </a:tcPr>
                </a:tc>
                <a:extLst>
                  <a:ext uri="{0D108BD9-81ED-4DB2-BD59-A6C34878D82A}">
                    <a16:rowId xmlns:a16="http://schemas.microsoft.com/office/drawing/2014/main" val="3187372587"/>
                  </a:ext>
                </a:extLst>
              </a:tr>
              <a:tr h="318643">
                <a:tc>
                  <a:txBody>
                    <a:bodyPr/>
                    <a:lstStyle/>
                    <a:p>
                      <a:r>
                        <a:rPr lang="fr-FR" sz="700"/>
                        <a:t>1</a:t>
                      </a:r>
                      <a:r>
                        <a:rPr lang="fr-FR" sz="700" baseline="30000"/>
                        <a:t>er</a:t>
                      </a:r>
                      <a:r>
                        <a:rPr lang="fr-FR" sz="700"/>
                        <a:t> étage </a:t>
                      </a:r>
                    </a:p>
                  </a:txBody>
                  <a:tcPr marL="34039" marR="34039" marT="17019" marB="17019" anchor="ctr">
                    <a:lnL>
                      <a:noFill/>
                    </a:lnL>
                    <a:lnR>
                      <a:noFill/>
                    </a:lnR>
                    <a:lnT>
                      <a:noFill/>
                    </a:lnT>
                    <a:lnB>
                      <a:noFill/>
                    </a:lnB>
                  </a:tcPr>
                </a:tc>
                <a:tc>
                  <a:txBody>
                    <a:bodyPr/>
                    <a:lstStyle/>
                    <a:p>
                      <a:r>
                        <a:rPr lang="fr-FR" sz="700"/>
                        <a:t>Cinq </a:t>
                      </a:r>
                      <a:r>
                        <a:rPr lang="fr-FR" sz="700">
                          <a:hlinkClick r:id="rId16" tooltip="Moteur-fusée"/>
                        </a:rPr>
                        <a:t>moteurs</a:t>
                      </a:r>
                      <a:r>
                        <a:rPr lang="fr-FR" sz="700"/>
                        <a:t> </a:t>
                      </a:r>
                      <a:r>
                        <a:rPr lang="fr-FR" sz="700">
                          <a:hlinkClick r:id="rId17" tooltip="F-1 (moteur-fusée)"/>
                        </a:rPr>
                        <a:t>F1</a:t>
                      </a:r>
                      <a:r>
                        <a:rPr lang="fr-FR" sz="700"/>
                        <a:t> </a:t>
                      </a:r>
                    </a:p>
                  </a:txBody>
                  <a:tcPr marL="34039" marR="34039" marT="17019" marB="17019" anchor="ctr">
                    <a:lnL>
                      <a:noFill/>
                    </a:lnL>
                    <a:lnR>
                      <a:noFill/>
                    </a:lnR>
                    <a:lnT>
                      <a:noFill/>
                    </a:lnT>
                    <a:lnB>
                      <a:noFill/>
                    </a:lnB>
                  </a:tcPr>
                </a:tc>
                <a:extLst>
                  <a:ext uri="{0D108BD9-81ED-4DB2-BD59-A6C34878D82A}">
                    <a16:rowId xmlns:a16="http://schemas.microsoft.com/office/drawing/2014/main" val="3885808243"/>
                  </a:ext>
                </a:extLst>
              </a:tr>
              <a:tr h="318643">
                <a:tc>
                  <a:txBody>
                    <a:bodyPr/>
                    <a:lstStyle/>
                    <a:p>
                      <a:r>
                        <a:rPr lang="fr-FR" sz="700"/>
                        <a:t>2</a:t>
                      </a:r>
                      <a:r>
                        <a:rPr lang="fr-FR" sz="700" baseline="30000"/>
                        <a:t>e</a:t>
                      </a:r>
                      <a:r>
                        <a:rPr lang="fr-FR" sz="700"/>
                        <a:t> étage </a:t>
                      </a:r>
                    </a:p>
                  </a:txBody>
                  <a:tcPr marL="34039" marR="34039" marT="17019" marB="17019" anchor="ctr">
                    <a:lnL>
                      <a:noFill/>
                    </a:lnL>
                    <a:lnR>
                      <a:noFill/>
                    </a:lnR>
                    <a:lnT>
                      <a:noFill/>
                    </a:lnT>
                    <a:lnB>
                      <a:noFill/>
                    </a:lnB>
                  </a:tcPr>
                </a:tc>
                <a:tc>
                  <a:txBody>
                    <a:bodyPr/>
                    <a:lstStyle/>
                    <a:p>
                      <a:r>
                        <a:rPr lang="fr-FR" sz="700" dirty="0"/>
                        <a:t>Cinq </a:t>
                      </a:r>
                      <a:r>
                        <a:rPr lang="fr-FR" sz="700" dirty="0">
                          <a:hlinkClick r:id="rId16" tooltip="Moteur-fusée"/>
                        </a:rPr>
                        <a:t>moteurs</a:t>
                      </a:r>
                      <a:r>
                        <a:rPr lang="fr-FR" sz="700" dirty="0"/>
                        <a:t> </a:t>
                      </a:r>
                      <a:r>
                        <a:rPr lang="fr-FR" sz="700" dirty="0">
                          <a:hlinkClick r:id="rId18" tooltip="J-2 (moteur-fusée)"/>
                        </a:rPr>
                        <a:t>J-2</a:t>
                      </a:r>
                      <a:r>
                        <a:rPr lang="fr-FR" sz="700" dirty="0"/>
                        <a:t> </a:t>
                      </a:r>
                    </a:p>
                  </a:txBody>
                  <a:tcPr marL="34039" marR="34039" marT="17019" marB="17019" anchor="ctr">
                    <a:lnL>
                      <a:noFill/>
                    </a:lnL>
                    <a:lnR>
                      <a:noFill/>
                    </a:lnR>
                    <a:lnT>
                      <a:noFill/>
                    </a:lnT>
                    <a:lnB>
                      <a:noFill/>
                    </a:lnB>
                  </a:tcPr>
                </a:tc>
                <a:extLst>
                  <a:ext uri="{0D108BD9-81ED-4DB2-BD59-A6C34878D82A}">
                    <a16:rowId xmlns:a16="http://schemas.microsoft.com/office/drawing/2014/main" val="2332846141"/>
                  </a:ext>
                </a:extLst>
              </a:tr>
              <a:tr h="318643">
                <a:tc>
                  <a:txBody>
                    <a:bodyPr/>
                    <a:lstStyle/>
                    <a:p>
                      <a:r>
                        <a:rPr lang="fr-FR" sz="700"/>
                        <a:t>3</a:t>
                      </a:r>
                      <a:r>
                        <a:rPr lang="fr-FR" sz="700" baseline="30000"/>
                        <a:t>e</a:t>
                      </a:r>
                      <a:r>
                        <a:rPr lang="fr-FR" sz="700"/>
                        <a:t> étage </a:t>
                      </a:r>
                    </a:p>
                  </a:txBody>
                  <a:tcPr marL="34039" marR="34039" marT="17019" marB="17019" anchor="ctr">
                    <a:lnL>
                      <a:noFill/>
                    </a:lnL>
                    <a:lnR>
                      <a:noFill/>
                    </a:lnR>
                    <a:lnT>
                      <a:noFill/>
                    </a:lnT>
                    <a:lnB>
                      <a:noFill/>
                    </a:lnB>
                  </a:tcPr>
                </a:tc>
                <a:tc>
                  <a:txBody>
                    <a:bodyPr/>
                    <a:lstStyle/>
                    <a:p>
                      <a:r>
                        <a:rPr lang="fr-FR" sz="700" dirty="0"/>
                        <a:t>Un </a:t>
                      </a:r>
                      <a:r>
                        <a:rPr lang="fr-FR" sz="700" dirty="0">
                          <a:hlinkClick r:id="rId16" tooltip="Moteur-fusée"/>
                        </a:rPr>
                        <a:t>moteur</a:t>
                      </a:r>
                      <a:r>
                        <a:rPr lang="fr-FR" sz="700" dirty="0"/>
                        <a:t> </a:t>
                      </a:r>
                      <a:r>
                        <a:rPr lang="fr-FR" sz="700" dirty="0">
                          <a:hlinkClick r:id="rId18" tooltip="J-2 (moteur-fusée)"/>
                        </a:rPr>
                        <a:t>J-2</a:t>
                      </a:r>
                      <a:endParaRPr lang="fr-FR" sz="700" dirty="0"/>
                    </a:p>
                  </a:txBody>
                  <a:tcPr marL="34039" marR="34039" marT="17019" marB="17019" anchor="ctr">
                    <a:lnL>
                      <a:noFill/>
                    </a:lnL>
                    <a:lnR>
                      <a:noFill/>
                    </a:lnR>
                    <a:lnT>
                      <a:noFill/>
                    </a:lnT>
                    <a:lnB>
                      <a:noFill/>
                    </a:lnB>
                  </a:tcPr>
                </a:tc>
                <a:extLst>
                  <a:ext uri="{0D108BD9-81ED-4DB2-BD59-A6C34878D82A}">
                    <a16:rowId xmlns:a16="http://schemas.microsoft.com/office/drawing/2014/main" val="3550292028"/>
                  </a:ext>
                </a:extLst>
              </a:tr>
            </a:tbl>
          </a:graphicData>
        </a:graphic>
      </p:graphicFrame>
      <p:pic>
        <p:nvPicPr>
          <p:cNvPr id="1025" name="Picture 1" descr="Drapeau des États-Unis">
            <a:extLst>
              <a:ext uri="{FF2B5EF4-FFF2-40B4-BE49-F238E27FC236}">
                <a16:creationId xmlns:a16="http://schemas.microsoft.com/office/drawing/2014/main" id="{CBD3D5D1-9DA2-4EFC-A91E-C6F94EE7DEF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90500" cy="1047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83E4FB9-CAD3-4745-BCF6-A09AEA801BD9}"/>
              </a:ext>
            </a:extLst>
          </p:cNvPr>
          <p:cNvSpPr/>
          <p:nvPr/>
        </p:nvSpPr>
        <p:spPr>
          <a:xfrm>
            <a:off x="5462699" y="5534561"/>
            <a:ext cx="7246719" cy="1323439"/>
          </a:xfrm>
          <a:prstGeom prst="rect">
            <a:avLst/>
          </a:prstGeom>
        </p:spPr>
        <p:txBody>
          <a:bodyPr wrap="square">
            <a:spAutoFit/>
          </a:bodyPr>
          <a:lstStyle/>
          <a:p>
            <a:r>
              <a:rPr lang="fr-FR" sz="4000" dirty="0">
                <a:latin typeface="Times New Roman" panose="02020603050405020304" pitchFamily="18" charset="0"/>
                <a:cs typeface="Times New Roman" panose="02020603050405020304" pitchFamily="18" charset="0"/>
              </a:rPr>
              <a:t>Fusée de la mission </a:t>
            </a:r>
            <a:r>
              <a:rPr lang="fr-FR" sz="4000" dirty="0">
                <a:latin typeface="Times New Roman" panose="02020603050405020304" pitchFamily="18" charset="0"/>
                <a:cs typeface="Times New Roman" panose="02020603050405020304" pitchFamily="18" charset="0"/>
                <a:hlinkClick r:id="rId8" tooltip="Apollo 4">
                  <a:extLst>
                    <a:ext uri="{A12FA001-AC4F-418D-AE19-62706E023703}">
                      <ahyp:hlinkClr xmlns:ahyp="http://schemas.microsoft.com/office/drawing/2018/hyperlinkcolor" val="tx"/>
                    </a:ext>
                  </a:extLst>
                </a:hlinkClick>
              </a:rPr>
              <a:t>Apollo 4</a:t>
            </a:r>
            <a:r>
              <a:rPr lang="fr-FR" sz="4000" dirty="0">
                <a:latin typeface="Times New Roman" panose="02020603050405020304" pitchFamily="18" charset="0"/>
                <a:cs typeface="Times New Roman" panose="02020603050405020304" pitchFamily="18" charset="0"/>
              </a:rPr>
              <a:t> sur son pas de tir.</a:t>
            </a:r>
          </a:p>
        </p:txBody>
      </p:sp>
      <p:sp>
        <p:nvSpPr>
          <p:cNvPr id="9" name="ZoneTexte 8">
            <a:extLst>
              <a:ext uri="{FF2B5EF4-FFF2-40B4-BE49-F238E27FC236}">
                <a16:creationId xmlns:a16="http://schemas.microsoft.com/office/drawing/2014/main" id="{338CDED4-6939-4E0E-ACC1-450C7E44B8F7}"/>
              </a:ext>
            </a:extLst>
          </p:cNvPr>
          <p:cNvSpPr txBox="1"/>
          <p:nvPr/>
        </p:nvSpPr>
        <p:spPr>
          <a:xfrm>
            <a:off x="5462699" y="168152"/>
            <a:ext cx="2450378" cy="707886"/>
          </a:xfrm>
          <a:prstGeom prst="rect">
            <a:avLst/>
          </a:prstGeom>
          <a:noFill/>
        </p:spPr>
        <p:txBody>
          <a:bodyPr wrap="square" rtlCol="0">
            <a:spAutoFit/>
          </a:bodyPr>
          <a:lstStyle/>
          <a:p>
            <a:r>
              <a:rPr lang="fr-FR" sz="4000" dirty="0">
                <a:latin typeface="Times New Roman" panose="02020603050405020304" pitchFamily="18" charset="0"/>
                <a:cs typeface="Times New Roman" panose="02020603050405020304" pitchFamily="18" charset="0"/>
              </a:rPr>
              <a:t>Saturne V</a:t>
            </a:r>
          </a:p>
        </p:txBody>
      </p:sp>
    </p:spTree>
    <p:extLst>
      <p:ext uri="{BB962C8B-B14F-4D97-AF65-F5344CB8AC3E}">
        <p14:creationId xmlns:p14="http://schemas.microsoft.com/office/powerpoint/2010/main" val="1160132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32197" y="-125226"/>
            <a:ext cx="9404723" cy="847272"/>
          </a:xfrm>
        </p:spPr>
        <p:txBody>
          <a:bodyPr/>
          <a:lstStyle/>
          <a:p>
            <a:r>
              <a:rPr lang="fr-FR" sz="6600" dirty="0">
                <a:latin typeface="Times New Roman" panose="02020603050405020304" pitchFamily="18" charset="0"/>
                <a:cs typeface="Times New Roman" panose="02020603050405020304" pitchFamily="18" charset="0"/>
              </a:rPr>
              <a:t>La mission Apollo 11</a:t>
            </a: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91184" y="879038"/>
            <a:ext cx="3814039" cy="4767548"/>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321" y="879038"/>
            <a:ext cx="3814037" cy="4767548"/>
          </a:xfrm>
          <a:prstGeom prst="rect">
            <a:avLst/>
          </a:prstGeom>
        </p:spPr>
      </p:pic>
      <p:sp>
        <p:nvSpPr>
          <p:cNvPr id="6" name="ZoneTexte 5"/>
          <p:cNvSpPr txBox="1"/>
          <p:nvPr/>
        </p:nvSpPr>
        <p:spPr>
          <a:xfrm>
            <a:off x="186880" y="5646586"/>
            <a:ext cx="12114882" cy="1323439"/>
          </a:xfrm>
          <a:prstGeom prst="rect">
            <a:avLst/>
          </a:prstGeom>
          <a:noFill/>
        </p:spPr>
        <p:txBody>
          <a:bodyPr wrap="square" rtlCol="0">
            <a:spAutoFit/>
          </a:bodyPr>
          <a:lstStyle/>
          <a:p>
            <a:r>
              <a:rPr lang="fr-FR" sz="4000" dirty="0">
                <a:latin typeface="Times New Roman" panose="02020603050405020304" pitchFamily="18" charset="0"/>
                <a:cs typeface="Times New Roman" panose="02020603050405020304" pitchFamily="18" charset="0"/>
              </a:rPr>
              <a:t>Décollage, le 16 juillet 1969, de la fusée Saturne V emportant la mission Apollo 11</a:t>
            </a:r>
          </a:p>
        </p:txBody>
      </p:sp>
    </p:spTree>
    <p:extLst>
      <p:ext uri="{BB962C8B-B14F-4D97-AF65-F5344CB8AC3E}">
        <p14:creationId xmlns:p14="http://schemas.microsoft.com/office/powerpoint/2010/main" val="14824912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953" y="-73934"/>
            <a:ext cx="11934092" cy="946424"/>
          </a:xfrm>
        </p:spPr>
        <p:txBody>
          <a:bodyPr/>
          <a:lstStyle/>
          <a:p>
            <a:r>
              <a:rPr lang="fr-FR" sz="5400" dirty="0">
                <a:latin typeface="Times New Roman" panose="02020603050405020304" pitchFamily="18" charset="0"/>
                <a:cs typeface="Times New Roman" panose="02020603050405020304" pitchFamily="18" charset="0"/>
              </a:rPr>
              <a:t>Premier pas sur la Lune le 21 juillet 1969</a:t>
            </a:r>
          </a:p>
        </p:txBody>
      </p:sp>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48709" y="771518"/>
            <a:ext cx="6281176" cy="4766783"/>
          </a:xfrm>
        </p:spPr>
      </p:pic>
      <p:sp>
        <p:nvSpPr>
          <p:cNvPr id="5" name="Rectangle 4">
            <a:extLst>
              <a:ext uri="{FF2B5EF4-FFF2-40B4-BE49-F238E27FC236}">
                <a16:creationId xmlns:a16="http://schemas.microsoft.com/office/drawing/2014/main" id="{1EF66345-30B5-4AFB-8FF2-4C70A26CA492}"/>
              </a:ext>
            </a:extLst>
          </p:cNvPr>
          <p:cNvSpPr/>
          <p:nvPr/>
        </p:nvSpPr>
        <p:spPr>
          <a:xfrm>
            <a:off x="3502948" y="5901816"/>
            <a:ext cx="5326937" cy="369332"/>
          </a:xfrm>
          <a:prstGeom prst="rect">
            <a:avLst/>
          </a:prstGeom>
        </p:spPr>
        <p:txBody>
          <a:bodyPr wrap="square">
            <a:spAutoFit/>
          </a:bodyPr>
          <a:lstStyle/>
          <a:p>
            <a:r>
              <a:rPr lang="fr-FR" dirty="0">
                <a:latin typeface="Times New Roman" panose="02020603050405020304" pitchFamily="18" charset="0"/>
                <a:cs typeface="Times New Roman" panose="02020603050405020304" pitchFamily="18" charset="0"/>
                <a:hlinkClick r:id="rId4"/>
              </a:rPr>
              <a:t>https://www.agences-spatiales.fr/apollo-11/</a:t>
            </a:r>
            <a:endParaRPr lang="fr-FR" dirty="0"/>
          </a:p>
        </p:txBody>
      </p:sp>
    </p:spTree>
    <p:extLst>
      <p:ext uri="{BB962C8B-B14F-4D97-AF65-F5344CB8AC3E}">
        <p14:creationId xmlns:p14="http://schemas.microsoft.com/office/powerpoint/2010/main" val="37937330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5857" y="88682"/>
            <a:ext cx="9854235" cy="1001563"/>
          </a:xfrm>
        </p:spPr>
        <p:txBody>
          <a:bodyPr/>
          <a:lstStyle/>
          <a:p>
            <a:r>
              <a:rPr lang="fr-FR" sz="6000" dirty="0">
                <a:latin typeface="Times New Roman" panose="02020603050405020304" pitchFamily="18" charset="0"/>
                <a:cs typeface="Times New Roman" panose="02020603050405020304" pitchFamily="18" charset="0"/>
              </a:rPr>
              <a:t>Apollo 11, le site d’alunissage </a:t>
            </a:r>
          </a:p>
        </p:txBody>
      </p:sp>
      <p:pic>
        <p:nvPicPr>
          <p:cNvPr id="9218" name="Picture 2" descr="http://upload.wikimedia.org/wikipedia/commons/1/19/Apollo11-LRO-March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453" y="2240365"/>
            <a:ext cx="4196088" cy="41960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ile:Moon landing 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4619" y="1178696"/>
            <a:ext cx="5653887" cy="549785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cteur droit avec flèche 5"/>
          <p:cNvCxnSpPr/>
          <p:nvPr/>
        </p:nvCxnSpPr>
        <p:spPr>
          <a:xfrm flipV="1">
            <a:off x="4924541" y="3922005"/>
            <a:ext cx="4373695" cy="87033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 name="ZoneTexte 2"/>
          <p:cNvSpPr txBox="1"/>
          <p:nvPr/>
        </p:nvSpPr>
        <p:spPr>
          <a:xfrm>
            <a:off x="433754" y="1346479"/>
            <a:ext cx="4654061" cy="707886"/>
          </a:xfrm>
          <a:prstGeom prst="rect">
            <a:avLst/>
          </a:prstGeom>
          <a:noFill/>
        </p:spPr>
        <p:txBody>
          <a:bodyPr wrap="square" rtlCol="0">
            <a:spAutoFit/>
          </a:bodyPr>
          <a:lstStyle/>
          <a:p>
            <a:pPr algn="ctr"/>
            <a:r>
              <a:rPr lang="fr-FR" sz="4000" dirty="0">
                <a:latin typeface="Times New Roman" panose="02020603050405020304" pitchFamily="18" charset="0"/>
                <a:cs typeface="Times New Roman" panose="02020603050405020304" pitchFamily="18" charset="0"/>
              </a:rPr>
              <a:t>Mer de la tranquillité</a:t>
            </a:r>
          </a:p>
        </p:txBody>
      </p:sp>
    </p:spTree>
    <p:extLst>
      <p:ext uri="{BB962C8B-B14F-4D97-AF65-F5344CB8AC3E}">
        <p14:creationId xmlns:p14="http://schemas.microsoft.com/office/powerpoint/2010/main" val="32962043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84970" y="-69264"/>
            <a:ext cx="7231796" cy="825239"/>
          </a:xfrm>
        </p:spPr>
        <p:txBody>
          <a:bodyPr/>
          <a:lstStyle/>
          <a:p>
            <a:r>
              <a:rPr lang="fr-FR" sz="6000" dirty="0">
                <a:latin typeface="Times New Roman" panose="02020603050405020304" pitchFamily="18" charset="0"/>
                <a:cs typeface="Times New Roman" panose="02020603050405020304" pitchFamily="18" charset="0"/>
              </a:rPr>
              <a:t>Apollo 11: Sur la Lune</a:t>
            </a:r>
          </a:p>
        </p:txBody>
      </p:sp>
      <p:pic>
        <p:nvPicPr>
          <p:cNvPr id="2050" name="Picture 2" descr="http://upload.wikimedia.org/wikipedia/commons/thumb/5/5a/ALSEP_AS11-40-5951.jpg/800px-ALSEP_AS11-40-595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27349" y="1001711"/>
            <a:ext cx="4698981" cy="474597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7027349" y="5747681"/>
            <a:ext cx="4633028" cy="707886"/>
          </a:xfrm>
          <a:prstGeom prst="rect">
            <a:avLst/>
          </a:prstGeom>
          <a:noFill/>
        </p:spPr>
        <p:txBody>
          <a:bodyPr wrap="square" rtlCol="0">
            <a:spAutoFit/>
          </a:bodyPr>
          <a:lstStyle/>
          <a:p>
            <a:r>
              <a:rPr lang="fr-FR" sz="2400" dirty="0"/>
              <a:t>L</a:t>
            </a:r>
            <a:r>
              <a:rPr lang="fr-FR" sz="4000" dirty="0">
                <a:latin typeface="Times New Roman" panose="02020603050405020304" pitchFamily="18" charset="0"/>
                <a:cs typeface="Times New Roman" panose="02020603050405020304" pitchFamily="18" charset="0"/>
              </a:rPr>
              <a:t>e sismomètre passif</a:t>
            </a:r>
          </a:p>
        </p:txBody>
      </p:sp>
      <p:pic>
        <p:nvPicPr>
          <p:cNvPr id="2052" name="Picture 4" descr="http://upload.wikimedia.org/wikipedia/commons/thumb/8/86/Apollo_AS11-40-5868.jpg/800px-Apollo_AS11-40-58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506" y="878843"/>
            <a:ext cx="4702362" cy="474597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068770" y="5577433"/>
            <a:ext cx="4698981" cy="1323439"/>
          </a:xfrm>
          <a:prstGeom prst="rect">
            <a:avLst/>
          </a:prstGeom>
          <a:noFill/>
        </p:spPr>
        <p:txBody>
          <a:bodyPr wrap="square" rtlCol="0">
            <a:spAutoFit/>
          </a:bodyPr>
          <a:lstStyle/>
          <a:p>
            <a:r>
              <a:rPr lang="fr-FR" sz="4000" dirty="0">
                <a:latin typeface="Times New Roman" panose="02020603050405020304" pitchFamily="18" charset="0"/>
                <a:cs typeface="Times New Roman" panose="02020603050405020304" pitchFamily="18" charset="0"/>
              </a:rPr>
              <a:t>Aldrin descendant du module lunaire</a:t>
            </a:r>
          </a:p>
        </p:txBody>
      </p:sp>
    </p:spTree>
    <p:extLst>
      <p:ext uri="{BB962C8B-B14F-4D97-AF65-F5344CB8AC3E}">
        <p14:creationId xmlns:p14="http://schemas.microsoft.com/office/powerpoint/2010/main" val="42011114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10340" y="-755"/>
            <a:ext cx="7349027" cy="814222"/>
          </a:xfrm>
        </p:spPr>
        <p:txBody>
          <a:bodyPr/>
          <a:lstStyle/>
          <a:p>
            <a:r>
              <a:rPr lang="fr-FR" sz="6000" dirty="0">
                <a:latin typeface="Times New Roman" panose="02020603050405020304" pitchFamily="18" charset="0"/>
                <a:cs typeface="Times New Roman" panose="02020603050405020304" pitchFamily="18" charset="0"/>
              </a:rPr>
              <a:t>Apollo 11: Sur la Lune</a:t>
            </a:r>
          </a:p>
        </p:txBody>
      </p:sp>
      <p:pic>
        <p:nvPicPr>
          <p:cNvPr id="9"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6200" y="1040204"/>
            <a:ext cx="5038743" cy="5071534"/>
          </a:xfrm>
        </p:spPr>
      </p:pic>
      <p:pic>
        <p:nvPicPr>
          <p:cNvPr id="1026" name="Picture 2" descr="http://upload.wikimedia.org/wikipedia/commons/thumb/0/08/Apollo_11_Lunar_Laser_Ranging_Experiment.jpg/800px-Apollo_11_Lunar_Laser_Ranging_Experi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687" y="1053263"/>
            <a:ext cx="5011924" cy="505847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6096000" y="6150114"/>
            <a:ext cx="6154615" cy="707886"/>
          </a:xfrm>
          <a:prstGeom prst="rect">
            <a:avLst/>
          </a:prstGeom>
          <a:noFill/>
        </p:spPr>
        <p:txBody>
          <a:bodyPr wrap="square" rtlCol="0">
            <a:spAutoFit/>
          </a:bodyPr>
          <a:lstStyle/>
          <a:p>
            <a:r>
              <a:rPr lang="fr-FR" sz="4000" dirty="0">
                <a:latin typeface="Times New Roman" panose="02020603050405020304" pitchFamily="18" charset="0"/>
                <a:cs typeface="Times New Roman" panose="02020603050405020304" pitchFamily="18" charset="0"/>
              </a:rPr>
              <a:t>Le réflecteur de rayons laser</a:t>
            </a:r>
          </a:p>
        </p:txBody>
      </p:sp>
      <p:sp>
        <p:nvSpPr>
          <p:cNvPr id="6" name="ZoneTexte 5"/>
          <p:cNvSpPr txBox="1"/>
          <p:nvPr/>
        </p:nvSpPr>
        <p:spPr>
          <a:xfrm>
            <a:off x="0" y="6108028"/>
            <a:ext cx="5967046" cy="707886"/>
          </a:xfrm>
          <a:prstGeom prst="rect">
            <a:avLst/>
          </a:prstGeom>
          <a:noFill/>
        </p:spPr>
        <p:txBody>
          <a:bodyPr wrap="square" rtlCol="0">
            <a:spAutoFit/>
          </a:bodyPr>
          <a:lstStyle/>
          <a:p>
            <a:r>
              <a:rPr lang="fr-FR" sz="4000" dirty="0">
                <a:latin typeface="Times New Roman" panose="02020603050405020304" pitchFamily="18" charset="0"/>
                <a:cs typeface="Times New Roman" panose="02020603050405020304" pitchFamily="18" charset="0"/>
              </a:rPr>
              <a:t>Le collecteur de vent solaire</a:t>
            </a:r>
          </a:p>
        </p:txBody>
      </p:sp>
    </p:spTree>
    <p:extLst>
      <p:ext uri="{BB962C8B-B14F-4D97-AF65-F5344CB8AC3E}">
        <p14:creationId xmlns:p14="http://schemas.microsoft.com/office/powerpoint/2010/main" val="3821995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59093" y="-208050"/>
            <a:ext cx="7769646" cy="780178"/>
          </a:xfrm>
        </p:spPr>
        <p:txBody>
          <a:bodyPr/>
          <a:lstStyle/>
          <a:p>
            <a:r>
              <a:rPr lang="fr-FR" sz="6000" dirty="0">
                <a:latin typeface="Times New Roman" panose="02020603050405020304" pitchFamily="18" charset="0"/>
                <a:cs typeface="Times New Roman" panose="02020603050405020304" pitchFamily="18" charset="0"/>
              </a:rPr>
              <a:t>Apollo 11: Sur la Lune</a:t>
            </a:r>
          </a:p>
        </p:txBody>
      </p:sp>
      <p:pic>
        <p:nvPicPr>
          <p:cNvPr id="4098" name="Picture 2" descr="http://upload.wikimedia.org/wikipedia/commons/thumb/8/8b/5927_NASA.jpg/800px-5927_NAS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2448" y="748023"/>
            <a:ext cx="4873999" cy="4898369"/>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246456" y="5878184"/>
            <a:ext cx="4925985" cy="707886"/>
          </a:xfrm>
          <a:prstGeom prst="rect">
            <a:avLst/>
          </a:prstGeom>
          <a:noFill/>
        </p:spPr>
        <p:txBody>
          <a:bodyPr wrap="square" rtlCol="0">
            <a:spAutoFit/>
          </a:bodyPr>
          <a:lstStyle/>
          <a:p>
            <a:r>
              <a:rPr lang="fr-FR" sz="4000" dirty="0">
                <a:latin typeface="Times New Roman" panose="02020603050405020304" pitchFamily="18" charset="0"/>
                <a:cs typeface="Times New Roman" panose="02020603050405020304" pitchFamily="18" charset="0"/>
              </a:rPr>
              <a:t>Le L.E.M, avec Aldrin</a:t>
            </a:r>
          </a:p>
        </p:txBody>
      </p:sp>
      <p:pic>
        <p:nvPicPr>
          <p:cNvPr id="4100" name="Picture 4" descr="http://upload.wikimedia.org/wikipedia/commons/thumb/9/98/Aldrin_Apollo_11_original.jpg/800px-Aldrin_Apollo_11_orig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226" y="719057"/>
            <a:ext cx="4925985" cy="495630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5512409" y="5570407"/>
            <a:ext cx="6257559" cy="1323439"/>
          </a:xfrm>
          <a:prstGeom prst="rect">
            <a:avLst/>
          </a:prstGeom>
          <a:noFill/>
        </p:spPr>
        <p:txBody>
          <a:bodyPr wrap="square" rtlCol="0">
            <a:spAutoFit/>
          </a:bodyPr>
          <a:lstStyle/>
          <a:p>
            <a:r>
              <a:rPr lang="fr-FR" sz="4000" dirty="0">
                <a:latin typeface="Times New Roman" panose="02020603050405020304" pitchFamily="18" charset="0"/>
                <a:cs typeface="Times New Roman" panose="02020603050405020304" pitchFamily="18" charset="0"/>
              </a:rPr>
              <a:t>Combinaison des astronautes: 4H d’autonomie</a:t>
            </a:r>
          </a:p>
        </p:txBody>
      </p:sp>
    </p:spTree>
    <p:extLst>
      <p:ext uri="{BB962C8B-B14F-4D97-AF65-F5344CB8AC3E}">
        <p14:creationId xmlns:p14="http://schemas.microsoft.com/office/powerpoint/2010/main" val="34173429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2192000" cy="1090246"/>
          </a:xfrm>
        </p:spPr>
        <p:txBody>
          <a:bodyPr/>
          <a:lstStyle/>
          <a:p>
            <a:r>
              <a:rPr lang="fr-FR" sz="6000" dirty="0">
                <a:latin typeface="Times New Roman" panose="02020603050405020304" pitchFamily="18" charset="0"/>
                <a:cs typeface="Times New Roman" panose="02020603050405020304" pitchFamily="18" charset="0"/>
              </a:rPr>
              <a:t>Autres missions </a:t>
            </a:r>
            <a:r>
              <a:rPr lang="fr-FR" sz="6000" dirty="0" err="1">
                <a:latin typeface="Times New Roman" panose="02020603050405020304" pitchFamily="18" charset="0"/>
                <a:cs typeface="Times New Roman" panose="02020603050405020304" pitchFamily="18" charset="0"/>
              </a:rPr>
              <a:t>Apollo:La</a:t>
            </a:r>
            <a:r>
              <a:rPr lang="fr-FR" sz="6000" dirty="0">
                <a:latin typeface="Times New Roman" panose="02020603050405020304" pitchFamily="18" charset="0"/>
                <a:cs typeface="Times New Roman" panose="02020603050405020304" pitchFamily="18" charset="0"/>
              </a:rPr>
              <a:t> jeep lunaire</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531" y="1311007"/>
            <a:ext cx="4926375" cy="4926375"/>
          </a:xfrm>
        </p:spPr>
      </p:pic>
      <p:pic>
        <p:nvPicPr>
          <p:cNvPr id="5" name="Espace réservé du contenu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907" y="1323859"/>
            <a:ext cx="5034708" cy="5034708"/>
          </a:xfrm>
          <a:prstGeom prst="rect">
            <a:avLst/>
          </a:prstGeom>
        </p:spPr>
      </p:pic>
    </p:spTree>
    <p:extLst>
      <p:ext uri="{BB962C8B-B14F-4D97-AF65-F5344CB8AC3E}">
        <p14:creationId xmlns:p14="http://schemas.microsoft.com/office/powerpoint/2010/main" val="14805350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4645" y="89301"/>
            <a:ext cx="10695375" cy="977498"/>
          </a:xfrm>
        </p:spPr>
        <p:txBody>
          <a:bodyPr/>
          <a:lstStyle/>
          <a:p>
            <a:r>
              <a:rPr lang="fr-FR" sz="6000" dirty="0">
                <a:latin typeface="Times New Roman" panose="02020603050405020304" pitchFamily="18" charset="0"/>
                <a:cs typeface="Times New Roman" panose="02020603050405020304" pitchFamily="18" charset="0"/>
              </a:rPr>
              <a:t>Le retour de la mission Apollo 11</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039" y="1421176"/>
            <a:ext cx="5228294" cy="5228294"/>
          </a:xfrm>
        </p:spPr>
      </p:pic>
      <p:pic>
        <p:nvPicPr>
          <p:cNvPr id="5122" name="Picture 2" descr="http://upload.wikimedia.org/wikipedia/commons/2/28/Splashdown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819" y="1335270"/>
            <a:ext cx="5416956" cy="5197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4574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6756" y="11723"/>
            <a:ext cx="8449584" cy="825239"/>
          </a:xfrm>
        </p:spPr>
        <p:txBody>
          <a:bodyPr/>
          <a:lstStyle/>
          <a:p>
            <a:r>
              <a:rPr lang="fr-FR" sz="6000" dirty="0">
                <a:latin typeface="Times New Roman" panose="02020603050405020304" pitchFamily="18" charset="0"/>
                <a:cs typeface="Times New Roman" panose="02020603050405020304" pitchFamily="18" charset="0"/>
              </a:rPr>
              <a:t>Bilan des missions Apollo</a:t>
            </a:r>
          </a:p>
        </p:txBody>
      </p:sp>
      <p:sp>
        <p:nvSpPr>
          <p:cNvPr id="6" name="Espace réservé du contenu 5"/>
          <p:cNvSpPr>
            <a:spLocks noGrp="1"/>
          </p:cNvSpPr>
          <p:nvPr>
            <p:ph idx="1"/>
          </p:nvPr>
        </p:nvSpPr>
        <p:spPr>
          <a:xfrm>
            <a:off x="121184" y="1217364"/>
            <a:ext cx="7381585" cy="5442333"/>
          </a:xfrm>
        </p:spPr>
        <p:txBody>
          <a:bodyPr>
            <a:noAutofit/>
          </a:bodyPr>
          <a:lstStyle/>
          <a:p>
            <a:pPr algn="just"/>
            <a:r>
              <a:rPr lang="fr-FR" sz="4000" dirty="0">
                <a:latin typeface="Times New Roman" panose="02020603050405020304" pitchFamily="18" charset="0"/>
                <a:cs typeface="Times New Roman" panose="02020603050405020304" pitchFamily="18" charset="0"/>
              </a:rPr>
              <a:t>Les défis étaient énormes. La fusée Saturne V est la fusée la plus puissante jamais construite (110 m de haut, 3000t au décollage, 10m de diamètre, propulsée par cinq moteurs de 677 t de poussée chacun, charge utile 118 t en orbite basse, 47 t pour la Lune). </a:t>
            </a:r>
          </a:p>
        </p:txBody>
      </p:sp>
      <p:pic>
        <p:nvPicPr>
          <p:cNvPr id="1028" name="Picture 4" descr="http://upload.wikimedia.org/wikipedia/commons/thumb/1/16/S-IC_engines_and_Von_Braun.jpg/640px-S-IC_engines_and_Von_Brau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6027" y="1319432"/>
            <a:ext cx="4219434" cy="5238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04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A8C1-147F-4C60-A12C-A32B5704EDEC}"/>
              </a:ext>
            </a:extLst>
          </p:cNvPr>
          <p:cNvSpPr>
            <a:spLocks noGrp="1"/>
          </p:cNvSpPr>
          <p:nvPr>
            <p:ph type="title"/>
          </p:nvPr>
        </p:nvSpPr>
        <p:spPr>
          <a:xfrm>
            <a:off x="5408978" y="1574212"/>
            <a:ext cx="6393800" cy="1793346"/>
          </a:xfrm>
        </p:spPr>
        <p:txBody>
          <a:bodyPr vert="horz" lIns="91440" tIns="45720" rIns="91440" bIns="45720" rtlCol="0" anchor="b">
            <a:noAutofit/>
            <a:scene3d>
              <a:camera prst="orthographicFront"/>
              <a:lightRig rig="harsh" dir="t"/>
            </a:scene3d>
            <a:sp3d extrusionH="57150" prstMaterial="matte">
              <a:bevelT w="63500" h="12700" prst="angle"/>
              <a:contourClr>
                <a:schemeClr val="bg1">
                  <a:lumMod val="65000"/>
                </a:schemeClr>
              </a:contourClr>
            </a:sp3d>
          </a:bodyPr>
          <a:lstStyle/>
          <a:p>
            <a:pPr>
              <a:lnSpc>
                <a:spcPct val="90000"/>
              </a:lnSpc>
            </a:pPr>
            <a:r>
              <a:rPr lang="en-US"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La Lune, un </a:t>
            </a:r>
            <a:r>
              <a:rPr lang="en-US" sz="6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astre</a:t>
            </a:r>
            <a:r>
              <a:rPr lang="en-US"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facile à observer</a:t>
            </a:r>
          </a:p>
        </p:txBody>
      </p:sp>
      <p:pic>
        <p:nvPicPr>
          <p:cNvPr id="10" name="Image 9">
            <a:extLst>
              <a:ext uri="{FF2B5EF4-FFF2-40B4-BE49-F238E27FC236}">
                <a16:creationId xmlns:a16="http://schemas.microsoft.com/office/drawing/2014/main" id="{460BA3C2-721C-4163-8B5B-1E3F52AEF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240" y="4976160"/>
            <a:ext cx="1793346" cy="1793346"/>
          </a:xfrm>
          <a:prstGeom prst="rect">
            <a:avLst/>
          </a:prstGeom>
        </p:spPr>
      </p:pic>
      <p:sp>
        <p:nvSpPr>
          <p:cNvPr id="12" name="ZoneTexte 11">
            <a:extLst>
              <a:ext uri="{FF2B5EF4-FFF2-40B4-BE49-F238E27FC236}">
                <a16:creationId xmlns:a16="http://schemas.microsoft.com/office/drawing/2014/main" id="{9499D3FD-4989-4D56-A008-D63288CC45CF}"/>
              </a:ext>
            </a:extLst>
          </p:cNvPr>
          <p:cNvSpPr txBox="1"/>
          <p:nvPr/>
        </p:nvSpPr>
        <p:spPr>
          <a:xfrm>
            <a:off x="5260481" y="3798770"/>
            <a:ext cx="5177331" cy="3447098"/>
          </a:xfrm>
          <a:prstGeom prst="rect">
            <a:avLst/>
          </a:prstGeom>
          <a:noFill/>
        </p:spPr>
        <p:txBody>
          <a:bodyPr wrap="square" rtlCol="0">
            <a:spAutoFit/>
          </a:bodyPr>
          <a:lstStyle/>
          <a:p>
            <a:r>
              <a:rPr lang="fr-FR" sz="4000" dirty="0">
                <a:latin typeface="Times New Roman" panose="02020603050405020304" pitchFamily="18" charset="0"/>
                <a:cs typeface="Times New Roman" panose="02020603050405020304" pitchFamily="18" charset="0"/>
              </a:rPr>
              <a:t>Photo prise (sans pied) par appareil photo </a:t>
            </a:r>
            <a:r>
              <a:rPr lang="fr-FR" sz="4000" dirty="0" err="1">
                <a:latin typeface="Times New Roman" panose="02020603050405020304" pitchFamily="18" charset="0"/>
                <a:cs typeface="Times New Roman" panose="02020603050405020304" pitchFamily="18" charset="0"/>
              </a:rPr>
              <a:t>Lumix</a:t>
            </a:r>
            <a:r>
              <a:rPr lang="fr-FR" sz="4000" dirty="0">
                <a:latin typeface="Times New Roman" panose="02020603050405020304" pitchFamily="18" charset="0"/>
                <a:cs typeface="Times New Roman" panose="02020603050405020304" pitchFamily="18" charset="0"/>
              </a:rPr>
              <a:t> DMC-FZ-72 Bridge-Zoom 60, mode auto.</a:t>
            </a:r>
          </a:p>
          <a:p>
            <a:endParaRPr lang="fr-FR" dirty="0"/>
          </a:p>
        </p:txBody>
      </p:sp>
      <p:pic>
        <p:nvPicPr>
          <p:cNvPr id="14" name="Image 13">
            <a:extLst>
              <a:ext uri="{FF2B5EF4-FFF2-40B4-BE49-F238E27FC236}">
                <a16:creationId xmlns:a16="http://schemas.microsoft.com/office/drawing/2014/main" id="{567043BA-51E3-45E6-8BF2-9523F3F78A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14" y="0"/>
            <a:ext cx="5139081" cy="6858000"/>
          </a:xfrm>
          <a:prstGeom prst="rect">
            <a:avLst/>
          </a:prstGeom>
        </p:spPr>
      </p:pic>
    </p:spTree>
    <p:extLst>
      <p:ext uri="{BB962C8B-B14F-4D97-AF65-F5344CB8AC3E}">
        <p14:creationId xmlns:p14="http://schemas.microsoft.com/office/powerpoint/2010/main" val="19214020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4079" y="0"/>
            <a:ext cx="8367522" cy="825239"/>
          </a:xfrm>
        </p:spPr>
        <p:txBody>
          <a:bodyPr/>
          <a:lstStyle/>
          <a:p>
            <a:r>
              <a:rPr lang="fr-FR" sz="6000" dirty="0">
                <a:latin typeface="Times New Roman" panose="02020603050405020304" pitchFamily="18" charset="0"/>
                <a:cs typeface="Times New Roman" panose="02020603050405020304" pitchFamily="18" charset="0"/>
              </a:rPr>
              <a:t>Bilan des missions Apollo</a:t>
            </a:r>
          </a:p>
        </p:txBody>
      </p:sp>
      <p:sp>
        <p:nvSpPr>
          <p:cNvPr id="6" name="Espace réservé du contenu 5"/>
          <p:cNvSpPr>
            <a:spLocks noGrp="1"/>
          </p:cNvSpPr>
          <p:nvPr>
            <p:ph idx="1"/>
          </p:nvPr>
        </p:nvSpPr>
        <p:spPr>
          <a:xfrm>
            <a:off x="121184" y="1217364"/>
            <a:ext cx="7405031" cy="5442333"/>
          </a:xfrm>
        </p:spPr>
        <p:txBody>
          <a:bodyPr>
            <a:noAutofit/>
          </a:bodyPr>
          <a:lstStyle/>
          <a:p>
            <a:pPr algn="just"/>
            <a:r>
              <a:rPr lang="fr-FR" sz="4000" dirty="0">
                <a:latin typeface="Times New Roman" panose="02020603050405020304" pitchFamily="18" charset="0"/>
                <a:cs typeface="Times New Roman" panose="02020603050405020304" pitchFamily="18" charset="0"/>
              </a:rPr>
              <a:t>Le programme, par son gigantisme, allait générer des problèmes jamais rencontrés. Outre la conception de moteurs inédits et un objectif de huit ans pour parvenir sur la Lune, il exigeait une fiabilité élevée (objectif de risque de perte humaine inférieur à 0,1%). </a:t>
            </a:r>
          </a:p>
        </p:txBody>
      </p:sp>
      <p:pic>
        <p:nvPicPr>
          <p:cNvPr id="1028" name="Picture 4" descr="http://upload.wikimedia.org/wikipedia/commons/thumb/1/16/S-IC_engines_and_Von_Braun.jpg/640px-S-IC_engines_and_Von_Brau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6027" y="1319432"/>
            <a:ext cx="4219434" cy="5238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26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2325" y="0"/>
            <a:ext cx="8812999" cy="825239"/>
          </a:xfrm>
        </p:spPr>
        <p:txBody>
          <a:bodyPr/>
          <a:lstStyle/>
          <a:p>
            <a:r>
              <a:rPr lang="fr-FR" sz="6000" dirty="0">
                <a:latin typeface="Times New Roman" panose="02020603050405020304" pitchFamily="18" charset="0"/>
                <a:cs typeface="Times New Roman" panose="02020603050405020304" pitchFamily="18" charset="0"/>
              </a:rPr>
              <a:t>Bilan des missions Apollo</a:t>
            </a:r>
          </a:p>
        </p:txBody>
      </p:sp>
      <p:sp>
        <p:nvSpPr>
          <p:cNvPr id="6" name="Espace réservé du contenu 5"/>
          <p:cNvSpPr>
            <a:spLocks noGrp="1"/>
          </p:cNvSpPr>
          <p:nvPr>
            <p:ph idx="1"/>
          </p:nvPr>
        </p:nvSpPr>
        <p:spPr>
          <a:xfrm>
            <a:off x="0" y="1082971"/>
            <a:ext cx="12192000" cy="5669521"/>
          </a:xfrm>
        </p:spPr>
        <p:txBody>
          <a:bodyPr>
            <a:noAutofit/>
          </a:bodyPr>
          <a:lstStyle/>
          <a:p>
            <a:pPr algn="just"/>
            <a:r>
              <a:rPr lang="fr-FR" sz="4000" dirty="0">
                <a:latin typeface="Times New Roman" panose="02020603050405020304" pitchFamily="18" charset="0"/>
                <a:cs typeface="Times New Roman" panose="02020603050405020304" pitchFamily="18" charset="0"/>
              </a:rPr>
              <a:t>Disposant d'un financement exceptionnel, la NASA a pu résoudre les problèmes de mise au point du programme. </a:t>
            </a:r>
          </a:p>
          <a:p>
            <a:pPr algn="just"/>
            <a:r>
              <a:rPr lang="fr-FR" sz="4000" dirty="0">
                <a:latin typeface="Times New Roman" panose="02020603050405020304" pitchFamily="18" charset="0"/>
                <a:cs typeface="Times New Roman" panose="02020603050405020304" pitchFamily="18" charset="0"/>
              </a:rPr>
              <a:t>Les plus importantes difficultés furent le CMS (module de Commande et de service, où les astronautes vont résider pendant tout le voyage, hors aller- retour Lune) et le module lunaire (LEM dont la partie basse restera sur la Lune) , car aucune expérience n'existait, entraînant des retards qui ont failli mettre en danger l'échéance du programme. </a:t>
            </a:r>
          </a:p>
        </p:txBody>
      </p:sp>
    </p:spTree>
    <p:extLst>
      <p:ext uri="{BB962C8B-B14F-4D97-AF65-F5344CB8AC3E}">
        <p14:creationId xmlns:p14="http://schemas.microsoft.com/office/powerpoint/2010/main" val="28113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4078" y="0"/>
            <a:ext cx="8484753" cy="825239"/>
          </a:xfrm>
        </p:spPr>
        <p:txBody>
          <a:bodyPr/>
          <a:lstStyle/>
          <a:p>
            <a:r>
              <a:rPr lang="fr-FR" sz="6000" dirty="0">
                <a:latin typeface="Times New Roman" panose="02020603050405020304" pitchFamily="18" charset="0"/>
                <a:cs typeface="Times New Roman" panose="02020603050405020304" pitchFamily="18" charset="0"/>
              </a:rPr>
              <a:t>Bilan des missions Apollo</a:t>
            </a:r>
          </a:p>
        </p:txBody>
      </p:sp>
      <p:sp>
        <p:nvSpPr>
          <p:cNvPr id="6" name="Espace réservé du contenu 5"/>
          <p:cNvSpPr>
            <a:spLocks noGrp="1"/>
          </p:cNvSpPr>
          <p:nvPr>
            <p:ph idx="1"/>
          </p:nvPr>
        </p:nvSpPr>
        <p:spPr>
          <a:xfrm>
            <a:off x="0" y="1252533"/>
            <a:ext cx="11821099" cy="5442333"/>
          </a:xfrm>
        </p:spPr>
        <p:txBody>
          <a:bodyPr>
            <a:normAutofit/>
          </a:bodyPr>
          <a:lstStyle/>
          <a:p>
            <a:pPr algn="just"/>
            <a:r>
              <a:rPr lang="fr-FR" sz="4000" dirty="0">
                <a:latin typeface="Times New Roman" panose="02020603050405020304" pitchFamily="18" charset="0"/>
                <a:cs typeface="Times New Roman" panose="02020603050405020304" pitchFamily="18" charset="0"/>
              </a:rPr>
              <a:t>C'est grâce à l'informatique utilisée pour la première fois dans un programme astronautique que la séquence de test et l'enregistrement de centaines de paramètres purent être automatisés. </a:t>
            </a:r>
          </a:p>
          <a:p>
            <a:pPr algn="just"/>
            <a:r>
              <a:rPr lang="fr-FR" sz="4000" dirty="0">
                <a:latin typeface="Times New Roman" panose="02020603050405020304" pitchFamily="18" charset="0"/>
                <a:cs typeface="Times New Roman" panose="02020603050405020304" pitchFamily="18" charset="0"/>
              </a:rPr>
              <a:t>Le taux de réussite et l'objectif réalisé montrera que l'astronautique américaine a fait mieux que rattraper son retard sur les soviétiques.</a:t>
            </a:r>
          </a:p>
        </p:txBody>
      </p:sp>
    </p:spTree>
    <p:extLst>
      <p:ext uri="{BB962C8B-B14F-4D97-AF65-F5344CB8AC3E}">
        <p14:creationId xmlns:p14="http://schemas.microsoft.com/office/powerpoint/2010/main" val="314897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57832" y="0"/>
            <a:ext cx="9404723" cy="825239"/>
          </a:xfrm>
        </p:spPr>
        <p:txBody>
          <a:bodyPr/>
          <a:lstStyle/>
          <a:p>
            <a:r>
              <a:rPr lang="fr-FR" sz="6000" dirty="0">
                <a:latin typeface="Times New Roman" panose="02020603050405020304" pitchFamily="18" charset="0"/>
                <a:cs typeface="Times New Roman" panose="02020603050405020304" pitchFamily="18" charset="0"/>
              </a:rPr>
              <a:t>Bilan des missions Apollo</a:t>
            </a:r>
          </a:p>
        </p:txBody>
      </p:sp>
      <p:sp>
        <p:nvSpPr>
          <p:cNvPr id="6" name="Espace réservé du contenu 5"/>
          <p:cNvSpPr>
            <a:spLocks noGrp="1"/>
          </p:cNvSpPr>
          <p:nvPr>
            <p:ph idx="1"/>
          </p:nvPr>
        </p:nvSpPr>
        <p:spPr>
          <a:xfrm>
            <a:off x="0" y="1108325"/>
            <a:ext cx="12192000" cy="5442333"/>
          </a:xfrm>
        </p:spPr>
        <p:txBody>
          <a:bodyPr>
            <a:noAutofit/>
          </a:bodyPr>
          <a:lstStyle/>
          <a:p>
            <a:pPr algn="just"/>
            <a:r>
              <a:rPr lang="fr-FR" sz="4000" dirty="0">
                <a:latin typeface="Times New Roman" panose="02020603050405020304" pitchFamily="18" charset="0"/>
                <a:cs typeface="Times New Roman" panose="02020603050405020304" pitchFamily="18" charset="0"/>
              </a:rPr>
              <a:t>Les cinq autres missions ont permis de ramener 382 kg de roche lunaire, de déposer de nombreux instruments sur la Lune et de faire des recherches scientifiques et des excursions pouvant atteindre 8 heures, grâce à un véhicule tout-terrain lunaire. </a:t>
            </a:r>
          </a:p>
          <a:p>
            <a:pPr algn="just"/>
            <a:r>
              <a:rPr lang="fr-FR" sz="4000" dirty="0">
                <a:latin typeface="Times New Roman" panose="02020603050405020304" pitchFamily="18" charset="0"/>
                <a:cs typeface="Times New Roman" panose="02020603050405020304" pitchFamily="18" charset="0"/>
              </a:rPr>
              <a:t>Trop sensibilisés aux enjeux médiatiques, les Etats-Unis ont sous-estimé les enjeux scientifiques. Ils ont réalisé tardivement qu'il aurait été préférable de former des scientifiques comme astronautes plutôt que des pilotes. </a:t>
            </a:r>
          </a:p>
        </p:txBody>
      </p:sp>
    </p:spTree>
    <p:extLst>
      <p:ext uri="{BB962C8B-B14F-4D97-AF65-F5344CB8AC3E}">
        <p14:creationId xmlns:p14="http://schemas.microsoft.com/office/powerpoint/2010/main" val="359363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55710" y="0"/>
            <a:ext cx="8344076" cy="825239"/>
          </a:xfrm>
        </p:spPr>
        <p:txBody>
          <a:bodyPr/>
          <a:lstStyle/>
          <a:p>
            <a:r>
              <a:rPr lang="fr-FR" sz="6000" dirty="0">
                <a:latin typeface="Times New Roman" panose="02020603050405020304" pitchFamily="18" charset="0"/>
                <a:cs typeface="Times New Roman" panose="02020603050405020304" pitchFamily="18" charset="0"/>
              </a:rPr>
              <a:t>Bilan des missions Apollo</a:t>
            </a:r>
          </a:p>
        </p:txBody>
      </p:sp>
      <p:sp>
        <p:nvSpPr>
          <p:cNvPr id="6" name="Espace réservé du contenu 5"/>
          <p:cNvSpPr>
            <a:spLocks noGrp="1"/>
          </p:cNvSpPr>
          <p:nvPr>
            <p:ph idx="1"/>
          </p:nvPr>
        </p:nvSpPr>
        <p:spPr>
          <a:xfrm>
            <a:off x="185450" y="1415667"/>
            <a:ext cx="11821099" cy="5442333"/>
          </a:xfrm>
        </p:spPr>
        <p:txBody>
          <a:bodyPr>
            <a:normAutofit/>
          </a:bodyPr>
          <a:lstStyle/>
          <a:p>
            <a:pPr algn="just"/>
            <a:r>
              <a:rPr lang="fr-FR" sz="4000" dirty="0">
                <a:latin typeface="Times New Roman" panose="02020603050405020304" pitchFamily="18" charset="0"/>
                <a:cs typeface="Times New Roman" panose="02020603050405020304" pitchFamily="18" charset="0"/>
              </a:rPr>
              <a:t>La NASA a recruté six scientifiques en 1965, mais seul le géologue Schmitt ira sur la Lune et fera une collecte ciblée de roches. </a:t>
            </a:r>
          </a:p>
          <a:p>
            <a:pPr algn="just"/>
            <a:r>
              <a:rPr lang="fr-FR" sz="4000" dirty="0">
                <a:latin typeface="Times New Roman" panose="02020603050405020304" pitchFamily="18" charset="0"/>
                <a:cs typeface="Times New Roman" panose="02020603050405020304" pitchFamily="18" charset="0"/>
              </a:rPr>
              <a:t>Les roches lunaires qu’il a ramené sur la Terre se sont révélées les plus intéressantes mais dans l’ensemble les échantillons s'avérèrent plus difficiles que prévu à interpréter et la géologie complexe de la Lune est encore sujette à divers scénarios. </a:t>
            </a:r>
          </a:p>
        </p:txBody>
      </p:sp>
    </p:spTree>
    <p:extLst>
      <p:ext uri="{BB962C8B-B14F-4D97-AF65-F5344CB8AC3E}">
        <p14:creationId xmlns:p14="http://schemas.microsoft.com/office/powerpoint/2010/main" val="188780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4079" y="0"/>
            <a:ext cx="8871614" cy="825239"/>
          </a:xfrm>
        </p:spPr>
        <p:txBody>
          <a:bodyPr/>
          <a:lstStyle/>
          <a:p>
            <a:r>
              <a:rPr lang="fr-FR" sz="6000" dirty="0">
                <a:latin typeface="Times New Roman" panose="02020603050405020304" pitchFamily="18" charset="0"/>
                <a:cs typeface="Times New Roman" panose="02020603050405020304" pitchFamily="18" charset="0"/>
              </a:rPr>
              <a:t>Bilan des missions Apollo</a:t>
            </a:r>
          </a:p>
        </p:txBody>
      </p:sp>
      <p:sp>
        <p:nvSpPr>
          <p:cNvPr id="6" name="Espace réservé du contenu 5"/>
          <p:cNvSpPr>
            <a:spLocks noGrp="1"/>
          </p:cNvSpPr>
          <p:nvPr>
            <p:ph idx="1"/>
          </p:nvPr>
        </p:nvSpPr>
        <p:spPr>
          <a:xfrm>
            <a:off x="0" y="1368881"/>
            <a:ext cx="12030419" cy="5928100"/>
          </a:xfrm>
        </p:spPr>
        <p:txBody>
          <a:bodyPr>
            <a:normAutofit/>
          </a:bodyPr>
          <a:lstStyle/>
          <a:p>
            <a:pPr algn="just"/>
            <a:r>
              <a:rPr lang="fr-FR" sz="4000" dirty="0">
                <a:latin typeface="Times New Roman" panose="02020603050405020304" pitchFamily="18" charset="0"/>
                <a:cs typeface="Times New Roman" panose="02020603050405020304" pitchFamily="18" charset="0"/>
              </a:rPr>
              <a:t>Technologiquement les exigences spatiales ont permis </a:t>
            </a:r>
            <a:r>
              <a:rPr lang="fr-FR" sz="4000" b="1" dirty="0">
                <a:latin typeface="Times New Roman" panose="02020603050405020304" pitchFamily="18" charset="0"/>
                <a:cs typeface="Times New Roman" panose="02020603050405020304" pitchFamily="18" charset="0"/>
              </a:rPr>
              <a:t>de nouvelles techniques</a:t>
            </a:r>
            <a:r>
              <a:rPr lang="fr-FR" sz="4000" dirty="0">
                <a:latin typeface="Times New Roman" panose="02020603050405020304" pitchFamily="18" charset="0"/>
                <a:cs typeface="Times New Roman" panose="02020603050405020304" pitchFamily="18" charset="0"/>
              </a:rPr>
              <a:t> de soudage, l'usinage chimique pour la fabrication de composants électroniques, la création de nouveaux alliages et matériaux composites, le perfectionnement des instruments de mesure et l'instrumentation biomédicale nécessaire au contrôle de l'état de santé des astronautes en vol.</a:t>
            </a:r>
          </a:p>
        </p:txBody>
      </p:sp>
    </p:spTree>
    <p:extLst>
      <p:ext uri="{BB962C8B-B14F-4D97-AF65-F5344CB8AC3E}">
        <p14:creationId xmlns:p14="http://schemas.microsoft.com/office/powerpoint/2010/main" val="388792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4078" y="0"/>
            <a:ext cx="8555091" cy="825239"/>
          </a:xfrm>
        </p:spPr>
        <p:txBody>
          <a:bodyPr/>
          <a:lstStyle/>
          <a:p>
            <a:r>
              <a:rPr lang="fr-FR" sz="6000" dirty="0">
                <a:latin typeface="Times New Roman" panose="02020603050405020304" pitchFamily="18" charset="0"/>
                <a:cs typeface="Times New Roman" panose="02020603050405020304" pitchFamily="18" charset="0"/>
              </a:rPr>
              <a:t>Bilan des missions Apollo</a:t>
            </a:r>
          </a:p>
        </p:txBody>
      </p:sp>
      <p:sp>
        <p:nvSpPr>
          <p:cNvPr id="6" name="Espace réservé du contenu 5"/>
          <p:cNvSpPr>
            <a:spLocks noGrp="1"/>
          </p:cNvSpPr>
          <p:nvPr>
            <p:ph idx="1"/>
          </p:nvPr>
        </p:nvSpPr>
        <p:spPr>
          <a:xfrm>
            <a:off x="0" y="1122696"/>
            <a:ext cx="12030419" cy="5928100"/>
          </a:xfrm>
        </p:spPr>
        <p:txBody>
          <a:bodyPr>
            <a:noAutofit/>
          </a:bodyPr>
          <a:lstStyle/>
          <a:p>
            <a:pPr algn="just"/>
            <a:r>
              <a:rPr lang="fr-FR" sz="4000" dirty="0">
                <a:latin typeface="Times New Roman" panose="02020603050405020304" pitchFamily="18" charset="0"/>
                <a:cs typeface="Times New Roman" panose="02020603050405020304" pitchFamily="18" charset="0"/>
              </a:rPr>
              <a:t>C'est avec Apollo 8 que les téléspectateurs ont pu apercevoir pour la première fois la Terre vue de la Lune, ce qui frappera les esprits à l'époque. Un cinquième de la population mondiale suivra en direct les premiers pas de l'homme sur la Lune mais il s'ensuivit une polémique sur le coût du programme (actualisé en 2009: 150 milliards de dollars!). Depuis 1972, plus aucun astronaute n'a foulé le pied de la Lune et côté américain aucun projet pour y retourner n’est validé aujourd’hui.</a:t>
            </a:r>
          </a:p>
        </p:txBody>
      </p:sp>
    </p:spTree>
    <p:extLst>
      <p:ext uri="{BB962C8B-B14F-4D97-AF65-F5344CB8AC3E}">
        <p14:creationId xmlns:p14="http://schemas.microsoft.com/office/powerpoint/2010/main" val="410747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034" y="87663"/>
            <a:ext cx="9404723" cy="1047836"/>
          </a:xfrm>
        </p:spPr>
        <p:txBody>
          <a:bodyPr/>
          <a:lstStyle/>
          <a:p>
            <a:r>
              <a:rPr lang="fr-FR" sz="6000" dirty="0">
                <a:latin typeface="Times New Roman" panose="02020603050405020304" pitchFamily="18" charset="0"/>
                <a:cs typeface="Times New Roman" panose="02020603050405020304" pitchFamily="18" charset="0"/>
              </a:rPr>
              <a:t>Le projet russe concurrent</a:t>
            </a:r>
          </a:p>
        </p:txBody>
      </p:sp>
      <p:pic>
        <p:nvPicPr>
          <p:cNvPr id="1026" name="Picture 2" descr="http://upload.wikimedia.org/wikipedia/commons/thumb/f/f7/N1%2BSaturn5.jpg/640px-N1%2BSaturn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5748" y="1244906"/>
            <a:ext cx="2530053" cy="46726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2202" y="6027003"/>
            <a:ext cx="3503364" cy="1323439"/>
          </a:xfrm>
          <a:prstGeom prst="rect">
            <a:avLst/>
          </a:prstGeom>
        </p:spPr>
        <p:txBody>
          <a:bodyPr wrap="square">
            <a:spAutoFit/>
          </a:bodyPr>
          <a:lstStyle/>
          <a:p>
            <a:r>
              <a:rPr lang="fr-FR" sz="4000" dirty="0">
                <a:latin typeface="Times New Roman" panose="02020603050405020304" pitchFamily="18" charset="0"/>
                <a:cs typeface="Times New Roman" panose="02020603050405020304" pitchFamily="18" charset="0"/>
              </a:rPr>
              <a:t>Saturn V vs N1 russe</a:t>
            </a:r>
          </a:p>
        </p:txBody>
      </p:sp>
      <p:pic>
        <p:nvPicPr>
          <p:cNvPr id="1028" name="Picture 4" descr="http://upload.wikimedia.org/wikipedia/commons/thumb/7/71/MondraumLOK.jpg/1024px-MondraumLO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457" y="1244906"/>
            <a:ext cx="6798956" cy="470531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5348471" y="6027003"/>
            <a:ext cx="5049897" cy="707886"/>
          </a:xfrm>
          <a:prstGeom prst="rect">
            <a:avLst/>
          </a:prstGeom>
          <a:noFill/>
        </p:spPr>
        <p:txBody>
          <a:bodyPr wrap="square" rtlCol="0">
            <a:spAutoFit/>
          </a:bodyPr>
          <a:lstStyle/>
          <a:p>
            <a:r>
              <a:rPr lang="fr-FR" sz="4000" dirty="0">
                <a:latin typeface="Times New Roman" panose="02020603050405020304" pitchFamily="18" charset="0"/>
                <a:cs typeface="Times New Roman" panose="02020603050405020304" pitchFamily="18" charset="0"/>
              </a:rPr>
              <a:t>Vaisseau spatial russe</a:t>
            </a:r>
          </a:p>
        </p:txBody>
      </p:sp>
    </p:spTree>
    <p:extLst>
      <p:ext uri="{BB962C8B-B14F-4D97-AF65-F5344CB8AC3E}">
        <p14:creationId xmlns:p14="http://schemas.microsoft.com/office/powerpoint/2010/main" val="23601830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9557" y="27337"/>
            <a:ext cx="9404723" cy="1161954"/>
          </a:xfrm>
        </p:spPr>
        <p:txBody>
          <a:bodyPr/>
          <a:lstStyle/>
          <a:p>
            <a:r>
              <a:rPr lang="fr-FR" sz="6000" dirty="0">
                <a:latin typeface="Times New Roman" panose="02020603050405020304" pitchFamily="18" charset="0"/>
                <a:cs typeface="Times New Roman" panose="02020603050405020304" pitchFamily="18" charset="0"/>
              </a:rPr>
              <a:t>Le projet russe concurrent</a:t>
            </a:r>
          </a:p>
        </p:txBody>
      </p:sp>
      <p:sp>
        <p:nvSpPr>
          <p:cNvPr id="4" name="Rectangle 3"/>
          <p:cNvSpPr/>
          <p:nvPr/>
        </p:nvSpPr>
        <p:spPr>
          <a:xfrm>
            <a:off x="128529" y="5562650"/>
            <a:ext cx="3305062" cy="1323439"/>
          </a:xfrm>
          <a:prstGeom prst="rect">
            <a:avLst/>
          </a:prstGeom>
        </p:spPr>
        <p:txBody>
          <a:bodyPr wrap="square">
            <a:spAutoFit/>
          </a:bodyPr>
          <a:lstStyle/>
          <a:p>
            <a:pPr algn="ctr"/>
            <a:r>
              <a:rPr lang="fr-FR" sz="4000" dirty="0">
                <a:latin typeface="Times New Roman" panose="02020603050405020304" pitchFamily="18" charset="0"/>
                <a:cs typeface="Times New Roman" panose="02020603050405020304" pitchFamily="18" charset="0"/>
              </a:rPr>
              <a:t>Module lunaire russe</a:t>
            </a:r>
          </a:p>
        </p:txBody>
      </p:sp>
      <p:sp>
        <p:nvSpPr>
          <p:cNvPr id="5" name="ZoneTexte 4"/>
          <p:cNvSpPr txBox="1"/>
          <p:nvPr/>
        </p:nvSpPr>
        <p:spPr>
          <a:xfrm>
            <a:off x="3527316" y="5479193"/>
            <a:ext cx="2748542" cy="1323439"/>
          </a:xfrm>
          <a:prstGeom prst="rect">
            <a:avLst/>
          </a:prstGeom>
          <a:noFill/>
        </p:spPr>
        <p:txBody>
          <a:bodyPr wrap="square" rtlCol="0">
            <a:spAutoFit/>
          </a:bodyPr>
          <a:lstStyle/>
          <a:p>
            <a:r>
              <a:rPr lang="fr-FR" sz="4000" dirty="0">
                <a:latin typeface="Times New Roman" panose="02020603050405020304" pitchFamily="18" charset="0"/>
                <a:cs typeface="Times New Roman" panose="02020603050405020304" pitchFamily="18" charset="0"/>
              </a:rPr>
              <a:t>Scaphandre spatial russe</a:t>
            </a:r>
          </a:p>
        </p:txBody>
      </p:sp>
      <p:pic>
        <p:nvPicPr>
          <p:cNvPr id="2050" name="Picture 2" descr="http://upload.wikimedia.org/wikipedia/commons/0/0f/MondlanderL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5" y="1064452"/>
            <a:ext cx="3678295" cy="43605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pload.wikimedia.org/wikipedia/commons/thumb/7/70/Soviet_moon_suit_side.jpg/640px-Soviet_moon_suit_sid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4300" y="1102975"/>
            <a:ext cx="2581558" cy="436056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6275858" y="947220"/>
            <a:ext cx="5900137" cy="5632311"/>
          </a:xfrm>
          <a:prstGeom prst="rect">
            <a:avLst/>
          </a:prstGeom>
          <a:noFill/>
        </p:spPr>
        <p:txBody>
          <a:bodyPr wrap="square" rtlCol="0">
            <a:spAutoFit/>
          </a:bodyPr>
          <a:lstStyle/>
          <a:p>
            <a:pPr algn="just"/>
            <a:r>
              <a:rPr lang="fr-FR" sz="3600" dirty="0">
                <a:latin typeface="Times New Roman" panose="02020603050405020304" pitchFamily="18" charset="0"/>
                <a:cs typeface="Times New Roman" panose="02020603050405020304" pitchFamily="18" charset="0"/>
              </a:rPr>
              <a:t>A la même époque, les russes travaillaient secrètement à un projet similaire. Ce projet qui s’est poursuivi jusqu’en 1974 a échoué, malgré leur expertise reconnue dans le domaine des lanceurs spatiaux, car ils n’ont pas réussi à mettre au point une fusée fiable  suffisamment puissante pour ce projet.</a:t>
            </a:r>
          </a:p>
        </p:txBody>
      </p:sp>
    </p:spTree>
    <p:extLst>
      <p:ext uri="{BB962C8B-B14F-4D97-AF65-F5344CB8AC3E}">
        <p14:creationId xmlns:p14="http://schemas.microsoft.com/office/powerpoint/2010/main" val="38104043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0"/>
            <a:ext cx="10199076" cy="837282"/>
          </a:xfrm>
        </p:spPr>
        <p:txBody>
          <a:bodyPr/>
          <a:lstStyle/>
          <a:p>
            <a:r>
              <a:rPr lang="fr-FR" sz="6000" dirty="0">
                <a:latin typeface="Times New Roman" panose="02020603050405020304" pitchFamily="18" charset="0"/>
                <a:cs typeface="Times New Roman" panose="02020603050405020304" pitchFamily="18" charset="0"/>
              </a:rPr>
              <a:t>La Lune, compagne de notre vie</a:t>
            </a:r>
          </a:p>
        </p:txBody>
      </p:sp>
      <p:sp>
        <p:nvSpPr>
          <p:cNvPr id="3" name="Espace réservé du contenu 2"/>
          <p:cNvSpPr>
            <a:spLocks noGrp="1"/>
          </p:cNvSpPr>
          <p:nvPr>
            <p:ph idx="1"/>
          </p:nvPr>
        </p:nvSpPr>
        <p:spPr>
          <a:xfrm>
            <a:off x="175846" y="1556821"/>
            <a:ext cx="11688494" cy="5155893"/>
          </a:xfrm>
        </p:spPr>
        <p:txBody>
          <a:bodyPr>
            <a:normAutofit fontScale="92500" lnSpcReduction="10000"/>
          </a:bodyPr>
          <a:lstStyle/>
          <a:p>
            <a:pPr algn="just"/>
            <a:r>
              <a:rPr lang="fr-FR" sz="4300" dirty="0">
                <a:latin typeface="Times New Roman" panose="02020603050405020304" pitchFamily="18" charset="0"/>
                <a:cs typeface="Times New Roman" panose="02020603050405020304" pitchFamily="18" charset="0"/>
              </a:rPr>
              <a:t>L’objet de cette conférence est de présenter la Lune dans une froide et clinique approche astronomique et astrophysique.</a:t>
            </a:r>
          </a:p>
          <a:p>
            <a:pPr algn="just"/>
            <a:r>
              <a:rPr lang="fr-FR" sz="4300" dirty="0">
                <a:latin typeface="Times New Roman" panose="02020603050405020304" pitchFamily="18" charset="0"/>
                <a:cs typeface="Times New Roman" panose="02020603050405020304" pitchFamily="18" charset="0"/>
              </a:rPr>
              <a:t>Mais, il serait incongru de terminer cette présentation sans souligner le rôle chaleureux qu’elle joue dans l’imaginaire culturel de l’humanité.</a:t>
            </a:r>
          </a:p>
          <a:p>
            <a:pPr algn="just"/>
            <a:r>
              <a:rPr lang="fr-FR" sz="4300" dirty="0">
                <a:latin typeface="Times New Roman" panose="02020603050405020304" pitchFamily="18" charset="0"/>
                <a:cs typeface="Times New Roman" panose="02020603050405020304" pitchFamily="18" charset="0"/>
              </a:rPr>
              <a:t>Elle a inspiré et inspire les poètes et les artistes.</a:t>
            </a:r>
          </a:p>
          <a:p>
            <a:pPr algn="just"/>
            <a:r>
              <a:rPr lang="fr-FR" sz="4300" dirty="0">
                <a:latin typeface="Times New Roman" panose="02020603050405020304" pitchFamily="18" charset="0"/>
                <a:cs typeface="Times New Roman" panose="02020603050405020304" pitchFamily="18" charset="0"/>
              </a:rPr>
              <a:t>Elle incite à la rêverie. </a:t>
            </a:r>
          </a:p>
          <a:p>
            <a:pPr algn="just"/>
            <a:endParaRPr lang="fr-FR" sz="2400" dirty="0"/>
          </a:p>
          <a:p>
            <a:pPr algn="just"/>
            <a:endParaRPr lang="fr-FR" sz="2400" dirty="0"/>
          </a:p>
          <a:p>
            <a:pPr algn="just"/>
            <a:endParaRPr lang="fr-FR" sz="2400" dirty="0"/>
          </a:p>
          <a:p>
            <a:pPr algn="just"/>
            <a:endParaRPr lang="fr-FR" sz="2400" dirty="0"/>
          </a:p>
          <a:p>
            <a:pPr algn="just"/>
            <a:endParaRPr lang="fr-FR" sz="2400" dirty="0"/>
          </a:p>
          <a:p>
            <a:pPr algn="just"/>
            <a:endParaRPr lang="fr-FR" sz="2400" dirty="0"/>
          </a:p>
          <a:p>
            <a:pPr algn="just"/>
            <a:endParaRPr lang="fr-FR" sz="2400" dirty="0"/>
          </a:p>
          <a:p>
            <a:pPr algn="just"/>
            <a:endParaRPr lang="fr-FR" sz="2400"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063" y="0"/>
            <a:ext cx="1458277" cy="1458277"/>
          </a:xfrm>
          <a:prstGeom prst="rect">
            <a:avLst/>
          </a:prstGeom>
        </p:spPr>
      </p:pic>
    </p:spTree>
    <p:extLst>
      <p:ext uri="{BB962C8B-B14F-4D97-AF65-F5344CB8AC3E}">
        <p14:creationId xmlns:p14="http://schemas.microsoft.com/office/powerpoint/2010/main" val="15338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591027" y="78144"/>
            <a:ext cx="7620001" cy="704053"/>
          </a:xfrm>
        </p:spPr>
        <p:txBody>
          <a:bodyPr/>
          <a:lstStyle/>
          <a:p>
            <a:r>
              <a:rPr lang="fr-FR" sz="6000" dirty="0">
                <a:latin typeface="Times New Roman" panose="02020603050405020304" pitchFamily="18" charset="0"/>
                <a:cs typeface="Times New Roman" panose="02020603050405020304" pitchFamily="18" charset="0"/>
              </a:rPr>
              <a:t>Le satellite de la Terre</a:t>
            </a:r>
          </a:p>
        </p:txBody>
      </p:sp>
      <p:pic>
        <p:nvPicPr>
          <p:cNvPr id="7170" name="Picture 2" descr="http://upload.wikimedia.org/wikipedia/commons/f/f6/Moon_Earth_Comparis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49" y="900276"/>
            <a:ext cx="7620000" cy="537191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caabm.org/Documentation/Lune/Distance/Earth-Mo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49" y="6297814"/>
            <a:ext cx="7620000" cy="2667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7783549" y="990953"/>
            <a:ext cx="4244901" cy="5632311"/>
          </a:xfrm>
          <a:prstGeom prst="rect">
            <a:avLst/>
          </a:prstGeom>
          <a:noFill/>
        </p:spPr>
        <p:txBody>
          <a:bodyPr wrap="square" rtlCol="0">
            <a:spAutoFit/>
          </a:bodyPr>
          <a:lstStyle/>
          <a:p>
            <a:pPr algn="just"/>
            <a:r>
              <a:rPr lang="fr-FR" sz="4000" dirty="0">
                <a:latin typeface="Times New Roman" panose="02020603050405020304" pitchFamily="18" charset="0"/>
                <a:cs typeface="Times New Roman" panose="02020603050405020304" pitchFamily="18" charset="0"/>
              </a:rPr>
              <a:t>La Terre et la Lune, côte à côte, taille  à l’échelle mais pas la distance.</a:t>
            </a:r>
          </a:p>
          <a:p>
            <a:pPr algn="just"/>
            <a:r>
              <a:rPr lang="fr-FR" sz="4000" dirty="0">
                <a:latin typeface="Times New Roman" panose="02020603050405020304" pitchFamily="18" charset="0"/>
                <a:cs typeface="Times New Roman" panose="02020603050405020304" pitchFamily="18" charset="0"/>
              </a:rPr>
              <a:t>La taille et la distance à l’échelle est donnée par le bandeau en bas de l’image. </a:t>
            </a:r>
          </a:p>
        </p:txBody>
      </p:sp>
    </p:spTree>
    <p:extLst>
      <p:ext uri="{BB962C8B-B14F-4D97-AF65-F5344CB8AC3E}">
        <p14:creationId xmlns:p14="http://schemas.microsoft.com/office/powerpoint/2010/main" val="31451077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0"/>
            <a:ext cx="10199076" cy="837282"/>
          </a:xfrm>
        </p:spPr>
        <p:txBody>
          <a:bodyPr/>
          <a:lstStyle/>
          <a:p>
            <a:r>
              <a:rPr lang="fr-FR" sz="6000" dirty="0">
                <a:latin typeface="Times New Roman" panose="02020603050405020304" pitchFamily="18" charset="0"/>
                <a:cs typeface="Times New Roman" panose="02020603050405020304" pitchFamily="18" charset="0"/>
              </a:rPr>
              <a:t>La Lune, compagne de notre vie</a:t>
            </a:r>
          </a:p>
        </p:txBody>
      </p:sp>
      <p:sp>
        <p:nvSpPr>
          <p:cNvPr id="3" name="Espace réservé du contenu 2"/>
          <p:cNvSpPr>
            <a:spLocks noGrp="1"/>
          </p:cNvSpPr>
          <p:nvPr>
            <p:ph idx="1"/>
          </p:nvPr>
        </p:nvSpPr>
        <p:spPr>
          <a:xfrm>
            <a:off x="627134" y="1556821"/>
            <a:ext cx="10983817" cy="5155893"/>
          </a:xfrm>
        </p:spPr>
        <p:txBody>
          <a:bodyPr>
            <a:normAutofit lnSpcReduction="10000"/>
          </a:bodyPr>
          <a:lstStyle/>
          <a:p>
            <a:pPr algn="just"/>
            <a:r>
              <a:rPr lang="fr-FR" sz="4000" dirty="0">
                <a:latin typeface="Times New Roman" panose="02020603050405020304" pitchFamily="18" charset="0"/>
                <a:cs typeface="Times New Roman" panose="02020603050405020304" pitchFamily="18" charset="0"/>
              </a:rPr>
              <a:t>Elle élève les esprits (a minima, elle fait lever la tête, c’est déjà ça)</a:t>
            </a:r>
          </a:p>
          <a:p>
            <a:pPr algn="just"/>
            <a:r>
              <a:rPr lang="fr-FR" sz="4000" dirty="0">
                <a:latin typeface="Times New Roman" panose="02020603050405020304" pitchFamily="18" charset="0"/>
                <a:cs typeface="Times New Roman" panose="02020603050405020304" pitchFamily="18" charset="0"/>
              </a:rPr>
              <a:t>Elle est propice aux amoureux.</a:t>
            </a:r>
          </a:p>
          <a:p>
            <a:pPr algn="just"/>
            <a:r>
              <a:rPr lang="fr-FR" sz="4000" dirty="0">
                <a:latin typeface="Times New Roman" panose="02020603050405020304" pitchFamily="18" charset="0"/>
                <a:cs typeface="Times New Roman" panose="02020603050405020304" pitchFamily="18" charset="0"/>
              </a:rPr>
              <a:t>Sans compter les diverses croyances et mythes, plus ou moins folkloriques, auxquelles elle a donné naissance.</a:t>
            </a:r>
          </a:p>
          <a:p>
            <a:pPr algn="just"/>
            <a:r>
              <a:rPr lang="fr-FR" sz="4000" dirty="0">
                <a:latin typeface="Times New Roman" panose="02020603050405020304" pitchFamily="18" charset="0"/>
                <a:cs typeface="Times New Roman" panose="02020603050405020304" pitchFamily="18" charset="0"/>
              </a:rPr>
              <a:t>Bref, si la Terre n’avait pas la Lune, probablement que beaucoup de choses seraient différentes.</a:t>
            </a:r>
          </a:p>
          <a:p>
            <a:pPr algn="just"/>
            <a:endParaRPr lang="fr-FR" sz="2400" dirty="0"/>
          </a:p>
          <a:p>
            <a:pPr algn="just"/>
            <a:endParaRPr lang="fr-FR" sz="2400" dirty="0"/>
          </a:p>
          <a:p>
            <a:pPr algn="just"/>
            <a:endParaRPr lang="fr-FR" sz="2400" dirty="0"/>
          </a:p>
          <a:p>
            <a:pPr algn="just"/>
            <a:endParaRPr lang="fr-FR" sz="2400" dirty="0"/>
          </a:p>
          <a:p>
            <a:pPr algn="just"/>
            <a:endParaRPr lang="fr-FR" sz="2400" dirty="0"/>
          </a:p>
          <a:p>
            <a:pPr algn="just"/>
            <a:endParaRPr lang="fr-FR" sz="2400" dirty="0"/>
          </a:p>
          <a:p>
            <a:pPr algn="just"/>
            <a:endParaRPr lang="fr-FR" sz="2400" dirty="0"/>
          </a:p>
          <a:p>
            <a:pPr algn="just"/>
            <a:endParaRPr lang="fr-FR" sz="2400"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063" y="0"/>
            <a:ext cx="1458277" cy="1458277"/>
          </a:xfrm>
          <a:prstGeom prst="rect">
            <a:avLst/>
          </a:prstGeom>
        </p:spPr>
      </p:pic>
    </p:spTree>
    <p:extLst>
      <p:ext uri="{BB962C8B-B14F-4D97-AF65-F5344CB8AC3E}">
        <p14:creationId xmlns:p14="http://schemas.microsoft.com/office/powerpoint/2010/main" val="110511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3285364-77F9-41A7-B692-72A0945351FD}"/>
              </a:ext>
            </a:extLst>
          </p:cNvPr>
          <p:cNvPicPr>
            <a:picLocks noChangeAspect="1"/>
          </p:cNvPicPr>
          <p:nvPr/>
        </p:nvPicPr>
        <p:blipFill rotWithShape="1">
          <a:blip r:embed="rId3">
            <a:extLst>
              <a:ext uri="{28A0092B-C50C-407E-A947-70E740481C1C}">
                <a14:useLocalDpi xmlns:a14="http://schemas.microsoft.com/office/drawing/2010/main" val="0"/>
              </a:ext>
            </a:extLst>
          </a:blip>
          <a:srcRect t="1516" r="-2" b="4236"/>
          <a:stretch/>
        </p:blipFill>
        <p:spPr>
          <a:xfrm>
            <a:off x="4634680" y="10"/>
            <a:ext cx="7560130" cy="6857990"/>
          </a:xfrm>
          <a:prstGeom prst="rect">
            <a:avLst/>
          </a:prstGeom>
        </p:spPr>
      </p:pic>
      <p:sp>
        <p:nvSpPr>
          <p:cNvPr id="5" name="ZoneTexte 4"/>
          <p:cNvSpPr txBox="1"/>
          <p:nvPr/>
        </p:nvSpPr>
        <p:spPr>
          <a:xfrm>
            <a:off x="533438" y="3083170"/>
            <a:ext cx="3330328" cy="1746738"/>
          </a:xfrm>
          <a:prstGeom prst="rect">
            <a:avLst/>
          </a:prstGeom>
        </p:spPr>
        <p:txBody>
          <a:bodyPr vert="horz" lIns="91440" tIns="45720" rIns="91440" bIns="45720" rtlCol="0">
            <a:normAutofit/>
          </a:bodyPr>
          <a:lstStyle/>
          <a:p>
            <a:pPr defTabSz="457200">
              <a:spcBef>
                <a:spcPts val="1000"/>
              </a:spcBef>
              <a:buClr>
                <a:schemeClr val="bg2">
                  <a:lumMod val="40000"/>
                  <a:lumOff val="60000"/>
                </a:schemeClr>
              </a:buClr>
              <a:buSzPct val="80000"/>
              <a:buFont typeface="Wingdings 3" charset="2"/>
              <a:buChar char=""/>
            </a:pPr>
            <a:r>
              <a:rPr lang="en-US" sz="9600" dirty="0">
                <a:latin typeface="AR CHRISTY" panose="02000000000000000000" pitchFamily="2" charset="0"/>
                <a:ea typeface="+mj-ea"/>
                <a:cs typeface="+mj-cs"/>
              </a:rPr>
              <a:t>FIN</a:t>
            </a:r>
          </a:p>
        </p:txBody>
      </p:sp>
    </p:spTree>
    <p:extLst>
      <p:ext uri="{BB962C8B-B14F-4D97-AF65-F5344CB8AC3E}">
        <p14:creationId xmlns:p14="http://schemas.microsoft.com/office/powerpoint/2010/main" val="24503124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33437" y="879231"/>
            <a:ext cx="5832193" cy="5287107"/>
          </a:xfrm>
          <a:prstGeom prst="rect">
            <a:avLst/>
          </a:prstGeom>
        </p:spPr>
        <p:txBody>
          <a:bodyPr vert="horz" lIns="91440" tIns="45720" rIns="91440" bIns="45720" rtlCol="0">
            <a:normAutofit/>
          </a:bodyPr>
          <a:lstStyle/>
          <a:p>
            <a:pPr defTabSz="457200">
              <a:spcBef>
                <a:spcPts val="1000"/>
              </a:spcBef>
              <a:buClr>
                <a:schemeClr val="bg2">
                  <a:lumMod val="40000"/>
                  <a:lumOff val="60000"/>
                </a:schemeClr>
              </a:buClr>
              <a:buSzPct val="80000"/>
              <a:buFont typeface="Wingdings 3" charset="2"/>
              <a:buChar char=""/>
            </a:pPr>
            <a:r>
              <a:rPr lang="en-US" sz="9600" dirty="0">
                <a:latin typeface="AR CHRISTY" panose="02000000000000000000" pitchFamily="2" charset="0"/>
                <a:ea typeface="+mj-ea"/>
                <a:cs typeface="+mj-cs"/>
              </a:rPr>
              <a:t>Ce à quoi </a:t>
            </a:r>
            <a:r>
              <a:rPr lang="en-US" sz="9600" dirty="0" err="1">
                <a:latin typeface="AR CHRISTY" panose="02000000000000000000" pitchFamily="2" charset="0"/>
                <a:ea typeface="+mj-ea"/>
                <a:cs typeface="+mj-cs"/>
              </a:rPr>
              <a:t>vous</a:t>
            </a:r>
            <a:r>
              <a:rPr lang="en-US" sz="9600" dirty="0">
                <a:latin typeface="AR CHRISTY" panose="02000000000000000000" pitchFamily="2" charset="0"/>
                <a:ea typeface="+mj-ea"/>
                <a:cs typeface="+mj-cs"/>
              </a:rPr>
              <a:t> </a:t>
            </a:r>
            <a:r>
              <a:rPr lang="en-US" sz="9600" dirty="0" err="1">
                <a:latin typeface="AR CHRISTY" panose="02000000000000000000" pitchFamily="2" charset="0"/>
                <a:ea typeface="+mj-ea"/>
                <a:cs typeface="+mj-cs"/>
              </a:rPr>
              <a:t>avez</a:t>
            </a:r>
            <a:r>
              <a:rPr lang="en-US" sz="9600" dirty="0">
                <a:latin typeface="AR CHRISTY" panose="02000000000000000000" pitchFamily="2" charset="0"/>
                <a:ea typeface="+mj-ea"/>
                <a:cs typeface="+mj-cs"/>
              </a:rPr>
              <a:t> </a:t>
            </a:r>
            <a:r>
              <a:rPr lang="en-US" sz="9600" dirty="0" err="1">
                <a:latin typeface="AR CHRISTY" panose="02000000000000000000" pitchFamily="2" charset="0"/>
                <a:ea typeface="+mj-ea"/>
                <a:cs typeface="+mj-cs"/>
              </a:rPr>
              <a:t>échappé</a:t>
            </a:r>
            <a:r>
              <a:rPr lang="en-US" sz="9600" dirty="0">
                <a:latin typeface="AR CHRISTY" panose="02000000000000000000" pitchFamily="2" charset="0"/>
                <a:ea typeface="+mj-ea"/>
                <a:cs typeface="+mj-cs"/>
              </a:rPr>
              <a:t> !</a:t>
            </a:r>
          </a:p>
        </p:txBody>
      </p:sp>
      <p:pic>
        <p:nvPicPr>
          <p:cNvPr id="6" name="Image 5">
            <a:extLst>
              <a:ext uri="{FF2B5EF4-FFF2-40B4-BE49-F238E27FC236}">
                <a16:creationId xmlns:a16="http://schemas.microsoft.com/office/drawing/2014/main" id="{B6C663AB-CB73-42B6-B6A7-446EB649D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4988" y="0"/>
            <a:ext cx="5143500" cy="6858000"/>
          </a:xfrm>
          <a:prstGeom prst="rect">
            <a:avLst/>
          </a:prstGeom>
        </p:spPr>
      </p:pic>
    </p:spTree>
    <p:extLst>
      <p:ext uri="{BB962C8B-B14F-4D97-AF65-F5344CB8AC3E}">
        <p14:creationId xmlns:p14="http://schemas.microsoft.com/office/powerpoint/2010/main" val="23757967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962FCA-FCDC-4730-AE11-6874C350CCDD}"/>
              </a:ext>
            </a:extLst>
          </p:cNvPr>
          <p:cNvSpPr>
            <a:spLocks noGrp="1"/>
          </p:cNvSpPr>
          <p:nvPr>
            <p:ph type="title"/>
          </p:nvPr>
        </p:nvSpPr>
        <p:spPr>
          <a:xfrm>
            <a:off x="6189785" y="1049885"/>
            <a:ext cx="6002215" cy="5643992"/>
          </a:xfrm>
        </p:spPr>
        <p:txBody>
          <a:bodyPr vert="horz" lIns="91440" tIns="45720" rIns="91440" bIns="45720" rtlCol="0" anchor="b">
            <a:noAutofit/>
          </a:bodyPr>
          <a:lstStyle/>
          <a:p>
            <a:pPr algn="ctr">
              <a:lnSpc>
                <a:spcPct val="90000"/>
              </a:lnSpc>
            </a:pPr>
            <a:r>
              <a:rPr lang="en-US" sz="7200" b="1" dirty="0">
                <a:latin typeface="Curlz MT" panose="04040404050702020202" pitchFamily="82" charset="0"/>
              </a:rPr>
              <a:t>Postface:</a:t>
            </a:r>
            <a:br>
              <a:rPr lang="en-US" sz="7200" b="1">
                <a:latin typeface="Curlz MT" panose="04040404050702020202" pitchFamily="82" charset="0"/>
              </a:rPr>
            </a:br>
            <a:r>
              <a:rPr lang="en-US" sz="5400" b="1">
                <a:latin typeface="Curlz MT" panose="04040404050702020202" pitchFamily="82" charset="0"/>
              </a:rPr>
              <a:t>Un </a:t>
            </a:r>
            <a:r>
              <a:rPr lang="en-US" sz="5400" b="1" dirty="0" err="1">
                <a:latin typeface="Curlz MT" panose="04040404050702020202" pitchFamily="82" charset="0"/>
              </a:rPr>
              <a:t>conseil</a:t>
            </a:r>
            <a:r>
              <a:rPr lang="en-US" sz="5400" b="1" dirty="0">
                <a:latin typeface="Curlz MT" panose="04040404050702020202" pitchFamily="82" charset="0"/>
              </a:rPr>
              <a:t> </a:t>
            </a:r>
            <a:r>
              <a:rPr lang="en-US" sz="5400" b="1" dirty="0" err="1">
                <a:latin typeface="Curlz MT" panose="04040404050702020202" pitchFamily="82" charset="0"/>
              </a:rPr>
              <a:t>pratique</a:t>
            </a:r>
            <a:r>
              <a:rPr lang="en-US" sz="5400" b="1" dirty="0">
                <a:latin typeface="Curlz MT" panose="04040404050702020202" pitchFamily="82" charset="0"/>
              </a:rPr>
              <a:t>:</a:t>
            </a:r>
            <a:br>
              <a:rPr lang="en-US" sz="5400" b="1" dirty="0">
                <a:latin typeface="Curlz MT" panose="04040404050702020202" pitchFamily="82" charset="0"/>
              </a:rPr>
            </a:br>
            <a:r>
              <a:rPr lang="en-US" sz="5400" b="1" dirty="0">
                <a:latin typeface="Curlz MT" panose="04040404050702020202" pitchFamily="82" charset="0"/>
              </a:rPr>
              <a:t>Si, après tout </a:t>
            </a:r>
            <a:r>
              <a:rPr lang="en-US" sz="5400" b="1" dirty="0" err="1">
                <a:latin typeface="Curlz MT" panose="04040404050702020202" pitchFamily="82" charset="0"/>
              </a:rPr>
              <a:t>cela</a:t>
            </a:r>
            <a:r>
              <a:rPr lang="en-US" sz="5400" b="1" dirty="0">
                <a:latin typeface="Curlz MT" panose="04040404050702020202" pitchFamily="82" charset="0"/>
              </a:rPr>
              <a:t>,  </a:t>
            </a:r>
            <a:r>
              <a:rPr lang="en-US" sz="5400" b="1" dirty="0" err="1">
                <a:latin typeface="Curlz MT" panose="04040404050702020202" pitchFamily="82" charset="0"/>
              </a:rPr>
              <a:t>vous</a:t>
            </a:r>
            <a:r>
              <a:rPr lang="en-US" sz="5400" b="1" dirty="0">
                <a:latin typeface="Curlz MT" panose="04040404050702020202" pitchFamily="82" charset="0"/>
              </a:rPr>
              <a:t> </a:t>
            </a:r>
            <a:r>
              <a:rPr lang="en-US" sz="5400" b="1" dirty="0" err="1">
                <a:latin typeface="Curlz MT" panose="04040404050702020202" pitchFamily="82" charset="0"/>
              </a:rPr>
              <a:t>avez</a:t>
            </a:r>
            <a:r>
              <a:rPr lang="en-US" sz="5400" b="1" dirty="0">
                <a:latin typeface="Curlz MT" panose="04040404050702020202" pitchFamily="82" charset="0"/>
              </a:rPr>
              <a:t> encore du mal à </a:t>
            </a:r>
            <a:r>
              <a:rPr lang="en-US" sz="5400" b="1" dirty="0" err="1">
                <a:latin typeface="Curlz MT" panose="04040404050702020202" pitchFamily="82" charset="0"/>
              </a:rPr>
              <a:t>vous</a:t>
            </a:r>
            <a:r>
              <a:rPr lang="en-US" sz="5400" b="1" dirty="0">
                <a:latin typeface="Curlz MT" panose="04040404050702020202" pitchFamily="82" charset="0"/>
              </a:rPr>
              <a:t> </a:t>
            </a:r>
            <a:r>
              <a:rPr lang="en-US" sz="5400" b="1" dirty="0" err="1">
                <a:latin typeface="Curlz MT" panose="04040404050702020202" pitchFamily="82" charset="0"/>
              </a:rPr>
              <a:t>représenter</a:t>
            </a:r>
            <a:r>
              <a:rPr lang="en-US" sz="5400" b="1" dirty="0">
                <a:latin typeface="Curlz MT" panose="04040404050702020202" pitchFamily="82" charset="0"/>
              </a:rPr>
              <a:t> la lune, </a:t>
            </a:r>
            <a:r>
              <a:rPr lang="en-US" sz="5400" b="1" dirty="0" err="1">
                <a:latin typeface="Curlz MT" panose="04040404050702020202" pitchFamily="82" charset="0"/>
              </a:rPr>
              <a:t>voici</a:t>
            </a:r>
            <a:r>
              <a:rPr lang="en-US" sz="5400" b="1" dirty="0">
                <a:latin typeface="Curlz MT" panose="04040404050702020202" pitchFamily="82" charset="0"/>
              </a:rPr>
              <a:t> la solution!</a:t>
            </a:r>
          </a:p>
        </p:txBody>
      </p:sp>
      <p:pic>
        <p:nvPicPr>
          <p:cNvPr id="5" name="Image 4">
            <a:extLst>
              <a:ext uri="{FF2B5EF4-FFF2-40B4-BE49-F238E27FC236}">
                <a16:creationId xmlns:a16="http://schemas.microsoft.com/office/drawing/2014/main" id="{945B9851-3A6A-47E7-8494-C796BC074AF3}"/>
              </a:ext>
            </a:extLst>
          </p:cNvPr>
          <p:cNvPicPr>
            <a:picLocks noChangeAspect="1"/>
          </p:cNvPicPr>
          <p:nvPr/>
        </p:nvPicPr>
        <p:blipFill rotWithShape="1">
          <a:blip r:embed="rId3">
            <a:extLst>
              <a:ext uri="{28A0092B-C50C-407E-A947-70E740481C1C}">
                <a14:useLocalDpi xmlns:a14="http://schemas.microsoft.com/office/drawing/2010/main" val="0"/>
              </a:ext>
            </a:extLst>
          </a:blip>
          <a:srcRect t="9271" r="-2" b="3517"/>
          <a:stretch/>
        </p:blipFill>
        <p:spPr>
          <a:xfrm>
            <a:off x="-1" y="10"/>
            <a:ext cx="6094407" cy="6857990"/>
          </a:xfrm>
          <a:prstGeom prst="rect">
            <a:avLst/>
          </a:prstGeom>
        </p:spPr>
      </p:pic>
    </p:spTree>
    <p:extLst>
      <p:ext uri="{BB962C8B-B14F-4D97-AF65-F5344CB8AC3E}">
        <p14:creationId xmlns:p14="http://schemas.microsoft.com/office/powerpoint/2010/main" val="50060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21811" y="177933"/>
            <a:ext cx="8442098" cy="990492"/>
          </a:xfrm>
        </p:spPr>
        <p:txBody>
          <a:bodyPr/>
          <a:lstStyle/>
          <a:p>
            <a:r>
              <a:rPr lang="fr-FR" sz="6000" dirty="0">
                <a:latin typeface="Times New Roman" panose="02020603050405020304" pitchFamily="18" charset="0"/>
                <a:cs typeface="Times New Roman" panose="02020603050405020304" pitchFamily="18" charset="0"/>
              </a:rPr>
              <a:t>Lever de Terre sur la Lune</a:t>
            </a:r>
          </a:p>
        </p:txBody>
      </p:sp>
      <p:pic>
        <p:nvPicPr>
          <p:cNvPr id="5122" name="Picture 2" descr="Lever de la Terre vu à partir de la Lu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7793" y="1344058"/>
            <a:ext cx="10672017" cy="5336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788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58028" y="-150055"/>
            <a:ext cx="6715633" cy="922188"/>
          </a:xfrm>
        </p:spPr>
        <p:txBody>
          <a:bodyPr/>
          <a:lstStyle/>
          <a:p>
            <a:r>
              <a:rPr lang="fr-FR" sz="6000" dirty="0">
                <a:latin typeface="Times New Roman" panose="02020603050405020304" pitchFamily="18" charset="0"/>
                <a:cs typeface="Times New Roman" panose="02020603050405020304" pitchFamily="18" charset="0"/>
              </a:rPr>
              <a:t>La Lune et l’homme</a:t>
            </a:r>
          </a:p>
        </p:txBody>
      </p:sp>
      <p:sp>
        <p:nvSpPr>
          <p:cNvPr id="3" name="Espace réservé du contenu 2"/>
          <p:cNvSpPr>
            <a:spLocks noGrp="1"/>
          </p:cNvSpPr>
          <p:nvPr>
            <p:ph idx="1"/>
          </p:nvPr>
        </p:nvSpPr>
        <p:spPr>
          <a:xfrm>
            <a:off x="0" y="1025475"/>
            <a:ext cx="6600092" cy="5590906"/>
          </a:xfrm>
        </p:spPr>
        <p:txBody>
          <a:bodyPr>
            <a:noAutofit/>
          </a:bodyPr>
          <a:lstStyle/>
          <a:p>
            <a:pPr algn="just"/>
            <a:r>
              <a:rPr lang="fr-FR" sz="4000" dirty="0">
                <a:latin typeface="Times New Roman" panose="02020603050405020304" pitchFamily="18" charset="0"/>
                <a:cs typeface="Times New Roman" panose="02020603050405020304" pitchFamily="18" charset="0"/>
              </a:rPr>
              <a:t>À ce jour, la Lune est le seul objet non terrestre visité par l’homme. Le premier à y avoir marché est l’astronaute Neil </a:t>
            </a:r>
            <a:r>
              <a:rPr lang="fr-FR" sz="4000" dirty="0" err="1">
                <a:latin typeface="Times New Roman" panose="02020603050405020304" pitchFamily="18" charset="0"/>
                <a:cs typeface="Times New Roman" panose="02020603050405020304" pitchFamily="18" charset="0"/>
              </a:rPr>
              <a:t>Amstrong</a:t>
            </a:r>
            <a:r>
              <a:rPr lang="fr-FR" sz="4000" dirty="0">
                <a:latin typeface="Times New Roman" panose="02020603050405020304" pitchFamily="18" charset="0"/>
                <a:cs typeface="Times New Roman" panose="02020603050405020304" pitchFamily="18" charset="0"/>
              </a:rPr>
              <a:t> le 21 juillet 1969. Après lui, onze autres hommes ont foulé le sol de la Lune, tous membres du programme Apollo.</a:t>
            </a:r>
          </a:p>
        </p:txBody>
      </p:sp>
      <p:pic>
        <p:nvPicPr>
          <p:cNvPr id="8194" name="Picture 2" descr="http://upload.wikimedia.org/wikipedia/commons/thumb/5/5b/Moon-apollo17-schmitt_boulder.jpg/640px-Moon-apollo17-schmitt_boul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4810" y="1079278"/>
            <a:ext cx="5457190" cy="548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0306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Céles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34</TotalTime>
  <Words>3051</Words>
  <Application>Microsoft Office PowerPoint</Application>
  <PresentationFormat>Grand écran</PresentationFormat>
  <Paragraphs>292</Paragraphs>
  <Slides>73</Slides>
  <Notes>3</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73</vt:i4>
      </vt:variant>
    </vt:vector>
  </HeadingPairs>
  <TitlesOfParts>
    <vt:vector size="85" baseType="lpstr">
      <vt:lpstr>AR CENA</vt:lpstr>
      <vt:lpstr>AR CHRISTY</vt:lpstr>
      <vt:lpstr>Arial</vt:lpstr>
      <vt:lpstr>Calibri</vt:lpstr>
      <vt:lpstr>Calibri Light</vt:lpstr>
      <vt:lpstr>Century Gothic</vt:lpstr>
      <vt:lpstr>ComicSansMS</vt:lpstr>
      <vt:lpstr>Curlz MT</vt:lpstr>
      <vt:lpstr>Times New Roman</vt:lpstr>
      <vt:lpstr>Wingdings 3</vt:lpstr>
      <vt:lpstr>Ion</vt:lpstr>
      <vt:lpstr>Céleste</vt:lpstr>
      <vt:lpstr>LA Société Astronomique dE Montgeron vous invite à une conférence </vt:lpstr>
      <vt:lpstr>Le satellite de la Terre</vt:lpstr>
      <vt:lpstr>Le satellite de la Terre</vt:lpstr>
      <vt:lpstr>La Lune, un astre facile à observer</vt:lpstr>
      <vt:lpstr>La Lune, un astre facile à observer</vt:lpstr>
      <vt:lpstr>La Lune, un astre facile à observer</vt:lpstr>
      <vt:lpstr>Le satellite de la Terre</vt:lpstr>
      <vt:lpstr>Lever de Terre sur la Lune</vt:lpstr>
      <vt:lpstr>La Lune et l’homme</vt:lpstr>
      <vt:lpstr>Quelques caractéristiques</vt:lpstr>
      <vt:lpstr>Paramètres du système Terre-Lune</vt:lpstr>
      <vt:lpstr>Influence de la Lune sur la Terre</vt:lpstr>
      <vt:lpstr>Influence de la Lune sur la Terre</vt:lpstr>
      <vt:lpstr>Carte des marées sur Terre</vt:lpstr>
      <vt:lpstr>Influence de la Lune sur la Terre</vt:lpstr>
      <vt:lpstr>Influence de la Lune sur la Terre</vt:lpstr>
      <vt:lpstr>Influence de la Lune sur la Terre</vt:lpstr>
      <vt:lpstr>Influence de la Lune sur la Terre</vt:lpstr>
      <vt:lpstr>Influence de la Lune sur la Terre</vt:lpstr>
      <vt:lpstr>Orbite de la Lune</vt:lpstr>
      <vt:lpstr>Orbite de la Lune</vt:lpstr>
      <vt:lpstr>La face cachée de la Lune</vt:lpstr>
      <vt:lpstr>La face cachée de la Lune</vt:lpstr>
      <vt:lpstr>Les deux faces de la Lune</vt:lpstr>
      <vt:lpstr>Librations</vt:lpstr>
      <vt:lpstr>Librations</vt:lpstr>
      <vt:lpstr>Librations</vt:lpstr>
      <vt:lpstr>Formation: Hypothèse de l’impact géant</vt:lpstr>
      <vt:lpstr>Formation: Hypothèse de l’impact géant</vt:lpstr>
      <vt:lpstr>Formation: Hypothèse de l’impact géant</vt:lpstr>
      <vt:lpstr>« Géographie » de la Lune</vt:lpstr>
      <vt:lpstr>Structures comparées: Lune vs Terre</vt:lpstr>
      <vt:lpstr>De l’eau sur la Lune?</vt:lpstr>
      <vt:lpstr>De l’eau sur la Lune?</vt:lpstr>
      <vt:lpstr>Les phases de la Lune</vt:lpstr>
      <vt:lpstr>Les phases de la Lune</vt:lpstr>
      <vt:lpstr>Les éclipses de Soleil</vt:lpstr>
      <vt:lpstr>Présentation PowerPoint</vt:lpstr>
      <vt:lpstr>Éclipse solaire du 20 mars 2015</vt:lpstr>
      <vt:lpstr>Eclipse de Lune</vt:lpstr>
      <vt:lpstr>Mesure de la taille de la Lune et de la distance Terre-Lune par les éclipses</vt:lpstr>
      <vt:lpstr>Mesure de la taille de la Lune et de la distance Terre-Lune par les éclipses</vt:lpstr>
      <vt:lpstr>Mesure de la taille de la Lune et de la distance Terre-Lune par les éclipses</vt:lpstr>
      <vt:lpstr>Mesure de la taille de la Lune et de la distance Terre-Lune par les éclipses</vt:lpstr>
      <vt:lpstr>L’exploration lunaire</vt:lpstr>
      <vt:lpstr>Les prémices de l’exploration lunaire</vt:lpstr>
      <vt:lpstr>Les sélénites et la littérature…</vt:lpstr>
      <vt:lpstr>Les prémices de l’exploration lunaire</vt:lpstr>
      <vt:lpstr>La mission Apollo 11</vt:lpstr>
      <vt:lpstr>Présentation PowerPoint</vt:lpstr>
      <vt:lpstr>La mission Apollo 11</vt:lpstr>
      <vt:lpstr>Premier pas sur la Lune le 21 juillet 1969</vt:lpstr>
      <vt:lpstr>Apollo 11, le site d’alunissage </vt:lpstr>
      <vt:lpstr>Apollo 11: Sur la Lune</vt:lpstr>
      <vt:lpstr>Apollo 11: Sur la Lune</vt:lpstr>
      <vt:lpstr>Apollo 11: Sur la Lune</vt:lpstr>
      <vt:lpstr>Autres missions Apollo:La jeep lunaire</vt:lpstr>
      <vt:lpstr>Le retour de la mission Apollo 11</vt:lpstr>
      <vt:lpstr>Bilan des missions Apollo</vt:lpstr>
      <vt:lpstr>Bilan des missions Apollo</vt:lpstr>
      <vt:lpstr>Bilan des missions Apollo</vt:lpstr>
      <vt:lpstr>Bilan des missions Apollo</vt:lpstr>
      <vt:lpstr>Bilan des missions Apollo</vt:lpstr>
      <vt:lpstr>Bilan des missions Apollo</vt:lpstr>
      <vt:lpstr>Bilan des missions Apollo</vt:lpstr>
      <vt:lpstr>Bilan des missions Apollo</vt:lpstr>
      <vt:lpstr>Le projet russe concurrent</vt:lpstr>
      <vt:lpstr>Le projet russe concurrent</vt:lpstr>
      <vt:lpstr>La Lune, compagne de notre vie</vt:lpstr>
      <vt:lpstr>La Lune, compagne de notre vie</vt:lpstr>
      <vt:lpstr>Présentation PowerPoint</vt:lpstr>
      <vt:lpstr>Présentation PowerPoint</vt:lpstr>
      <vt:lpstr>Postface: Un conseil pratique: Si, après tout cela,  vous avez encore du mal à vous représenter la lune, voici la solution!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jacques fric</dc:creator>
  <cp:lastModifiedBy>jacques fric</cp:lastModifiedBy>
  <cp:revision>5</cp:revision>
  <dcterms:created xsi:type="dcterms:W3CDTF">2018-12-23T17:49:03Z</dcterms:created>
  <dcterms:modified xsi:type="dcterms:W3CDTF">2019-01-13T17:38:05Z</dcterms:modified>
</cp:coreProperties>
</file>