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9" r:id="rId2"/>
    <p:sldId id="355" r:id="rId3"/>
    <p:sldId id="353" r:id="rId4"/>
    <p:sldId id="356" r:id="rId5"/>
    <p:sldId id="357" r:id="rId6"/>
    <p:sldId id="354" r:id="rId7"/>
    <p:sldId id="260" r:id="rId8"/>
    <p:sldId id="261" r:id="rId9"/>
    <p:sldId id="358" r:id="rId10"/>
    <p:sldId id="262" r:id="rId11"/>
    <p:sldId id="341" r:id="rId12"/>
    <p:sldId id="263" r:id="rId13"/>
    <p:sldId id="264" r:id="rId14"/>
    <p:sldId id="342" r:id="rId15"/>
    <p:sldId id="267" r:id="rId16"/>
    <p:sldId id="343" r:id="rId17"/>
    <p:sldId id="265" r:id="rId18"/>
    <p:sldId id="344" r:id="rId19"/>
    <p:sldId id="266" r:id="rId20"/>
    <p:sldId id="268" r:id="rId21"/>
    <p:sldId id="269" r:id="rId22"/>
    <p:sldId id="345" r:id="rId23"/>
    <p:sldId id="270" r:id="rId24"/>
    <p:sldId id="271" r:id="rId25"/>
    <p:sldId id="346" r:id="rId26"/>
    <p:sldId id="280" r:id="rId27"/>
    <p:sldId id="347" r:id="rId28"/>
    <p:sldId id="281" r:id="rId29"/>
    <p:sldId id="348" r:id="rId30"/>
    <p:sldId id="282" r:id="rId31"/>
    <p:sldId id="283" r:id="rId32"/>
    <p:sldId id="273" r:id="rId33"/>
    <p:sldId id="274" r:id="rId34"/>
    <p:sldId id="349" r:id="rId35"/>
    <p:sldId id="276" r:id="rId36"/>
    <p:sldId id="350" r:id="rId37"/>
    <p:sldId id="325" r:id="rId38"/>
    <p:sldId id="340" r:id="rId39"/>
    <p:sldId id="360" r:id="rId40"/>
    <p:sldId id="338" r:id="rId41"/>
    <p:sldId id="326" r:id="rId42"/>
    <p:sldId id="327" r:id="rId43"/>
    <p:sldId id="337" r:id="rId44"/>
    <p:sldId id="334" r:id="rId45"/>
    <p:sldId id="335" r:id="rId46"/>
    <p:sldId id="336" r:id="rId47"/>
    <p:sldId id="328" r:id="rId48"/>
    <p:sldId id="329" r:id="rId49"/>
    <p:sldId id="330" r:id="rId50"/>
    <p:sldId id="331" r:id="rId51"/>
    <p:sldId id="332" r:id="rId52"/>
    <p:sldId id="333" r:id="rId53"/>
    <p:sldId id="339" r:id="rId54"/>
    <p:sldId id="351" r:id="rId55"/>
    <p:sldId id="352" r:id="rId56"/>
    <p:sldId id="359" r:id="rId5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26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04DAA335-2D9C-4A16-991A-1D378A755482}"/>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endParaRPr lang="fr-FR"/>
          </a:p>
        </p:txBody>
      </p:sp>
      <p:sp>
        <p:nvSpPr>
          <p:cNvPr id="3" name="Espace réservé de la date 2">
            <a:extLst>
              <a:ext uri="{FF2B5EF4-FFF2-40B4-BE49-F238E27FC236}">
                <a16:creationId xmlns:a16="http://schemas.microsoft.com/office/drawing/2014/main" id="{5BA468B1-D5A2-455D-88A1-499C7F392170}"/>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fld id="{8E55E11A-2C14-4C89-94ED-493189DB03A1}" type="datetime1">
              <a:rPr lang="fr-FR"/>
              <a:pPr lvl="0"/>
              <a:t>24/09/2020</a:t>
            </a:fld>
            <a:endParaRPr lang="fr-FR"/>
          </a:p>
        </p:txBody>
      </p:sp>
      <p:sp>
        <p:nvSpPr>
          <p:cNvPr id="4" name="Espace réservé de l'image des diapositives 3">
            <a:extLst>
              <a:ext uri="{FF2B5EF4-FFF2-40B4-BE49-F238E27FC236}">
                <a16:creationId xmlns:a16="http://schemas.microsoft.com/office/drawing/2014/main" id="{E532DD7C-EFCC-4E23-A7E2-70923F2F8586}"/>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Espace réservé des notes 4">
            <a:extLst>
              <a:ext uri="{FF2B5EF4-FFF2-40B4-BE49-F238E27FC236}">
                <a16:creationId xmlns:a16="http://schemas.microsoft.com/office/drawing/2014/main" id="{C6BA1096-2518-4F78-B3A5-D141CBE43495}"/>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a:extLst>
              <a:ext uri="{FF2B5EF4-FFF2-40B4-BE49-F238E27FC236}">
                <a16:creationId xmlns:a16="http://schemas.microsoft.com/office/drawing/2014/main" id="{DAD4FFEA-F382-4468-BE8B-7DDA21344B62}"/>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endParaRPr lang="fr-FR"/>
          </a:p>
        </p:txBody>
      </p:sp>
      <p:sp>
        <p:nvSpPr>
          <p:cNvPr id="7" name="Espace réservé du numéro de diapositive 6">
            <a:extLst>
              <a:ext uri="{FF2B5EF4-FFF2-40B4-BE49-F238E27FC236}">
                <a16:creationId xmlns:a16="http://schemas.microsoft.com/office/drawing/2014/main" id="{55DA5235-C762-41DD-BD27-2365B66601B8}"/>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stStyle>
          <a:p>
            <a:pPr lvl="0"/>
            <a:fld id="{1D9201F0-13C3-49D4-947C-74FAD19AF7CA}" type="slidenum">
              <a:t>‹N°›</a:t>
            </a:fld>
            <a:endParaRPr lang="fr-FR"/>
          </a:p>
        </p:txBody>
      </p:sp>
    </p:spTree>
    <p:extLst>
      <p:ext uri="{BB962C8B-B14F-4D97-AF65-F5344CB8AC3E}">
        <p14:creationId xmlns:p14="http://schemas.microsoft.com/office/powerpoint/2010/main" val="327077594"/>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fr-FR"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lvl="0"/>
            <a:fld id="{1D9201F0-13C3-49D4-947C-74FAD19AF7CA}" type="slidenum">
              <a:rPr lang="fr-FR" smtClean="0"/>
              <a:t>18</a:t>
            </a:fld>
            <a:endParaRPr lang="fr-FR"/>
          </a:p>
        </p:txBody>
      </p:sp>
    </p:spTree>
    <p:extLst>
      <p:ext uri="{BB962C8B-B14F-4D97-AF65-F5344CB8AC3E}">
        <p14:creationId xmlns:p14="http://schemas.microsoft.com/office/powerpoint/2010/main" val="962764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39E3CAE-1F9D-4AC8-B350-23480C1BA6C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5C9979A-9D85-4522-BBE8-928AD795014D}"/>
              </a:ext>
            </a:extLst>
          </p:cNvPr>
          <p:cNvSpPr txBox="1">
            <a:spLocks noGrp="1"/>
          </p:cNvSpPr>
          <p:nvPr>
            <p:ph type="body" sz="quarter"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15FFDDBA-396C-4D9E-8E6A-247E10BCB143}"/>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A385A8D-FAB2-40CA-90D5-831D3D51C198}" type="slidenum">
              <a:t>23</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BC75130-EAA9-497B-B627-CD29538BB3AE}"/>
              </a:ext>
            </a:extLst>
          </p:cNvPr>
          <p:cNvSpPr>
            <a:spLocks noGrp="1" noRot="1" noChangeAspect="1"/>
          </p:cNvSpPr>
          <p:nvPr>
            <p:ph type="sldImg"/>
          </p:nvPr>
        </p:nvSpPr>
        <p:spPr>
          <a:xfrm>
            <a:off x="685800" y="1143000"/>
            <a:ext cx="5486400" cy="3086100"/>
          </a:xfrm>
        </p:spPr>
      </p:sp>
      <p:sp>
        <p:nvSpPr>
          <p:cNvPr id="3" name="Espace réservé des notes 2">
            <a:extLst>
              <a:ext uri="{FF2B5EF4-FFF2-40B4-BE49-F238E27FC236}">
                <a16:creationId xmlns:a16="http://schemas.microsoft.com/office/drawing/2014/main" id="{83232E51-40B3-44D4-A079-D786A264B5EE}"/>
              </a:ext>
            </a:extLst>
          </p:cNvPr>
          <p:cNvSpPr txBox="1">
            <a:spLocks noGrp="1"/>
          </p:cNvSpPr>
          <p:nvPr>
            <p:ph type="body" sz="quarter"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6B9469D8-31C9-43BF-86C0-3960FD648A39}"/>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709B573-7A1B-43FD-AE76-E7DB527A55AA}" type="slidenum">
              <a:t>26</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9E5BC19-82D1-408E-B824-21995CA21574}"/>
              </a:ext>
            </a:extLst>
          </p:cNvPr>
          <p:cNvSpPr>
            <a:spLocks noGrp="1" noRot="1" noChangeAspect="1"/>
          </p:cNvSpPr>
          <p:nvPr>
            <p:ph type="sldImg"/>
          </p:nvPr>
        </p:nvSpPr>
        <p:spPr>
          <a:xfrm>
            <a:off x="685800" y="1143000"/>
            <a:ext cx="5486400" cy="3086100"/>
          </a:xfrm>
        </p:spPr>
      </p:sp>
      <p:sp>
        <p:nvSpPr>
          <p:cNvPr id="3" name="Espace réservé des notes 2">
            <a:extLst>
              <a:ext uri="{FF2B5EF4-FFF2-40B4-BE49-F238E27FC236}">
                <a16:creationId xmlns:a16="http://schemas.microsoft.com/office/drawing/2014/main" id="{62934AB3-5994-4150-893A-526A5315A64B}"/>
              </a:ext>
            </a:extLst>
          </p:cNvPr>
          <p:cNvSpPr txBox="1">
            <a:spLocks noGrp="1"/>
          </p:cNvSpPr>
          <p:nvPr>
            <p:ph type="body" sz="quarter"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2D7BB80D-C0AE-4F36-86A7-D1F351342589}"/>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76D3C04-E228-471F-ACEC-1E4194072E06}" type="slidenum">
              <a:t>27</a:t>
            </a:fld>
            <a:endParaRPr lang="fr-FR" sz="1200" b="0" i="0" u="none" strike="noStrike" kern="1200" cap="none" spc="0" baseline="0">
              <a:solidFill>
                <a:srgbClr val="000000"/>
              </a:solidFill>
              <a:uFillTx/>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6" descr="Celestia-R1---OverlayTitleHD.png">
            <a:extLst>
              <a:ext uri="{FF2B5EF4-FFF2-40B4-BE49-F238E27FC236}">
                <a16:creationId xmlns:a16="http://schemas.microsoft.com/office/drawing/2014/main" id="{AA62A559-5F72-457F-A939-E0EFBE91580D}"/>
              </a:ext>
            </a:extLst>
          </p:cNvPr>
          <p:cNvPicPr>
            <a:picLocks noChangeAspect="1"/>
          </p:cNvPicPr>
          <p:nvPr/>
        </p:nvPicPr>
        <p:blipFill>
          <a:blip r:embed="rId3"/>
          <a:stretch>
            <a:fillRect/>
          </a:stretch>
        </p:blipFill>
        <p:spPr>
          <a:xfrm>
            <a:off x="0" y="0"/>
            <a:ext cx="12188823" cy="6856216"/>
          </a:xfrm>
          <a:prstGeom prst="rect">
            <a:avLst/>
          </a:prstGeom>
          <a:noFill/>
          <a:ln cap="flat">
            <a:noFill/>
          </a:ln>
        </p:spPr>
      </p:pic>
      <p:sp>
        <p:nvSpPr>
          <p:cNvPr id="3" name="Title 1">
            <a:extLst>
              <a:ext uri="{FF2B5EF4-FFF2-40B4-BE49-F238E27FC236}">
                <a16:creationId xmlns:a16="http://schemas.microsoft.com/office/drawing/2014/main" id="{00BF6341-0BA4-45BD-8571-B3F91CFA8BB1}"/>
              </a:ext>
            </a:extLst>
          </p:cNvPr>
          <p:cNvSpPr txBox="1">
            <a:spLocks noGrp="1"/>
          </p:cNvSpPr>
          <p:nvPr>
            <p:ph type="ctrTitle"/>
          </p:nvPr>
        </p:nvSpPr>
        <p:spPr>
          <a:xfrm>
            <a:off x="3962396" y="1964268"/>
            <a:ext cx="7197727" cy="2421468"/>
          </a:xfrm>
        </p:spPr>
        <p:txBody>
          <a:bodyPr anchor="b"/>
          <a:lstStyle>
            <a:lvl1pPr algn="r">
              <a:defRPr sz="4800"/>
            </a:lvl1pPr>
          </a:lstStyle>
          <a:p>
            <a:pPr lvl="0"/>
            <a:r>
              <a:rPr lang="fr-FR"/>
              <a:t>Modifiez le style du titre</a:t>
            </a:r>
            <a:endParaRPr lang="en-US"/>
          </a:p>
        </p:txBody>
      </p:sp>
      <p:sp>
        <p:nvSpPr>
          <p:cNvPr id="4" name="Subtitle 2">
            <a:extLst>
              <a:ext uri="{FF2B5EF4-FFF2-40B4-BE49-F238E27FC236}">
                <a16:creationId xmlns:a16="http://schemas.microsoft.com/office/drawing/2014/main" id="{E31831D1-A45D-4399-81D4-ED5AC2EC2C53}"/>
              </a:ext>
            </a:extLst>
          </p:cNvPr>
          <p:cNvSpPr txBox="1">
            <a:spLocks noGrp="1"/>
          </p:cNvSpPr>
          <p:nvPr>
            <p:ph type="subTitle" idx="1"/>
          </p:nvPr>
        </p:nvSpPr>
        <p:spPr>
          <a:xfrm>
            <a:off x="3962396" y="4385727"/>
            <a:ext cx="7197727" cy="1405469"/>
          </a:xfrm>
        </p:spPr>
        <p:txBody>
          <a:bodyPr anchor="t"/>
          <a:lstStyle>
            <a:lvl1pPr marL="0" indent="0" algn="r">
              <a:buNone/>
              <a:defRPr cap="all"/>
            </a:lvl1pPr>
          </a:lstStyle>
          <a:p>
            <a:pPr lvl="0"/>
            <a:r>
              <a:rPr lang="fr-FR"/>
              <a:t>Modifiez le style des sous-titres du masque</a:t>
            </a:r>
            <a:endParaRPr lang="en-US"/>
          </a:p>
        </p:txBody>
      </p:sp>
      <p:sp>
        <p:nvSpPr>
          <p:cNvPr id="5" name="Date Placeholder 3">
            <a:extLst>
              <a:ext uri="{FF2B5EF4-FFF2-40B4-BE49-F238E27FC236}">
                <a16:creationId xmlns:a16="http://schemas.microsoft.com/office/drawing/2014/main" id="{60CDE9A0-9329-476C-84C4-40D0885C318D}"/>
              </a:ext>
            </a:extLst>
          </p:cNvPr>
          <p:cNvSpPr txBox="1">
            <a:spLocks noGrp="1"/>
          </p:cNvSpPr>
          <p:nvPr>
            <p:ph type="dt" sz="half" idx="7"/>
          </p:nvPr>
        </p:nvSpPr>
        <p:spPr>
          <a:xfrm>
            <a:off x="8932554" y="5870576"/>
            <a:ext cx="1600200" cy="377820"/>
          </a:xfrm>
        </p:spPr>
        <p:txBody>
          <a:bodyPr/>
          <a:lstStyle>
            <a:lvl1pPr>
              <a:defRPr/>
            </a:lvl1pPr>
          </a:lstStyle>
          <a:p>
            <a:pPr lvl="0"/>
            <a:fld id="{E3387567-32B6-43CB-8D87-5F39BB4809EB}" type="datetime1">
              <a:rPr lang="en-US"/>
              <a:pPr lvl="0"/>
              <a:t>9/24/2020</a:t>
            </a:fld>
            <a:endParaRPr lang="en-US"/>
          </a:p>
        </p:txBody>
      </p:sp>
      <p:sp>
        <p:nvSpPr>
          <p:cNvPr id="6" name="Footer Placeholder 4">
            <a:extLst>
              <a:ext uri="{FF2B5EF4-FFF2-40B4-BE49-F238E27FC236}">
                <a16:creationId xmlns:a16="http://schemas.microsoft.com/office/drawing/2014/main" id="{7913B688-B677-4A6B-9A8A-845E78B9ACA2}"/>
              </a:ext>
            </a:extLst>
          </p:cNvPr>
          <p:cNvSpPr txBox="1">
            <a:spLocks noGrp="1"/>
          </p:cNvSpPr>
          <p:nvPr>
            <p:ph type="ftr" sz="quarter" idx="9"/>
          </p:nvPr>
        </p:nvSpPr>
        <p:spPr>
          <a:xfrm>
            <a:off x="3962396" y="5870576"/>
            <a:ext cx="4893960" cy="377820"/>
          </a:xfrm>
        </p:spPr>
        <p:txBody>
          <a:bodyPr/>
          <a:lstStyle>
            <a:lvl1pPr>
              <a:defRPr/>
            </a:lvl1pPr>
          </a:lstStyle>
          <a:p>
            <a:pPr lvl="0"/>
            <a:endParaRPr lang="en-US"/>
          </a:p>
        </p:txBody>
      </p:sp>
      <p:sp>
        <p:nvSpPr>
          <p:cNvPr id="7" name="Slide Number Placeholder 5">
            <a:extLst>
              <a:ext uri="{FF2B5EF4-FFF2-40B4-BE49-F238E27FC236}">
                <a16:creationId xmlns:a16="http://schemas.microsoft.com/office/drawing/2014/main" id="{BA09E16A-3206-4E04-BFEC-133FB2B2E588}"/>
              </a:ext>
            </a:extLst>
          </p:cNvPr>
          <p:cNvSpPr txBox="1">
            <a:spLocks noGrp="1"/>
          </p:cNvSpPr>
          <p:nvPr>
            <p:ph type="sldNum" sz="quarter" idx="8"/>
          </p:nvPr>
        </p:nvSpPr>
        <p:spPr>
          <a:xfrm>
            <a:off x="10608960" y="5870576"/>
            <a:ext cx="551163" cy="377820"/>
          </a:xfrm>
        </p:spPr>
        <p:txBody>
          <a:bodyPr/>
          <a:lstStyle>
            <a:lvl1pPr>
              <a:defRPr/>
            </a:lvl1pPr>
          </a:lstStyle>
          <a:p>
            <a:pPr lvl="0"/>
            <a:fld id="{A79777A4-73C6-40C9-A3C9-3FD54B31A744}" type="slidenum">
              <a:t>‹N°›</a:t>
            </a:fld>
            <a:endParaRPr lang="en-US"/>
          </a:p>
        </p:txBody>
      </p:sp>
    </p:spTree>
    <p:extLst>
      <p:ext uri="{BB962C8B-B14F-4D97-AF65-F5344CB8AC3E}">
        <p14:creationId xmlns:p14="http://schemas.microsoft.com/office/powerpoint/2010/main" val="3726396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2" name="Picture 7" descr="Celestia-R1---OverlayContentHD.png">
            <a:extLst>
              <a:ext uri="{FF2B5EF4-FFF2-40B4-BE49-F238E27FC236}">
                <a16:creationId xmlns:a16="http://schemas.microsoft.com/office/drawing/2014/main" id="{1674BB2D-D9BF-4DAC-A722-6B1CAC762EFD}"/>
              </a:ext>
            </a:extLst>
          </p:cNvPr>
          <p:cNvPicPr>
            <a:picLocks noChangeAspect="1"/>
          </p:cNvPicPr>
          <p:nvPr/>
        </p:nvPicPr>
        <p:blipFill>
          <a:blip r:embed="rId2"/>
          <a:stretch>
            <a:fillRect/>
          </a:stretch>
        </p:blipFill>
        <p:spPr>
          <a:xfrm>
            <a:off x="0" y="0"/>
            <a:ext cx="12188823" cy="6856216"/>
          </a:xfrm>
          <a:prstGeom prst="rect">
            <a:avLst/>
          </a:prstGeom>
          <a:noFill/>
          <a:ln cap="flat">
            <a:noFill/>
          </a:ln>
        </p:spPr>
      </p:pic>
      <p:sp>
        <p:nvSpPr>
          <p:cNvPr id="3" name="Title 1">
            <a:extLst>
              <a:ext uri="{FF2B5EF4-FFF2-40B4-BE49-F238E27FC236}">
                <a16:creationId xmlns:a16="http://schemas.microsoft.com/office/drawing/2014/main" id="{2BCD7B58-AB00-4621-B1F1-14CECA813920}"/>
              </a:ext>
            </a:extLst>
          </p:cNvPr>
          <p:cNvSpPr txBox="1">
            <a:spLocks noGrp="1"/>
          </p:cNvSpPr>
          <p:nvPr>
            <p:ph type="title"/>
          </p:nvPr>
        </p:nvSpPr>
        <p:spPr>
          <a:xfrm>
            <a:off x="685800" y="4732861"/>
            <a:ext cx="10131423" cy="566735"/>
          </a:xfrm>
        </p:spPr>
        <p:txBody>
          <a:bodyPr anchor="b"/>
          <a:lstStyle>
            <a:lvl1pPr>
              <a:defRPr sz="2400"/>
            </a:lvl1pPr>
          </a:lstStyle>
          <a:p>
            <a:pPr lvl="0"/>
            <a:r>
              <a:rPr lang="fr-FR"/>
              <a:t>Modifiez le style du titre</a:t>
            </a:r>
            <a:endParaRPr lang="en-US"/>
          </a:p>
        </p:txBody>
      </p:sp>
      <p:sp>
        <p:nvSpPr>
          <p:cNvPr id="4" name="Picture Placeholder 2">
            <a:extLst>
              <a:ext uri="{FF2B5EF4-FFF2-40B4-BE49-F238E27FC236}">
                <a16:creationId xmlns:a16="http://schemas.microsoft.com/office/drawing/2014/main" id="{E54026E5-993F-4453-87E2-E8678894206B}"/>
              </a:ext>
            </a:extLst>
          </p:cNvPr>
          <p:cNvSpPr txBox="1">
            <a:spLocks noGrp="1"/>
          </p:cNvSpPr>
          <p:nvPr>
            <p:ph type="pic" idx="4294967295"/>
          </p:nvPr>
        </p:nvSpPr>
        <p:spPr>
          <a:xfrm>
            <a:off x="1371600" y="932111"/>
            <a:ext cx="8759823" cy="3164976"/>
          </a:xfrm>
          <a:ln w="50804" cap="sq">
            <a:solidFill>
              <a:srgbClr val="FFFFFF"/>
            </a:solidFill>
            <a:prstDash val="solid"/>
            <a:miter/>
          </a:ln>
          <a:effectLst>
            <a:outerShdw dir="16200000" algn="tl">
              <a:srgbClr val="000000">
                <a:alpha val="43000"/>
              </a:srgbClr>
            </a:outerShdw>
          </a:effectLst>
        </p:spPr>
        <p:txBody>
          <a:bodyPr anchor="t" anchorCtr="1"/>
          <a:lstStyle>
            <a:lvl1pPr marL="0" indent="0" algn="ctr">
              <a:buNone/>
              <a:defRPr sz="1600"/>
            </a:lvl1pPr>
          </a:lstStyle>
          <a:p>
            <a:pPr lvl="0"/>
            <a:r>
              <a:rPr lang="fr-FR"/>
              <a:t>Cliquez sur l'icône pour ajouter une image</a:t>
            </a:r>
            <a:endParaRPr lang="en-US"/>
          </a:p>
        </p:txBody>
      </p:sp>
      <p:sp>
        <p:nvSpPr>
          <p:cNvPr id="5" name="Text Placeholder 3">
            <a:extLst>
              <a:ext uri="{FF2B5EF4-FFF2-40B4-BE49-F238E27FC236}">
                <a16:creationId xmlns:a16="http://schemas.microsoft.com/office/drawing/2014/main" id="{C2936FC2-74AF-4369-9691-EC91F07BAA4F}"/>
              </a:ext>
            </a:extLst>
          </p:cNvPr>
          <p:cNvSpPr txBox="1">
            <a:spLocks noGrp="1"/>
          </p:cNvSpPr>
          <p:nvPr>
            <p:ph type="body" idx="4294967295"/>
          </p:nvPr>
        </p:nvSpPr>
        <p:spPr>
          <a:xfrm>
            <a:off x="685800" y="5299606"/>
            <a:ext cx="10131423" cy="493711"/>
          </a:xfrm>
        </p:spPr>
        <p:txBody>
          <a:bodyPr anchor="t"/>
          <a:lstStyle>
            <a:lvl1pPr marL="0" indent="0">
              <a:buNone/>
              <a:defRPr sz="1400"/>
            </a:lvl1pPr>
          </a:lstStyle>
          <a:p>
            <a:pPr lvl="0"/>
            <a:r>
              <a:rPr lang="fr-FR"/>
              <a:t>Modifier les styles du texte du masque</a:t>
            </a:r>
          </a:p>
        </p:txBody>
      </p:sp>
      <p:sp>
        <p:nvSpPr>
          <p:cNvPr id="6" name="Date Placeholder 4">
            <a:extLst>
              <a:ext uri="{FF2B5EF4-FFF2-40B4-BE49-F238E27FC236}">
                <a16:creationId xmlns:a16="http://schemas.microsoft.com/office/drawing/2014/main" id="{8927BB81-B7CC-4E11-BACB-45C2ECD166E0}"/>
              </a:ext>
            </a:extLst>
          </p:cNvPr>
          <p:cNvSpPr txBox="1">
            <a:spLocks noGrp="1"/>
          </p:cNvSpPr>
          <p:nvPr>
            <p:ph type="dt" sz="half" idx="7"/>
          </p:nvPr>
        </p:nvSpPr>
        <p:spPr/>
        <p:txBody>
          <a:bodyPr/>
          <a:lstStyle>
            <a:lvl1pPr>
              <a:defRPr/>
            </a:lvl1pPr>
          </a:lstStyle>
          <a:p>
            <a:pPr lvl="0"/>
            <a:fld id="{53AB6E34-811A-4E83-8189-B46A3014205F}" type="datetime1">
              <a:rPr lang="en-US"/>
              <a:pPr lvl="0"/>
              <a:t>9/24/2020</a:t>
            </a:fld>
            <a:endParaRPr lang="en-US"/>
          </a:p>
        </p:txBody>
      </p:sp>
      <p:sp>
        <p:nvSpPr>
          <p:cNvPr id="7" name="Footer Placeholder 5">
            <a:extLst>
              <a:ext uri="{FF2B5EF4-FFF2-40B4-BE49-F238E27FC236}">
                <a16:creationId xmlns:a16="http://schemas.microsoft.com/office/drawing/2014/main" id="{057C325D-8BAB-4236-B90D-EDD219752650}"/>
              </a:ext>
            </a:extLst>
          </p:cNvPr>
          <p:cNvSpPr txBox="1">
            <a:spLocks noGrp="1"/>
          </p:cNvSpPr>
          <p:nvPr>
            <p:ph type="ftr" sz="quarter" idx="9"/>
          </p:nvPr>
        </p:nvSpPr>
        <p:spPr/>
        <p:txBody>
          <a:bodyPr/>
          <a:lstStyle>
            <a:lvl1pPr>
              <a:defRPr/>
            </a:lvl1pPr>
          </a:lstStyle>
          <a:p>
            <a:pPr lvl="0"/>
            <a:endParaRPr lang="en-US"/>
          </a:p>
        </p:txBody>
      </p:sp>
      <p:sp>
        <p:nvSpPr>
          <p:cNvPr id="8" name="Slide Number Placeholder 6">
            <a:extLst>
              <a:ext uri="{FF2B5EF4-FFF2-40B4-BE49-F238E27FC236}">
                <a16:creationId xmlns:a16="http://schemas.microsoft.com/office/drawing/2014/main" id="{D2E16BAF-B5CB-43A8-AE3B-5A3505581851}"/>
              </a:ext>
            </a:extLst>
          </p:cNvPr>
          <p:cNvSpPr txBox="1">
            <a:spLocks noGrp="1"/>
          </p:cNvSpPr>
          <p:nvPr>
            <p:ph type="sldNum" sz="quarter" idx="8"/>
          </p:nvPr>
        </p:nvSpPr>
        <p:spPr/>
        <p:txBody>
          <a:bodyPr/>
          <a:lstStyle>
            <a:lvl1pPr>
              <a:defRPr/>
            </a:lvl1pPr>
          </a:lstStyle>
          <a:p>
            <a:pPr lvl="0"/>
            <a:fld id="{9265D669-506D-49B7-8757-84614CE6D4F0}" type="slidenum">
              <a:t>‹N°›</a:t>
            </a:fld>
            <a:endParaRPr lang="en-US"/>
          </a:p>
        </p:txBody>
      </p:sp>
    </p:spTree>
    <p:extLst>
      <p:ext uri="{BB962C8B-B14F-4D97-AF65-F5344CB8AC3E}">
        <p14:creationId xmlns:p14="http://schemas.microsoft.com/office/powerpoint/2010/main" val="132568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pic>
        <p:nvPicPr>
          <p:cNvPr id="2" name="Picture 6" descr="Celestia-R1---OverlayContentHD.png">
            <a:extLst>
              <a:ext uri="{FF2B5EF4-FFF2-40B4-BE49-F238E27FC236}">
                <a16:creationId xmlns:a16="http://schemas.microsoft.com/office/drawing/2014/main" id="{FF0F0356-0716-48F6-ACF8-0CCC81030BBA}"/>
              </a:ext>
            </a:extLst>
          </p:cNvPr>
          <p:cNvPicPr>
            <a:picLocks noChangeAspect="1"/>
          </p:cNvPicPr>
          <p:nvPr/>
        </p:nvPicPr>
        <p:blipFill>
          <a:blip r:embed="rId2"/>
          <a:stretch>
            <a:fillRect/>
          </a:stretch>
        </p:blipFill>
        <p:spPr>
          <a:xfrm>
            <a:off x="0" y="0"/>
            <a:ext cx="12188823" cy="6856216"/>
          </a:xfrm>
          <a:prstGeom prst="rect">
            <a:avLst/>
          </a:prstGeom>
          <a:noFill/>
          <a:ln cap="flat">
            <a:noFill/>
          </a:ln>
        </p:spPr>
      </p:pic>
      <p:sp>
        <p:nvSpPr>
          <p:cNvPr id="3" name="Title 1">
            <a:extLst>
              <a:ext uri="{FF2B5EF4-FFF2-40B4-BE49-F238E27FC236}">
                <a16:creationId xmlns:a16="http://schemas.microsoft.com/office/drawing/2014/main" id="{C3A54E4C-8873-4074-AE57-C27880B84DC9}"/>
              </a:ext>
            </a:extLst>
          </p:cNvPr>
          <p:cNvSpPr txBox="1">
            <a:spLocks noGrp="1"/>
          </p:cNvSpPr>
          <p:nvPr>
            <p:ph type="title"/>
          </p:nvPr>
        </p:nvSpPr>
        <p:spPr>
          <a:xfrm>
            <a:off x="685800" y="609603"/>
            <a:ext cx="10131423" cy="3124203"/>
          </a:xfrm>
        </p:spPr>
        <p:txBody>
          <a:bodyPr/>
          <a:lstStyle>
            <a:lvl1pPr>
              <a:defRPr sz="3200" cap="none"/>
            </a:lvl1pPr>
          </a:lstStyle>
          <a:p>
            <a:pPr lvl="0"/>
            <a:r>
              <a:rPr lang="fr-FR"/>
              <a:t>Modifiez le style du titre</a:t>
            </a:r>
            <a:endParaRPr lang="en-US"/>
          </a:p>
        </p:txBody>
      </p:sp>
      <p:sp>
        <p:nvSpPr>
          <p:cNvPr id="4" name="Text Placeholder 2">
            <a:extLst>
              <a:ext uri="{FF2B5EF4-FFF2-40B4-BE49-F238E27FC236}">
                <a16:creationId xmlns:a16="http://schemas.microsoft.com/office/drawing/2014/main" id="{D0037D99-955B-4E0C-9EE7-ED518E246903}"/>
              </a:ext>
            </a:extLst>
          </p:cNvPr>
          <p:cNvSpPr txBox="1">
            <a:spLocks noGrp="1"/>
          </p:cNvSpPr>
          <p:nvPr>
            <p:ph type="body" idx="4294967295"/>
          </p:nvPr>
        </p:nvSpPr>
        <p:spPr>
          <a:xfrm>
            <a:off x="685800" y="4343400"/>
            <a:ext cx="10131423" cy="1447796"/>
          </a:xfrm>
        </p:spPr>
        <p:txBody>
          <a:bodyPr/>
          <a:lstStyle>
            <a:lvl1pPr marL="0" indent="0">
              <a:buNone/>
              <a:defRPr sz="2000"/>
            </a:lvl1pPr>
          </a:lstStyle>
          <a:p>
            <a:pPr lvl="0"/>
            <a:r>
              <a:rPr lang="fr-FR"/>
              <a:t>Modifier les styles du texte du masque</a:t>
            </a:r>
          </a:p>
        </p:txBody>
      </p:sp>
      <p:sp>
        <p:nvSpPr>
          <p:cNvPr id="5" name="Date Placeholder 3">
            <a:extLst>
              <a:ext uri="{FF2B5EF4-FFF2-40B4-BE49-F238E27FC236}">
                <a16:creationId xmlns:a16="http://schemas.microsoft.com/office/drawing/2014/main" id="{4AF7BA46-5230-4B6E-A888-654963A0B9BD}"/>
              </a:ext>
            </a:extLst>
          </p:cNvPr>
          <p:cNvSpPr txBox="1">
            <a:spLocks noGrp="1"/>
          </p:cNvSpPr>
          <p:nvPr>
            <p:ph type="dt" sz="half" idx="7"/>
          </p:nvPr>
        </p:nvSpPr>
        <p:spPr/>
        <p:txBody>
          <a:bodyPr/>
          <a:lstStyle>
            <a:lvl1pPr>
              <a:defRPr/>
            </a:lvl1pPr>
          </a:lstStyle>
          <a:p>
            <a:pPr lvl="0"/>
            <a:fld id="{1E5C35D4-1B62-48A5-83EF-829E7443FAFA}" type="datetime1">
              <a:rPr lang="en-US"/>
              <a:pPr lvl="0"/>
              <a:t>9/24/2020</a:t>
            </a:fld>
            <a:endParaRPr lang="en-US"/>
          </a:p>
        </p:txBody>
      </p:sp>
      <p:sp>
        <p:nvSpPr>
          <p:cNvPr id="6" name="Footer Placeholder 4">
            <a:extLst>
              <a:ext uri="{FF2B5EF4-FFF2-40B4-BE49-F238E27FC236}">
                <a16:creationId xmlns:a16="http://schemas.microsoft.com/office/drawing/2014/main" id="{8D9C1154-18FC-48F6-8CD4-374665DC1E00}"/>
              </a:ext>
            </a:extLst>
          </p:cNvPr>
          <p:cNvSpPr txBox="1">
            <a:spLocks noGrp="1"/>
          </p:cNvSpPr>
          <p:nvPr>
            <p:ph type="ftr" sz="quarter" idx="9"/>
          </p:nvPr>
        </p:nvSpPr>
        <p:spPr/>
        <p:txBody>
          <a:bodyPr/>
          <a:lstStyle>
            <a:lvl1pPr>
              <a:defRPr/>
            </a:lvl1pPr>
          </a:lstStyle>
          <a:p>
            <a:pPr lvl="0"/>
            <a:endParaRPr lang="en-US"/>
          </a:p>
        </p:txBody>
      </p:sp>
      <p:sp>
        <p:nvSpPr>
          <p:cNvPr id="7" name="Slide Number Placeholder 5">
            <a:extLst>
              <a:ext uri="{FF2B5EF4-FFF2-40B4-BE49-F238E27FC236}">
                <a16:creationId xmlns:a16="http://schemas.microsoft.com/office/drawing/2014/main" id="{18DCCE81-4FE6-4022-8713-E27CB687A82D}"/>
              </a:ext>
            </a:extLst>
          </p:cNvPr>
          <p:cNvSpPr txBox="1">
            <a:spLocks noGrp="1"/>
          </p:cNvSpPr>
          <p:nvPr>
            <p:ph type="sldNum" sz="quarter" idx="8"/>
          </p:nvPr>
        </p:nvSpPr>
        <p:spPr/>
        <p:txBody>
          <a:bodyPr/>
          <a:lstStyle>
            <a:lvl1pPr>
              <a:defRPr/>
            </a:lvl1pPr>
          </a:lstStyle>
          <a:p>
            <a:pPr lvl="0"/>
            <a:fld id="{C07CBDCB-115E-41BB-ABD3-79B7878556CF}" type="slidenum">
              <a:t>‹N°›</a:t>
            </a:fld>
            <a:endParaRPr lang="en-US"/>
          </a:p>
        </p:txBody>
      </p:sp>
    </p:spTree>
    <p:extLst>
      <p:ext uri="{BB962C8B-B14F-4D97-AF65-F5344CB8AC3E}">
        <p14:creationId xmlns:p14="http://schemas.microsoft.com/office/powerpoint/2010/main" val="2268961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pic>
        <p:nvPicPr>
          <p:cNvPr id="2" name="Picture 15" descr="Celestia-R1---OverlayContentHD.png">
            <a:extLst>
              <a:ext uri="{FF2B5EF4-FFF2-40B4-BE49-F238E27FC236}">
                <a16:creationId xmlns:a16="http://schemas.microsoft.com/office/drawing/2014/main" id="{B73E7777-7ABE-4C52-9C2C-07162C30BA45}"/>
              </a:ext>
            </a:extLst>
          </p:cNvPr>
          <p:cNvPicPr>
            <a:picLocks noChangeAspect="1"/>
          </p:cNvPicPr>
          <p:nvPr/>
        </p:nvPicPr>
        <p:blipFill>
          <a:blip r:embed="rId2"/>
          <a:stretch>
            <a:fillRect/>
          </a:stretch>
        </p:blipFill>
        <p:spPr>
          <a:xfrm>
            <a:off x="0" y="0"/>
            <a:ext cx="12188823" cy="6856216"/>
          </a:xfrm>
          <a:prstGeom prst="rect">
            <a:avLst/>
          </a:prstGeom>
          <a:noFill/>
          <a:ln cap="flat">
            <a:noFill/>
          </a:ln>
        </p:spPr>
      </p:pic>
      <p:sp>
        <p:nvSpPr>
          <p:cNvPr id="3" name="TextBox 14">
            <a:extLst>
              <a:ext uri="{FF2B5EF4-FFF2-40B4-BE49-F238E27FC236}">
                <a16:creationId xmlns:a16="http://schemas.microsoft.com/office/drawing/2014/main" id="{9D0E2F53-2E76-481D-846B-3F430BDE6EDE}"/>
              </a:ext>
            </a:extLst>
          </p:cNvPr>
          <p:cNvSpPr txBox="1"/>
          <p:nvPr/>
        </p:nvSpPr>
        <p:spPr>
          <a:xfrm>
            <a:off x="10237869" y="2743200"/>
            <a:ext cx="609603" cy="584777"/>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all" spc="0" baseline="0">
                <a:solidFill>
                  <a:srgbClr val="FFFFFF"/>
                </a:solidFill>
                <a:uFillTx/>
                <a:latin typeface="Calibri"/>
              </a:rPr>
              <a:t>”</a:t>
            </a:r>
          </a:p>
        </p:txBody>
      </p:sp>
      <p:sp>
        <p:nvSpPr>
          <p:cNvPr id="4" name="TextBox 10">
            <a:extLst>
              <a:ext uri="{FF2B5EF4-FFF2-40B4-BE49-F238E27FC236}">
                <a16:creationId xmlns:a16="http://schemas.microsoft.com/office/drawing/2014/main" id="{B9CC6988-22DF-48A9-ACC3-DFEEC4AE3977}"/>
              </a:ext>
            </a:extLst>
          </p:cNvPr>
          <p:cNvSpPr txBox="1"/>
          <p:nvPr/>
        </p:nvSpPr>
        <p:spPr>
          <a:xfrm>
            <a:off x="488271" y="823334"/>
            <a:ext cx="609603" cy="584777"/>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all" spc="0" baseline="0">
                <a:solidFill>
                  <a:srgbClr val="FFFFFF"/>
                </a:solidFill>
                <a:uFillTx/>
                <a:latin typeface="Calibri"/>
              </a:rPr>
              <a:t>“</a:t>
            </a:r>
          </a:p>
        </p:txBody>
      </p:sp>
      <p:sp>
        <p:nvSpPr>
          <p:cNvPr id="5" name="Title 1">
            <a:extLst>
              <a:ext uri="{FF2B5EF4-FFF2-40B4-BE49-F238E27FC236}">
                <a16:creationId xmlns:a16="http://schemas.microsoft.com/office/drawing/2014/main" id="{7CB841C7-A758-4EA9-9D4D-FE4825EE01BD}"/>
              </a:ext>
            </a:extLst>
          </p:cNvPr>
          <p:cNvSpPr txBox="1">
            <a:spLocks noGrp="1"/>
          </p:cNvSpPr>
          <p:nvPr>
            <p:ph type="title"/>
          </p:nvPr>
        </p:nvSpPr>
        <p:spPr>
          <a:xfrm>
            <a:off x="992270" y="609603"/>
            <a:ext cx="9550395" cy="2743200"/>
          </a:xfrm>
        </p:spPr>
        <p:txBody>
          <a:bodyPr/>
          <a:lstStyle>
            <a:lvl1pPr>
              <a:defRPr sz="3200" cap="none"/>
            </a:lvl1pPr>
          </a:lstStyle>
          <a:p>
            <a:pPr lvl="0"/>
            <a:r>
              <a:rPr lang="fr-FR"/>
              <a:t>Modifiez le style du titre</a:t>
            </a:r>
            <a:endParaRPr lang="en-US"/>
          </a:p>
        </p:txBody>
      </p:sp>
      <p:sp>
        <p:nvSpPr>
          <p:cNvPr id="6" name="Text Placeholder 9">
            <a:extLst>
              <a:ext uri="{FF2B5EF4-FFF2-40B4-BE49-F238E27FC236}">
                <a16:creationId xmlns:a16="http://schemas.microsoft.com/office/drawing/2014/main" id="{E63C0D25-0662-4B38-AED8-74D00BE820F6}"/>
              </a:ext>
            </a:extLst>
          </p:cNvPr>
          <p:cNvSpPr txBox="1">
            <a:spLocks noGrp="1"/>
          </p:cNvSpPr>
          <p:nvPr>
            <p:ph type="body" idx="4294967295"/>
          </p:nvPr>
        </p:nvSpPr>
        <p:spPr>
          <a:xfrm>
            <a:off x="1097874" y="3352803"/>
            <a:ext cx="9339187" cy="381003"/>
          </a:xfrm>
        </p:spPr>
        <p:txBody>
          <a:bodyPr/>
          <a:lstStyle>
            <a:lvl1pPr marL="0" indent="0">
              <a:buNone/>
              <a:defRPr/>
            </a:lvl1pPr>
          </a:lstStyle>
          <a:p>
            <a:pPr lvl="0"/>
            <a:r>
              <a:rPr lang="fr-FR"/>
              <a:t>Modifier les styles du texte du masque</a:t>
            </a:r>
          </a:p>
        </p:txBody>
      </p:sp>
      <p:sp>
        <p:nvSpPr>
          <p:cNvPr id="7" name="Text Placeholder 2">
            <a:extLst>
              <a:ext uri="{FF2B5EF4-FFF2-40B4-BE49-F238E27FC236}">
                <a16:creationId xmlns:a16="http://schemas.microsoft.com/office/drawing/2014/main" id="{70280D54-DC67-4116-A7F9-156E1F76163C}"/>
              </a:ext>
            </a:extLst>
          </p:cNvPr>
          <p:cNvSpPr txBox="1">
            <a:spLocks noGrp="1"/>
          </p:cNvSpPr>
          <p:nvPr>
            <p:ph type="body" idx="4294967295"/>
          </p:nvPr>
        </p:nvSpPr>
        <p:spPr>
          <a:xfrm>
            <a:off x="687464" y="4343400"/>
            <a:ext cx="10152363" cy="1447796"/>
          </a:xfrm>
        </p:spPr>
        <p:txBody>
          <a:bodyPr/>
          <a:lstStyle>
            <a:lvl1pPr marL="0" indent="0">
              <a:buNone/>
              <a:defRPr sz="2000"/>
            </a:lvl1pPr>
          </a:lstStyle>
          <a:p>
            <a:pPr lvl="0"/>
            <a:r>
              <a:rPr lang="fr-FR"/>
              <a:t>Modifier les styles du texte du masque</a:t>
            </a:r>
          </a:p>
        </p:txBody>
      </p:sp>
      <p:sp>
        <p:nvSpPr>
          <p:cNvPr id="8" name="Date Placeholder 3">
            <a:extLst>
              <a:ext uri="{FF2B5EF4-FFF2-40B4-BE49-F238E27FC236}">
                <a16:creationId xmlns:a16="http://schemas.microsoft.com/office/drawing/2014/main" id="{E167D7BA-C22C-4061-A787-226D1E2CFF5C}"/>
              </a:ext>
            </a:extLst>
          </p:cNvPr>
          <p:cNvSpPr txBox="1">
            <a:spLocks noGrp="1"/>
          </p:cNvSpPr>
          <p:nvPr>
            <p:ph type="dt" sz="half" idx="7"/>
          </p:nvPr>
        </p:nvSpPr>
        <p:spPr/>
        <p:txBody>
          <a:bodyPr/>
          <a:lstStyle>
            <a:lvl1pPr>
              <a:defRPr/>
            </a:lvl1pPr>
          </a:lstStyle>
          <a:p>
            <a:pPr lvl="0"/>
            <a:fld id="{85CDEA6D-A42F-457F-9833-F89038426266}" type="datetime1">
              <a:rPr lang="en-US"/>
              <a:pPr lvl="0"/>
              <a:t>9/24/2020</a:t>
            </a:fld>
            <a:endParaRPr lang="en-US"/>
          </a:p>
        </p:txBody>
      </p:sp>
      <p:sp>
        <p:nvSpPr>
          <p:cNvPr id="9" name="Footer Placeholder 4">
            <a:extLst>
              <a:ext uri="{FF2B5EF4-FFF2-40B4-BE49-F238E27FC236}">
                <a16:creationId xmlns:a16="http://schemas.microsoft.com/office/drawing/2014/main" id="{5DC0C373-814E-443A-A1E3-A9BF7E7CF9EF}"/>
              </a:ext>
            </a:extLst>
          </p:cNvPr>
          <p:cNvSpPr txBox="1">
            <a:spLocks noGrp="1"/>
          </p:cNvSpPr>
          <p:nvPr>
            <p:ph type="ftr" sz="quarter" idx="9"/>
          </p:nvPr>
        </p:nvSpPr>
        <p:spPr/>
        <p:txBody>
          <a:bodyPr/>
          <a:lstStyle>
            <a:lvl1pPr>
              <a:defRPr/>
            </a:lvl1pPr>
          </a:lstStyle>
          <a:p>
            <a:pPr lvl="0"/>
            <a:endParaRPr lang="en-US"/>
          </a:p>
        </p:txBody>
      </p:sp>
      <p:sp>
        <p:nvSpPr>
          <p:cNvPr id="10" name="Slide Number Placeholder 5">
            <a:extLst>
              <a:ext uri="{FF2B5EF4-FFF2-40B4-BE49-F238E27FC236}">
                <a16:creationId xmlns:a16="http://schemas.microsoft.com/office/drawing/2014/main" id="{F8B33BAB-E07A-4D19-BEAF-0366AF149967}"/>
              </a:ext>
            </a:extLst>
          </p:cNvPr>
          <p:cNvSpPr txBox="1">
            <a:spLocks noGrp="1"/>
          </p:cNvSpPr>
          <p:nvPr>
            <p:ph type="sldNum" sz="quarter" idx="8"/>
          </p:nvPr>
        </p:nvSpPr>
        <p:spPr/>
        <p:txBody>
          <a:bodyPr/>
          <a:lstStyle>
            <a:lvl1pPr>
              <a:defRPr/>
            </a:lvl1pPr>
          </a:lstStyle>
          <a:p>
            <a:pPr lvl="0"/>
            <a:fld id="{6D57D789-5068-4DEA-8473-0D4DE92063AF}" type="slidenum">
              <a:t>‹N°›</a:t>
            </a:fld>
            <a:endParaRPr lang="en-US"/>
          </a:p>
        </p:txBody>
      </p:sp>
    </p:spTree>
    <p:extLst>
      <p:ext uri="{BB962C8B-B14F-4D97-AF65-F5344CB8AC3E}">
        <p14:creationId xmlns:p14="http://schemas.microsoft.com/office/powerpoint/2010/main" val="3944290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pic>
        <p:nvPicPr>
          <p:cNvPr id="2" name="Picture 7" descr="Celestia-R1---OverlayContentHD.png">
            <a:extLst>
              <a:ext uri="{FF2B5EF4-FFF2-40B4-BE49-F238E27FC236}">
                <a16:creationId xmlns:a16="http://schemas.microsoft.com/office/drawing/2014/main" id="{2A6907DB-C469-4549-A923-07E8872C2037}"/>
              </a:ext>
            </a:extLst>
          </p:cNvPr>
          <p:cNvPicPr>
            <a:picLocks noChangeAspect="1"/>
          </p:cNvPicPr>
          <p:nvPr/>
        </p:nvPicPr>
        <p:blipFill>
          <a:blip r:embed="rId2"/>
          <a:stretch>
            <a:fillRect/>
          </a:stretch>
        </p:blipFill>
        <p:spPr>
          <a:xfrm>
            <a:off x="0" y="0"/>
            <a:ext cx="12188823" cy="6856216"/>
          </a:xfrm>
          <a:prstGeom prst="rect">
            <a:avLst/>
          </a:prstGeom>
          <a:noFill/>
          <a:ln cap="flat">
            <a:noFill/>
          </a:ln>
        </p:spPr>
      </p:pic>
      <p:sp>
        <p:nvSpPr>
          <p:cNvPr id="3" name="Title 1">
            <a:extLst>
              <a:ext uri="{FF2B5EF4-FFF2-40B4-BE49-F238E27FC236}">
                <a16:creationId xmlns:a16="http://schemas.microsoft.com/office/drawing/2014/main" id="{03F903D0-33E4-461C-9858-B2D5355234CC}"/>
              </a:ext>
            </a:extLst>
          </p:cNvPr>
          <p:cNvSpPr txBox="1">
            <a:spLocks noGrp="1"/>
          </p:cNvSpPr>
          <p:nvPr>
            <p:ph type="title"/>
          </p:nvPr>
        </p:nvSpPr>
        <p:spPr>
          <a:xfrm>
            <a:off x="685800" y="3308582"/>
            <a:ext cx="10131423" cy="1468800"/>
          </a:xfrm>
        </p:spPr>
        <p:txBody>
          <a:bodyPr anchor="b"/>
          <a:lstStyle>
            <a:lvl1pPr>
              <a:defRPr sz="3200" cap="none"/>
            </a:lvl1pPr>
          </a:lstStyle>
          <a:p>
            <a:pPr lvl="0"/>
            <a:r>
              <a:rPr lang="fr-FR"/>
              <a:t>Modifiez le style du titre</a:t>
            </a:r>
            <a:endParaRPr lang="en-US"/>
          </a:p>
        </p:txBody>
      </p:sp>
      <p:sp>
        <p:nvSpPr>
          <p:cNvPr id="4" name="Text Placeholder 2">
            <a:extLst>
              <a:ext uri="{FF2B5EF4-FFF2-40B4-BE49-F238E27FC236}">
                <a16:creationId xmlns:a16="http://schemas.microsoft.com/office/drawing/2014/main" id="{E566ABFF-5E7B-4AB1-BC78-56B80940F9B8}"/>
              </a:ext>
            </a:extLst>
          </p:cNvPr>
          <p:cNvSpPr txBox="1">
            <a:spLocks noGrp="1"/>
          </p:cNvSpPr>
          <p:nvPr>
            <p:ph type="body" idx="4294967295"/>
          </p:nvPr>
        </p:nvSpPr>
        <p:spPr>
          <a:xfrm>
            <a:off x="685800" y="4777383"/>
            <a:ext cx="10131423" cy="860395"/>
          </a:xfrm>
        </p:spPr>
        <p:txBody>
          <a:bodyPr anchor="t"/>
          <a:lstStyle>
            <a:lvl1pPr marL="0" indent="0">
              <a:buNone/>
              <a:defRPr sz="2000"/>
            </a:lvl1pPr>
          </a:lstStyle>
          <a:p>
            <a:pPr lvl="0"/>
            <a:r>
              <a:rPr lang="fr-FR"/>
              <a:t>Modifier les styles du texte du masque</a:t>
            </a:r>
          </a:p>
        </p:txBody>
      </p:sp>
      <p:sp>
        <p:nvSpPr>
          <p:cNvPr id="5" name="Date Placeholder 3">
            <a:extLst>
              <a:ext uri="{FF2B5EF4-FFF2-40B4-BE49-F238E27FC236}">
                <a16:creationId xmlns:a16="http://schemas.microsoft.com/office/drawing/2014/main" id="{C5C1424D-EBBD-47E3-AAD7-ABF1BDBCBF03}"/>
              </a:ext>
            </a:extLst>
          </p:cNvPr>
          <p:cNvSpPr txBox="1">
            <a:spLocks noGrp="1"/>
          </p:cNvSpPr>
          <p:nvPr>
            <p:ph type="dt" sz="half" idx="7"/>
          </p:nvPr>
        </p:nvSpPr>
        <p:spPr/>
        <p:txBody>
          <a:bodyPr/>
          <a:lstStyle>
            <a:lvl1pPr>
              <a:defRPr/>
            </a:lvl1pPr>
          </a:lstStyle>
          <a:p>
            <a:pPr lvl="0"/>
            <a:fld id="{16FB5603-3C01-4DCB-86CB-3086C7B9CC6D}" type="datetime1">
              <a:rPr lang="en-US"/>
              <a:pPr lvl="0"/>
              <a:t>9/24/2020</a:t>
            </a:fld>
            <a:endParaRPr lang="en-US"/>
          </a:p>
        </p:txBody>
      </p:sp>
      <p:sp>
        <p:nvSpPr>
          <p:cNvPr id="6" name="Footer Placeholder 4">
            <a:extLst>
              <a:ext uri="{FF2B5EF4-FFF2-40B4-BE49-F238E27FC236}">
                <a16:creationId xmlns:a16="http://schemas.microsoft.com/office/drawing/2014/main" id="{5E78BB64-311B-4717-A29E-4B4F4808375D}"/>
              </a:ext>
            </a:extLst>
          </p:cNvPr>
          <p:cNvSpPr txBox="1">
            <a:spLocks noGrp="1"/>
          </p:cNvSpPr>
          <p:nvPr>
            <p:ph type="ftr" sz="quarter" idx="9"/>
          </p:nvPr>
        </p:nvSpPr>
        <p:spPr/>
        <p:txBody>
          <a:bodyPr/>
          <a:lstStyle>
            <a:lvl1pPr>
              <a:defRPr/>
            </a:lvl1pPr>
          </a:lstStyle>
          <a:p>
            <a:pPr lvl="0"/>
            <a:endParaRPr lang="en-US"/>
          </a:p>
        </p:txBody>
      </p:sp>
      <p:sp>
        <p:nvSpPr>
          <p:cNvPr id="7" name="Slide Number Placeholder 5">
            <a:extLst>
              <a:ext uri="{FF2B5EF4-FFF2-40B4-BE49-F238E27FC236}">
                <a16:creationId xmlns:a16="http://schemas.microsoft.com/office/drawing/2014/main" id="{C0757B9E-E56B-4085-8228-68D5A8D556D5}"/>
              </a:ext>
            </a:extLst>
          </p:cNvPr>
          <p:cNvSpPr txBox="1">
            <a:spLocks noGrp="1"/>
          </p:cNvSpPr>
          <p:nvPr>
            <p:ph type="sldNum" sz="quarter" idx="8"/>
          </p:nvPr>
        </p:nvSpPr>
        <p:spPr/>
        <p:txBody>
          <a:bodyPr/>
          <a:lstStyle>
            <a:lvl1pPr>
              <a:defRPr/>
            </a:lvl1pPr>
          </a:lstStyle>
          <a:p>
            <a:pPr lvl="0"/>
            <a:fld id="{D76D2AAF-7038-489B-B39C-34E5E87C3ADD}" type="slidenum">
              <a:t>‹N°›</a:t>
            </a:fld>
            <a:endParaRPr lang="en-US"/>
          </a:p>
        </p:txBody>
      </p:sp>
    </p:spTree>
    <p:extLst>
      <p:ext uri="{BB962C8B-B14F-4D97-AF65-F5344CB8AC3E}">
        <p14:creationId xmlns:p14="http://schemas.microsoft.com/office/powerpoint/2010/main" val="650610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pic>
        <p:nvPicPr>
          <p:cNvPr id="2" name="Picture 10" descr="Celestia-R1---OverlayContentHD.png">
            <a:extLst>
              <a:ext uri="{FF2B5EF4-FFF2-40B4-BE49-F238E27FC236}">
                <a16:creationId xmlns:a16="http://schemas.microsoft.com/office/drawing/2014/main" id="{A0A64B87-979D-43A2-8220-786DC4D84929}"/>
              </a:ext>
            </a:extLst>
          </p:cNvPr>
          <p:cNvPicPr>
            <a:picLocks noChangeAspect="1"/>
          </p:cNvPicPr>
          <p:nvPr/>
        </p:nvPicPr>
        <p:blipFill>
          <a:blip r:embed="rId2"/>
          <a:stretch>
            <a:fillRect/>
          </a:stretch>
        </p:blipFill>
        <p:spPr>
          <a:xfrm>
            <a:off x="0" y="0"/>
            <a:ext cx="12188823" cy="6856216"/>
          </a:xfrm>
          <a:prstGeom prst="rect">
            <a:avLst/>
          </a:prstGeom>
          <a:noFill/>
          <a:ln cap="flat">
            <a:noFill/>
          </a:ln>
        </p:spPr>
      </p:pic>
      <p:sp>
        <p:nvSpPr>
          <p:cNvPr id="3" name="TextBox 12">
            <a:extLst>
              <a:ext uri="{FF2B5EF4-FFF2-40B4-BE49-F238E27FC236}">
                <a16:creationId xmlns:a16="http://schemas.microsoft.com/office/drawing/2014/main" id="{AF939A93-097B-433C-B0C7-F00CD8505B88}"/>
              </a:ext>
            </a:extLst>
          </p:cNvPr>
          <p:cNvSpPr txBox="1"/>
          <p:nvPr/>
        </p:nvSpPr>
        <p:spPr>
          <a:xfrm>
            <a:off x="10237869" y="2743200"/>
            <a:ext cx="609603" cy="584777"/>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all" spc="0" baseline="0">
                <a:solidFill>
                  <a:srgbClr val="FFFFFF"/>
                </a:solidFill>
                <a:uFillTx/>
                <a:latin typeface="Calibri"/>
              </a:rPr>
              <a:t>”</a:t>
            </a:r>
          </a:p>
        </p:txBody>
      </p:sp>
      <p:sp>
        <p:nvSpPr>
          <p:cNvPr id="4" name="TextBox 13">
            <a:extLst>
              <a:ext uri="{FF2B5EF4-FFF2-40B4-BE49-F238E27FC236}">
                <a16:creationId xmlns:a16="http://schemas.microsoft.com/office/drawing/2014/main" id="{31D55CC3-CD7B-4417-BDC3-D0770D4E7D84}"/>
              </a:ext>
            </a:extLst>
          </p:cNvPr>
          <p:cNvSpPr txBox="1"/>
          <p:nvPr/>
        </p:nvSpPr>
        <p:spPr>
          <a:xfrm>
            <a:off x="488271" y="823334"/>
            <a:ext cx="609603" cy="584777"/>
          </a:xfrm>
          <a:prstGeom prst="rect">
            <a:avLst/>
          </a:prstGeom>
          <a:noFill/>
          <a:ln cap="flat">
            <a:noFill/>
          </a:ln>
        </p:spPr>
        <p:txBody>
          <a:bodyPr vert="horz" wrap="square" lIns="91440" tIns="45720" rIns="9144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0" b="0" i="0" u="none" strike="noStrike" kern="1200" cap="all" spc="0" baseline="0">
                <a:solidFill>
                  <a:srgbClr val="FFFFFF"/>
                </a:solidFill>
                <a:uFillTx/>
                <a:latin typeface="Calibri"/>
              </a:rPr>
              <a:t>“</a:t>
            </a:r>
          </a:p>
        </p:txBody>
      </p:sp>
      <p:sp>
        <p:nvSpPr>
          <p:cNvPr id="5" name="Title 1">
            <a:extLst>
              <a:ext uri="{FF2B5EF4-FFF2-40B4-BE49-F238E27FC236}">
                <a16:creationId xmlns:a16="http://schemas.microsoft.com/office/drawing/2014/main" id="{622B9D18-822B-40D3-94B9-93BA90F94ED6}"/>
              </a:ext>
            </a:extLst>
          </p:cNvPr>
          <p:cNvSpPr txBox="1">
            <a:spLocks noGrp="1"/>
          </p:cNvSpPr>
          <p:nvPr>
            <p:ph type="title"/>
          </p:nvPr>
        </p:nvSpPr>
        <p:spPr>
          <a:xfrm>
            <a:off x="992270" y="609603"/>
            <a:ext cx="9550395" cy="2743200"/>
          </a:xfrm>
        </p:spPr>
        <p:txBody>
          <a:bodyPr/>
          <a:lstStyle>
            <a:lvl1pPr>
              <a:defRPr sz="3200" cap="none"/>
            </a:lvl1pPr>
          </a:lstStyle>
          <a:p>
            <a:pPr lvl="0"/>
            <a:r>
              <a:rPr lang="fr-FR"/>
              <a:t>Modifiez le style du titre</a:t>
            </a:r>
            <a:endParaRPr lang="en-US"/>
          </a:p>
        </p:txBody>
      </p:sp>
      <p:sp>
        <p:nvSpPr>
          <p:cNvPr id="6" name="Text Placeholder 9">
            <a:extLst>
              <a:ext uri="{FF2B5EF4-FFF2-40B4-BE49-F238E27FC236}">
                <a16:creationId xmlns:a16="http://schemas.microsoft.com/office/drawing/2014/main" id="{4D063020-6C60-4D52-A757-88A9F8402593}"/>
              </a:ext>
            </a:extLst>
          </p:cNvPr>
          <p:cNvSpPr txBox="1">
            <a:spLocks noGrp="1"/>
          </p:cNvSpPr>
          <p:nvPr>
            <p:ph type="body" idx="4294967295"/>
          </p:nvPr>
        </p:nvSpPr>
        <p:spPr>
          <a:xfrm>
            <a:off x="685800" y="3886200"/>
            <a:ext cx="10135438" cy="888997"/>
          </a:xfrm>
        </p:spPr>
        <p:txBody>
          <a:bodyPr anchor="b"/>
          <a:lstStyle>
            <a:lvl1pPr marL="0">
              <a:buNone/>
              <a:defRPr sz="2400"/>
            </a:lvl1pPr>
          </a:lstStyle>
          <a:p>
            <a:pPr lvl="0"/>
            <a:r>
              <a:rPr lang="fr-FR"/>
              <a:t>Modifier les styles du texte du masque</a:t>
            </a:r>
          </a:p>
        </p:txBody>
      </p:sp>
      <p:sp>
        <p:nvSpPr>
          <p:cNvPr id="7" name="Text Placeholder 2">
            <a:extLst>
              <a:ext uri="{FF2B5EF4-FFF2-40B4-BE49-F238E27FC236}">
                <a16:creationId xmlns:a16="http://schemas.microsoft.com/office/drawing/2014/main" id="{E068FBBE-0056-4A9D-97EA-94AE0F342984}"/>
              </a:ext>
            </a:extLst>
          </p:cNvPr>
          <p:cNvSpPr txBox="1">
            <a:spLocks noGrp="1"/>
          </p:cNvSpPr>
          <p:nvPr>
            <p:ph type="body" idx="4294967295"/>
          </p:nvPr>
        </p:nvSpPr>
        <p:spPr>
          <a:xfrm>
            <a:off x="685800" y="4775197"/>
            <a:ext cx="10135438" cy="1015998"/>
          </a:xfrm>
        </p:spPr>
        <p:txBody>
          <a:bodyPr anchor="t"/>
          <a:lstStyle>
            <a:lvl1pPr marL="0" indent="0">
              <a:buNone/>
              <a:defRPr/>
            </a:lvl1pPr>
          </a:lstStyle>
          <a:p>
            <a:pPr lvl="0"/>
            <a:r>
              <a:rPr lang="fr-FR"/>
              <a:t>Modifier les styles du texte du masque</a:t>
            </a:r>
          </a:p>
        </p:txBody>
      </p:sp>
      <p:sp>
        <p:nvSpPr>
          <p:cNvPr id="8" name="Date Placeholder 3">
            <a:extLst>
              <a:ext uri="{FF2B5EF4-FFF2-40B4-BE49-F238E27FC236}">
                <a16:creationId xmlns:a16="http://schemas.microsoft.com/office/drawing/2014/main" id="{74A7E255-8118-40C4-8B19-37F30DD68A8D}"/>
              </a:ext>
            </a:extLst>
          </p:cNvPr>
          <p:cNvSpPr txBox="1">
            <a:spLocks noGrp="1"/>
          </p:cNvSpPr>
          <p:nvPr>
            <p:ph type="dt" sz="half" idx="7"/>
          </p:nvPr>
        </p:nvSpPr>
        <p:spPr/>
        <p:txBody>
          <a:bodyPr/>
          <a:lstStyle>
            <a:lvl1pPr>
              <a:defRPr/>
            </a:lvl1pPr>
          </a:lstStyle>
          <a:p>
            <a:pPr lvl="0"/>
            <a:fld id="{533063B0-E9C5-4402-943A-22BC380BAC60}" type="datetime1">
              <a:rPr lang="en-US"/>
              <a:pPr lvl="0"/>
              <a:t>9/24/2020</a:t>
            </a:fld>
            <a:endParaRPr lang="en-US"/>
          </a:p>
        </p:txBody>
      </p:sp>
      <p:sp>
        <p:nvSpPr>
          <p:cNvPr id="9" name="Footer Placeholder 4">
            <a:extLst>
              <a:ext uri="{FF2B5EF4-FFF2-40B4-BE49-F238E27FC236}">
                <a16:creationId xmlns:a16="http://schemas.microsoft.com/office/drawing/2014/main" id="{A50B98F6-C9DD-46DF-97E8-83578324D587}"/>
              </a:ext>
            </a:extLst>
          </p:cNvPr>
          <p:cNvSpPr txBox="1">
            <a:spLocks noGrp="1"/>
          </p:cNvSpPr>
          <p:nvPr>
            <p:ph type="ftr" sz="quarter" idx="9"/>
          </p:nvPr>
        </p:nvSpPr>
        <p:spPr/>
        <p:txBody>
          <a:bodyPr/>
          <a:lstStyle>
            <a:lvl1pPr>
              <a:defRPr/>
            </a:lvl1pPr>
          </a:lstStyle>
          <a:p>
            <a:pPr lvl="0"/>
            <a:endParaRPr lang="en-US"/>
          </a:p>
        </p:txBody>
      </p:sp>
      <p:sp>
        <p:nvSpPr>
          <p:cNvPr id="10" name="Slide Number Placeholder 5">
            <a:extLst>
              <a:ext uri="{FF2B5EF4-FFF2-40B4-BE49-F238E27FC236}">
                <a16:creationId xmlns:a16="http://schemas.microsoft.com/office/drawing/2014/main" id="{4EBD3D2A-C4CA-41A1-8F49-2554CAFEF26D}"/>
              </a:ext>
            </a:extLst>
          </p:cNvPr>
          <p:cNvSpPr txBox="1">
            <a:spLocks noGrp="1"/>
          </p:cNvSpPr>
          <p:nvPr>
            <p:ph type="sldNum" sz="quarter" idx="8"/>
          </p:nvPr>
        </p:nvSpPr>
        <p:spPr/>
        <p:txBody>
          <a:bodyPr/>
          <a:lstStyle>
            <a:lvl1pPr>
              <a:defRPr/>
            </a:lvl1pPr>
          </a:lstStyle>
          <a:p>
            <a:pPr lvl="0"/>
            <a:fld id="{89FD01F2-F8C6-4EAA-936F-8148273E87CF}" type="slidenum">
              <a:t>‹N°›</a:t>
            </a:fld>
            <a:endParaRPr lang="en-US"/>
          </a:p>
        </p:txBody>
      </p:sp>
    </p:spTree>
    <p:extLst>
      <p:ext uri="{BB962C8B-B14F-4D97-AF65-F5344CB8AC3E}">
        <p14:creationId xmlns:p14="http://schemas.microsoft.com/office/powerpoint/2010/main" val="479782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pic>
        <p:nvPicPr>
          <p:cNvPr id="2" name="Picture 7" descr="Celestia-R1---OverlayContentHD.png">
            <a:extLst>
              <a:ext uri="{FF2B5EF4-FFF2-40B4-BE49-F238E27FC236}">
                <a16:creationId xmlns:a16="http://schemas.microsoft.com/office/drawing/2014/main" id="{A40D1E83-6513-475F-BF36-F9570CEE9FA7}"/>
              </a:ext>
            </a:extLst>
          </p:cNvPr>
          <p:cNvPicPr>
            <a:picLocks noChangeAspect="1"/>
          </p:cNvPicPr>
          <p:nvPr/>
        </p:nvPicPr>
        <p:blipFill>
          <a:blip r:embed="rId2"/>
          <a:stretch>
            <a:fillRect/>
          </a:stretch>
        </p:blipFill>
        <p:spPr>
          <a:xfrm>
            <a:off x="0" y="0"/>
            <a:ext cx="12188823" cy="6856216"/>
          </a:xfrm>
          <a:prstGeom prst="rect">
            <a:avLst/>
          </a:prstGeom>
          <a:noFill/>
          <a:ln cap="flat">
            <a:noFill/>
          </a:ln>
        </p:spPr>
      </p:pic>
      <p:sp>
        <p:nvSpPr>
          <p:cNvPr id="3" name="Title 1">
            <a:extLst>
              <a:ext uri="{FF2B5EF4-FFF2-40B4-BE49-F238E27FC236}">
                <a16:creationId xmlns:a16="http://schemas.microsoft.com/office/drawing/2014/main" id="{36D66AC3-D375-4162-A33A-DFFDEAF33A31}"/>
              </a:ext>
            </a:extLst>
          </p:cNvPr>
          <p:cNvSpPr txBox="1">
            <a:spLocks noGrp="1"/>
          </p:cNvSpPr>
          <p:nvPr>
            <p:ph type="title"/>
          </p:nvPr>
        </p:nvSpPr>
        <p:spPr>
          <a:xfrm>
            <a:off x="685800" y="609603"/>
            <a:ext cx="10131423" cy="2743200"/>
          </a:xfrm>
        </p:spPr>
        <p:txBody>
          <a:bodyPr/>
          <a:lstStyle>
            <a:lvl1pPr>
              <a:defRPr/>
            </a:lvl1pPr>
          </a:lstStyle>
          <a:p>
            <a:pPr lvl="0"/>
            <a:r>
              <a:rPr lang="fr-FR"/>
              <a:t>Modifiez le style du titre</a:t>
            </a:r>
            <a:endParaRPr lang="en-US"/>
          </a:p>
        </p:txBody>
      </p:sp>
      <p:sp>
        <p:nvSpPr>
          <p:cNvPr id="4" name="Text Placeholder 9">
            <a:extLst>
              <a:ext uri="{FF2B5EF4-FFF2-40B4-BE49-F238E27FC236}">
                <a16:creationId xmlns:a16="http://schemas.microsoft.com/office/drawing/2014/main" id="{8B85154F-718C-47A6-AE95-BDA837CE67C5}"/>
              </a:ext>
            </a:extLst>
          </p:cNvPr>
          <p:cNvSpPr txBox="1">
            <a:spLocks noGrp="1"/>
          </p:cNvSpPr>
          <p:nvPr>
            <p:ph type="body" idx="4294967295"/>
          </p:nvPr>
        </p:nvSpPr>
        <p:spPr>
          <a:xfrm>
            <a:off x="685800" y="3505196"/>
            <a:ext cx="10131423" cy="838203"/>
          </a:xfrm>
        </p:spPr>
        <p:txBody>
          <a:bodyPr anchor="b"/>
          <a:lstStyle>
            <a:lvl1pPr marL="0">
              <a:buNone/>
              <a:defRPr sz="2800"/>
            </a:lvl1pPr>
          </a:lstStyle>
          <a:p>
            <a:pPr lvl="0"/>
            <a:r>
              <a:rPr lang="fr-FR"/>
              <a:t>Modifier les styles du texte du masque</a:t>
            </a:r>
          </a:p>
        </p:txBody>
      </p:sp>
      <p:sp>
        <p:nvSpPr>
          <p:cNvPr id="5" name="Text Placeholder 2">
            <a:extLst>
              <a:ext uri="{FF2B5EF4-FFF2-40B4-BE49-F238E27FC236}">
                <a16:creationId xmlns:a16="http://schemas.microsoft.com/office/drawing/2014/main" id="{BC81F3E3-3CFE-4555-B0E6-C7E7113435C9}"/>
              </a:ext>
            </a:extLst>
          </p:cNvPr>
          <p:cNvSpPr txBox="1">
            <a:spLocks noGrp="1"/>
          </p:cNvSpPr>
          <p:nvPr>
            <p:ph type="body" idx="4294967295"/>
          </p:nvPr>
        </p:nvSpPr>
        <p:spPr>
          <a:xfrm>
            <a:off x="685800" y="4343400"/>
            <a:ext cx="10131423" cy="1447796"/>
          </a:xfrm>
        </p:spPr>
        <p:txBody>
          <a:bodyPr anchor="t"/>
          <a:lstStyle>
            <a:lvl1pPr marL="0" indent="0">
              <a:buNone/>
              <a:defRPr/>
            </a:lvl1pPr>
          </a:lstStyle>
          <a:p>
            <a:pPr lvl="0"/>
            <a:r>
              <a:rPr lang="fr-FR"/>
              <a:t>Modifier les styles du texte du masque</a:t>
            </a:r>
          </a:p>
        </p:txBody>
      </p:sp>
      <p:sp>
        <p:nvSpPr>
          <p:cNvPr id="6" name="Date Placeholder 3">
            <a:extLst>
              <a:ext uri="{FF2B5EF4-FFF2-40B4-BE49-F238E27FC236}">
                <a16:creationId xmlns:a16="http://schemas.microsoft.com/office/drawing/2014/main" id="{F1DD0784-ABFD-421C-B058-A5B1F33B9069}"/>
              </a:ext>
            </a:extLst>
          </p:cNvPr>
          <p:cNvSpPr txBox="1">
            <a:spLocks noGrp="1"/>
          </p:cNvSpPr>
          <p:nvPr>
            <p:ph type="dt" sz="half" idx="7"/>
          </p:nvPr>
        </p:nvSpPr>
        <p:spPr/>
        <p:txBody>
          <a:bodyPr/>
          <a:lstStyle>
            <a:lvl1pPr>
              <a:defRPr/>
            </a:lvl1pPr>
          </a:lstStyle>
          <a:p>
            <a:pPr lvl="0"/>
            <a:fld id="{99EA4727-7AD7-43B5-ACC0-C3249B1AAB60}" type="datetime1">
              <a:rPr lang="en-US"/>
              <a:pPr lvl="0"/>
              <a:t>9/24/2020</a:t>
            </a:fld>
            <a:endParaRPr lang="en-US"/>
          </a:p>
        </p:txBody>
      </p:sp>
      <p:sp>
        <p:nvSpPr>
          <p:cNvPr id="7" name="Footer Placeholder 4">
            <a:extLst>
              <a:ext uri="{FF2B5EF4-FFF2-40B4-BE49-F238E27FC236}">
                <a16:creationId xmlns:a16="http://schemas.microsoft.com/office/drawing/2014/main" id="{DB6EF493-7D87-4DD4-B183-373E672D19F6}"/>
              </a:ext>
            </a:extLst>
          </p:cNvPr>
          <p:cNvSpPr txBox="1">
            <a:spLocks noGrp="1"/>
          </p:cNvSpPr>
          <p:nvPr>
            <p:ph type="ftr" sz="quarter" idx="9"/>
          </p:nvPr>
        </p:nvSpPr>
        <p:spPr/>
        <p:txBody>
          <a:bodyPr/>
          <a:lstStyle>
            <a:lvl1pPr>
              <a:defRPr/>
            </a:lvl1pPr>
          </a:lstStyle>
          <a:p>
            <a:pPr lvl="0"/>
            <a:endParaRPr lang="en-US"/>
          </a:p>
        </p:txBody>
      </p:sp>
      <p:sp>
        <p:nvSpPr>
          <p:cNvPr id="8" name="Slide Number Placeholder 5">
            <a:extLst>
              <a:ext uri="{FF2B5EF4-FFF2-40B4-BE49-F238E27FC236}">
                <a16:creationId xmlns:a16="http://schemas.microsoft.com/office/drawing/2014/main" id="{325A4413-6A95-4467-8680-6858817E28C0}"/>
              </a:ext>
            </a:extLst>
          </p:cNvPr>
          <p:cNvSpPr txBox="1">
            <a:spLocks noGrp="1"/>
          </p:cNvSpPr>
          <p:nvPr>
            <p:ph type="sldNum" sz="quarter" idx="8"/>
          </p:nvPr>
        </p:nvSpPr>
        <p:spPr/>
        <p:txBody>
          <a:bodyPr/>
          <a:lstStyle>
            <a:lvl1pPr>
              <a:defRPr/>
            </a:lvl1pPr>
          </a:lstStyle>
          <a:p>
            <a:pPr lvl="0"/>
            <a:fld id="{FC4BC437-B954-4A78-8E20-8C9D7A834A35}" type="slidenum">
              <a:t>‹N°›</a:t>
            </a:fld>
            <a:endParaRPr lang="en-US"/>
          </a:p>
        </p:txBody>
      </p:sp>
    </p:spTree>
    <p:extLst>
      <p:ext uri="{BB962C8B-B14F-4D97-AF65-F5344CB8AC3E}">
        <p14:creationId xmlns:p14="http://schemas.microsoft.com/office/powerpoint/2010/main" val="34904081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2" name="Picture 6" descr="Celestia-R1---OverlayContentHD.png">
            <a:extLst>
              <a:ext uri="{FF2B5EF4-FFF2-40B4-BE49-F238E27FC236}">
                <a16:creationId xmlns:a16="http://schemas.microsoft.com/office/drawing/2014/main" id="{EF3C9FD3-635B-424B-8941-57B755C62CC8}"/>
              </a:ext>
            </a:extLst>
          </p:cNvPr>
          <p:cNvPicPr>
            <a:picLocks noChangeAspect="1"/>
          </p:cNvPicPr>
          <p:nvPr/>
        </p:nvPicPr>
        <p:blipFill>
          <a:blip r:embed="rId2"/>
          <a:stretch>
            <a:fillRect/>
          </a:stretch>
        </p:blipFill>
        <p:spPr>
          <a:xfrm>
            <a:off x="0" y="0"/>
            <a:ext cx="12188823" cy="6856216"/>
          </a:xfrm>
          <a:prstGeom prst="rect">
            <a:avLst/>
          </a:prstGeom>
          <a:noFill/>
          <a:ln cap="flat">
            <a:noFill/>
          </a:ln>
        </p:spPr>
      </p:pic>
      <p:sp>
        <p:nvSpPr>
          <p:cNvPr id="3" name="Vertical Text Placeholder 2">
            <a:extLst>
              <a:ext uri="{FF2B5EF4-FFF2-40B4-BE49-F238E27FC236}">
                <a16:creationId xmlns:a16="http://schemas.microsoft.com/office/drawing/2014/main" id="{3A923428-1981-42D8-A588-462C5A4A82EF}"/>
              </a:ext>
            </a:extLst>
          </p:cNvPr>
          <p:cNvSpPr txBox="1">
            <a:spLocks noGrp="1"/>
          </p:cNvSpPr>
          <p:nvPr>
            <p:ph type="body" orient="vert" idx="1"/>
          </p:nvPr>
        </p:nvSpPr>
        <p:spPr/>
        <p:txBody>
          <a:bodyPr vert="eaVert" anchor="t"/>
          <a:lstStyle>
            <a:lvl1pPr>
              <a:defRPr/>
            </a:lvl1pPr>
            <a:lvl2pPr>
              <a:defRPr/>
            </a:lvl2pPr>
            <a:lvl3pPr>
              <a:defRPr/>
            </a:lvl3pPr>
            <a:lvl4pPr>
              <a:defRPr/>
            </a:lvl4pPr>
            <a:lvl5pPr>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a:extLst>
              <a:ext uri="{FF2B5EF4-FFF2-40B4-BE49-F238E27FC236}">
                <a16:creationId xmlns:a16="http://schemas.microsoft.com/office/drawing/2014/main" id="{6A56B5E7-E872-46C6-9F99-FDA82F583B03}"/>
              </a:ext>
            </a:extLst>
          </p:cNvPr>
          <p:cNvSpPr txBox="1">
            <a:spLocks noGrp="1"/>
          </p:cNvSpPr>
          <p:nvPr>
            <p:ph type="dt" sz="half" idx="7"/>
          </p:nvPr>
        </p:nvSpPr>
        <p:spPr/>
        <p:txBody>
          <a:bodyPr/>
          <a:lstStyle>
            <a:lvl1pPr>
              <a:defRPr/>
            </a:lvl1pPr>
          </a:lstStyle>
          <a:p>
            <a:pPr lvl="0"/>
            <a:fld id="{BB38C7D7-CCB7-482F-9818-59607058F56D}" type="datetime1">
              <a:rPr lang="en-US"/>
              <a:pPr lvl="0"/>
              <a:t>9/24/2020</a:t>
            </a:fld>
            <a:endParaRPr lang="en-US"/>
          </a:p>
        </p:txBody>
      </p:sp>
      <p:sp>
        <p:nvSpPr>
          <p:cNvPr id="5" name="Footer Placeholder 4">
            <a:extLst>
              <a:ext uri="{FF2B5EF4-FFF2-40B4-BE49-F238E27FC236}">
                <a16:creationId xmlns:a16="http://schemas.microsoft.com/office/drawing/2014/main" id="{AD0C7EA1-5AE5-48AD-9397-E45786392541}"/>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D7E89364-BEBC-461F-A63B-166E00AFD115}"/>
              </a:ext>
            </a:extLst>
          </p:cNvPr>
          <p:cNvSpPr txBox="1">
            <a:spLocks noGrp="1"/>
          </p:cNvSpPr>
          <p:nvPr>
            <p:ph type="sldNum" sz="quarter" idx="8"/>
          </p:nvPr>
        </p:nvSpPr>
        <p:spPr/>
        <p:txBody>
          <a:bodyPr/>
          <a:lstStyle>
            <a:lvl1pPr>
              <a:defRPr/>
            </a:lvl1pPr>
          </a:lstStyle>
          <a:p>
            <a:pPr lvl="0"/>
            <a:fld id="{51103E89-86FD-40EC-A67A-9712AFFD2888}" type="slidenum">
              <a:t>‹N°›</a:t>
            </a:fld>
            <a:endParaRPr lang="en-US"/>
          </a:p>
        </p:txBody>
      </p:sp>
      <p:sp>
        <p:nvSpPr>
          <p:cNvPr id="7" name="Title 1">
            <a:extLst>
              <a:ext uri="{FF2B5EF4-FFF2-40B4-BE49-F238E27FC236}">
                <a16:creationId xmlns:a16="http://schemas.microsoft.com/office/drawing/2014/main" id="{9674105A-0622-474B-B7B2-B366556045C5}"/>
              </a:ext>
            </a:extLst>
          </p:cNvPr>
          <p:cNvSpPr txBox="1">
            <a:spLocks noGrp="1"/>
          </p:cNvSpPr>
          <p:nvPr>
            <p:ph type="title"/>
          </p:nvPr>
        </p:nvSpPr>
        <p:spPr/>
        <p:txBody>
          <a:bodyPr/>
          <a:lstStyle>
            <a:lvl1pPr>
              <a:defRPr/>
            </a:lvl1pPr>
          </a:lstStyle>
          <a:p>
            <a:pPr lvl="0"/>
            <a:r>
              <a:rPr lang="fr-FR"/>
              <a:t>Modifiez le style du titre</a:t>
            </a:r>
            <a:endParaRPr lang="en-US"/>
          </a:p>
        </p:txBody>
      </p:sp>
    </p:spTree>
    <p:extLst>
      <p:ext uri="{BB962C8B-B14F-4D97-AF65-F5344CB8AC3E}">
        <p14:creationId xmlns:p14="http://schemas.microsoft.com/office/powerpoint/2010/main" val="41253266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pic>
        <p:nvPicPr>
          <p:cNvPr id="2" name="Picture 6" descr="Celestia-R1---OverlayContentHD.png">
            <a:extLst>
              <a:ext uri="{FF2B5EF4-FFF2-40B4-BE49-F238E27FC236}">
                <a16:creationId xmlns:a16="http://schemas.microsoft.com/office/drawing/2014/main" id="{4AA0F7A3-4CF5-4EE8-90C1-CBE33774031F}"/>
              </a:ext>
            </a:extLst>
          </p:cNvPr>
          <p:cNvPicPr>
            <a:picLocks noChangeAspect="1"/>
          </p:cNvPicPr>
          <p:nvPr/>
        </p:nvPicPr>
        <p:blipFill>
          <a:blip r:embed="rId2"/>
          <a:stretch>
            <a:fillRect/>
          </a:stretch>
        </p:blipFill>
        <p:spPr>
          <a:xfrm>
            <a:off x="0" y="0"/>
            <a:ext cx="12188823" cy="6856216"/>
          </a:xfrm>
          <a:prstGeom prst="rect">
            <a:avLst/>
          </a:prstGeom>
          <a:noFill/>
          <a:ln cap="flat">
            <a:noFill/>
          </a:ln>
        </p:spPr>
      </p:pic>
      <p:sp>
        <p:nvSpPr>
          <p:cNvPr id="3" name="Vertical Title 1">
            <a:extLst>
              <a:ext uri="{FF2B5EF4-FFF2-40B4-BE49-F238E27FC236}">
                <a16:creationId xmlns:a16="http://schemas.microsoft.com/office/drawing/2014/main" id="{687515A9-5A3D-46FF-AED3-63BB1A750ADD}"/>
              </a:ext>
            </a:extLst>
          </p:cNvPr>
          <p:cNvSpPr txBox="1">
            <a:spLocks noGrp="1"/>
          </p:cNvSpPr>
          <p:nvPr>
            <p:ph type="title" orient="vert"/>
          </p:nvPr>
        </p:nvSpPr>
        <p:spPr>
          <a:xfrm>
            <a:off x="8658673" y="609603"/>
            <a:ext cx="2158550" cy="5181603"/>
          </a:xfrm>
        </p:spPr>
        <p:txBody>
          <a:bodyPr vert="eaVert"/>
          <a:lstStyle>
            <a:lvl1pPr>
              <a:defRPr/>
            </a:lvl1pPr>
          </a:lstStyle>
          <a:p>
            <a:pPr lvl="0"/>
            <a:r>
              <a:rPr lang="fr-FR"/>
              <a:t>Modifiez le style du titre</a:t>
            </a:r>
            <a:endParaRPr lang="en-US"/>
          </a:p>
        </p:txBody>
      </p:sp>
      <p:sp>
        <p:nvSpPr>
          <p:cNvPr id="4" name="Vertical Text Placeholder 2">
            <a:extLst>
              <a:ext uri="{FF2B5EF4-FFF2-40B4-BE49-F238E27FC236}">
                <a16:creationId xmlns:a16="http://schemas.microsoft.com/office/drawing/2014/main" id="{74663771-98EF-4F83-AED6-036EB979854A}"/>
              </a:ext>
            </a:extLst>
          </p:cNvPr>
          <p:cNvSpPr txBox="1">
            <a:spLocks noGrp="1"/>
          </p:cNvSpPr>
          <p:nvPr>
            <p:ph type="body" orient="vert" idx="1"/>
          </p:nvPr>
        </p:nvSpPr>
        <p:spPr>
          <a:xfrm>
            <a:off x="685800" y="609603"/>
            <a:ext cx="7832119" cy="5181603"/>
          </a:xfrm>
        </p:spPr>
        <p:txBody>
          <a:bodyPr vert="eaVert" anchor="t"/>
          <a:lstStyle>
            <a:lvl1pPr>
              <a:defRPr/>
            </a:lvl1pPr>
            <a:lvl2pPr>
              <a:defRPr/>
            </a:lvl2pPr>
            <a:lvl3pPr>
              <a:defRPr/>
            </a:lvl3pPr>
            <a:lvl4pPr>
              <a:defRPr/>
            </a:lvl4pPr>
            <a:lvl5pPr>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3">
            <a:extLst>
              <a:ext uri="{FF2B5EF4-FFF2-40B4-BE49-F238E27FC236}">
                <a16:creationId xmlns:a16="http://schemas.microsoft.com/office/drawing/2014/main" id="{5FC247F8-E97C-45A0-B965-1252802E4D59}"/>
              </a:ext>
            </a:extLst>
          </p:cNvPr>
          <p:cNvSpPr txBox="1">
            <a:spLocks noGrp="1"/>
          </p:cNvSpPr>
          <p:nvPr>
            <p:ph type="dt" sz="half" idx="7"/>
          </p:nvPr>
        </p:nvSpPr>
        <p:spPr/>
        <p:txBody>
          <a:bodyPr/>
          <a:lstStyle>
            <a:lvl1pPr>
              <a:defRPr/>
            </a:lvl1pPr>
          </a:lstStyle>
          <a:p>
            <a:pPr lvl="0"/>
            <a:fld id="{1040A760-41B2-41B2-89B3-3AF1D6539EE2}" type="datetime1">
              <a:rPr lang="en-US"/>
              <a:pPr lvl="0"/>
              <a:t>9/24/2020</a:t>
            </a:fld>
            <a:endParaRPr lang="en-US"/>
          </a:p>
        </p:txBody>
      </p:sp>
      <p:sp>
        <p:nvSpPr>
          <p:cNvPr id="6" name="Footer Placeholder 4">
            <a:extLst>
              <a:ext uri="{FF2B5EF4-FFF2-40B4-BE49-F238E27FC236}">
                <a16:creationId xmlns:a16="http://schemas.microsoft.com/office/drawing/2014/main" id="{76D97CB2-C1A2-4EA2-8975-E804DBB90CFC}"/>
              </a:ext>
            </a:extLst>
          </p:cNvPr>
          <p:cNvSpPr txBox="1">
            <a:spLocks noGrp="1"/>
          </p:cNvSpPr>
          <p:nvPr>
            <p:ph type="ftr" sz="quarter" idx="9"/>
          </p:nvPr>
        </p:nvSpPr>
        <p:spPr/>
        <p:txBody>
          <a:bodyPr/>
          <a:lstStyle>
            <a:lvl1pPr>
              <a:defRPr/>
            </a:lvl1pPr>
          </a:lstStyle>
          <a:p>
            <a:pPr lvl="0"/>
            <a:endParaRPr lang="en-US"/>
          </a:p>
        </p:txBody>
      </p:sp>
      <p:sp>
        <p:nvSpPr>
          <p:cNvPr id="7" name="Slide Number Placeholder 5">
            <a:extLst>
              <a:ext uri="{FF2B5EF4-FFF2-40B4-BE49-F238E27FC236}">
                <a16:creationId xmlns:a16="http://schemas.microsoft.com/office/drawing/2014/main" id="{A9DFB41E-269B-4E6D-845D-56950739AC60}"/>
              </a:ext>
            </a:extLst>
          </p:cNvPr>
          <p:cNvSpPr txBox="1">
            <a:spLocks noGrp="1"/>
          </p:cNvSpPr>
          <p:nvPr>
            <p:ph type="sldNum" sz="quarter" idx="8"/>
          </p:nvPr>
        </p:nvSpPr>
        <p:spPr/>
        <p:txBody>
          <a:bodyPr/>
          <a:lstStyle>
            <a:lvl1pPr>
              <a:defRPr/>
            </a:lvl1pPr>
          </a:lstStyle>
          <a:p>
            <a:pPr lvl="0"/>
            <a:fld id="{C21D0876-69B1-4A86-8C05-9BFD49C03AD2}" type="slidenum">
              <a:t>‹N°›</a:t>
            </a:fld>
            <a:endParaRPr lang="en-US"/>
          </a:p>
        </p:txBody>
      </p:sp>
    </p:spTree>
    <p:extLst>
      <p:ext uri="{BB962C8B-B14F-4D97-AF65-F5344CB8AC3E}">
        <p14:creationId xmlns:p14="http://schemas.microsoft.com/office/powerpoint/2010/main" val="2665054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2" name="Picture 6" descr="Celestia-R1---OverlayContentHD.png">
            <a:extLst>
              <a:ext uri="{FF2B5EF4-FFF2-40B4-BE49-F238E27FC236}">
                <a16:creationId xmlns:a16="http://schemas.microsoft.com/office/drawing/2014/main" id="{827556AC-87AD-4D71-8468-94E4C5D8BB39}"/>
              </a:ext>
            </a:extLst>
          </p:cNvPr>
          <p:cNvPicPr>
            <a:picLocks noChangeAspect="1"/>
          </p:cNvPicPr>
          <p:nvPr/>
        </p:nvPicPr>
        <p:blipFill>
          <a:blip r:embed="rId2"/>
          <a:stretch>
            <a:fillRect/>
          </a:stretch>
        </p:blipFill>
        <p:spPr>
          <a:xfrm>
            <a:off x="0" y="0"/>
            <a:ext cx="12188823" cy="6856216"/>
          </a:xfrm>
          <a:prstGeom prst="rect">
            <a:avLst/>
          </a:prstGeom>
          <a:noFill/>
          <a:ln cap="flat">
            <a:noFill/>
          </a:ln>
        </p:spPr>
      </p:pic>
      <p:sp>
        <p:nvSpPr>
          <p:cNvPr id="3" name="Title 1">
            <a:extLst>
              <a:ext uri="{FF2B5EF4-FFF2-40B4-BE49-F238E27FC236}">
                <a16:creationId xmlns:a16="http://schemas.microsoft.com/office/drawing/2014/main" id="{11082B80-219D-47BF-8C4E-E1C51EBAEDF5}"/>
              </a:ext>
            </a:extLst>
          </p:cNvPr>
          <p:cNvSpPr txBox="1">
            <a:spLocks noGrp="1"/>
          </p:cNvSpPr>
          <p:nvPr>
            <p:ph type="title"/>
          </p:nvPr>
        </p:nvSpPr>
        <p:spPr/>
        <p:txBody>
          <a:bodyPr/>
          <a:lstStyle>
            <a:lvl1pPr>
              <a:defRPr/>
            </a:lvl1pPr>
          </a:lstStyle>
          <a:p>
            <a:pPr lvl="0"/>
            <a:r>
              <a:rPr lang="fr-FR"/>
              <a:t>Modifiez le style du titre</a:t>
            </a:r>
            <a:endParaRPr lang="en-US"/>
          </a:p>
        </p:txBody>
      </p:sp>
      <p:sp>
        <p:nvSpPr>
          <p:cNvPr id="4" name="Content Placeholder 2">
            <a:extLst>
              <a:ext uri="{FF2B5EF4-FFF2-40B4-BE49-F238E27FC236}">
                <a16:creationId xmlns:a16="http://schemas.microsoft.com/office/drawing/2014/main" id="{9571C594-95BB-4AD7-ADB8-97DB8E69077B}"/>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3">
            <a:extLst>
              <a:ext uri="{FF2B5EF4-FFF2-40B4-BE49-F238E27FC236}">
                <a16:creationId xmlns:a16="http://schemas.microsoft.com/office/drawing/2014/main" id="{235103CD-131C-4EAB-877A-CA49335FA2B4}"/>
              </a:ext>
            </a:extLst>
          </p:cNvPr>
          <p:cNvSpPr txBox="1">
            <a:spLocks noGrp="1"/>
          </p:cNvSpPr>
          <p:nvPr>
            <p:ph type="dt" sz="half" idx="7"/>
          </p:nvPr>
        </p:nvSpPr>
        <p:spPr/>
        <p:txBody>
          <a:bodyPr/>
          <a:lstStyle>
            <a:lvl1pPr>
              <a:defRPr/>
            </a:lvl1pPr>
          </a:lstStyle>
          <a:p>
            <a:pPr lvl="0"/>
            <a:fld id="{E0F41A26-FDCC-433A-8CE9-CBA35445AFE8}" type="datetime1">
              <a:rPr lang="en-US"/>
              <a:pPr lvl="0"/>
              <a:t>9/24/2020</a:t>
            </a:fld>
            <a:endParaRPr lang="en-US"/>
          </a:p>
        </p:txBody>
      </p:sp>
      <p:sp>
        <p:nvSpPr>
          <p:cNvPr id="6" name="Footer Placeholder 4">
            <a:extLst>
              <a:ext uri="{FF2B5EF4-FFF2-40B4-BE49-F238E27FC236}">
                <a16:creationId xmlns:a16="http://schemas.microsoft.com/office/drawing/2014/main" id="{606AFF84-CF7A-4EAA-9528-676F5D8DCDAC}"/>
              </a:ext>
            </a:extLst>
          </p:cNvPr>
          <p:cNvSpPr txBox="1">
            <a:spLocks noGrp="1"/>
          </p:cNvSpPr>
          <p:nvPr>
            <p:ph type="ftr" sz="quarter" idx="9"/>
          </p:nvPr>
        </p:nvSpPr>
        <p:spPr/>
        <p:txBody>
          <a:bodyPr/>
          <a:lstStyle>
            <a:lvl1pPr>
              <a:defRPr/>
            </a:lvl1pPr>
          </a:lstStyle>
          <a:p>
            <a:pPr lvl="0"/>
            <a:endParaRPr lang="en-US"/>
          </a:p>
        </p:txBody>
      </p:sp>
      <p:sp>
        <p:nvSpPr>
          <p:cNvPr id="7" name="Slide Number Placeholder 5">
            <a:extLst>
              <a:ext uri="{FF2B5EF4-FFF2-40B4-BE49-F238E27FC236}">
                <a16:creationId xmlns:a16="http://schemas.microsoft.com/office/drawing/2014/main" id="{269B3358-F3CE-4113-B867-6F2F6B0016E2}"/>
              </a:ext>
            </a:extLst>
          </p:cNvPr>
          <p:cNvSpPr txBox="1">
            <a:spLocks noGrp="1"/>
          </p:cNvSpPr>
          <p:nvPr>
            <p:ph type="sldNum" sz="quarter" idx="8"/>
          </p:nvPr>
        </p:nvSpPr>
        <p:spPr/>
        <p:txBody>
          <a:bodyPr/>
          <a:lstStyle>
            <a:lvl1pPr>
              <a:defRPr/>
            </a:lvl1pPr>
          </a:lstStyle>
          <a:p>
            <a:pPr lvl="0"/>
            <a:fld id="{90FC1725-0B48-4000-AD53-F06FAA29E490}" type="slidenum">
              <a:t>‹N°›</a:t>
            </a:fld>
            <a:endParaRPr lang="en-US"/>
          </a:p>
        </p:txBody>
      </p:sp>
    </p:spTree>
    <p:extLst>
      <p:ext uri="{BB962C8B-B14F-4D97-AF65-F5344CB8AC3E}">
        <p14:creationId xmlns:p14="http://schemas.microsoft.com/office/powerpoint/2010/main" val="324113580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2" name="Picture 6" descr="Celestia-R1---OverlayContentHD.png">
            <a:extLst>
              <a:ext uri="{FF2B5EF4-FFF2-40B4-BE49-F238E27FC236}">
                <a16:creationId xmlns:a16="http://schemas.microsoft.com/office/drawing/2014/main" id="{F1170596-BDA0-4B3A-8A89-AE002904D703}"/>
              </a:ext>
            </a:extLst>
          </p:cNvPr>
          <p:cNvPicPr>
            <a:picLocks noChangeAspect="1"/>
          </p:cNvPicPr>
          <p:nvPr/>
        </p:nvPicPr>
        <p:blipFill>
          <a:blip r:embed="rId2"/>
          <a:stretch>
            <a:fillRect/>
          </a:stretch>
        </p:blipFill>
        <p:spPr>
          <a:xfrm>
            <a:off x="0" y="0"/>
            <a:ext cx="12188823" cy="6856216"/>
          </a:xfrm>
          <a:prstGeom prst="rect">
            <a:avLst/>
          </a:prstGeom>
          <a:noFill/>
          <a:ln cap="flat">
            <a:noFill/>
          </a:ln>
        </p:spPr>
      </p:pic>
      <p:sp>
        <p:nvSpPr>
          <p:cNvPr id="3" name="Title 1">
            <a:extLst>
              <a:ext uri="{FF2B5EF4-FFF2-40B4-BE49-F238E27FC236}">
                <a16:creationId xmlns:a16="http://schemas.microsoft.com/office/drawing/2014/main" id="{934EB37E-44BE-4E12-A165-793C16390AD3}"/>
              </a:ext>
            </a:extLst>
          </p:cNvPr>
          <p:cNvSpPr txBox="1">
            <a:spLocks noGrp="1"/>
          </p:cNvSpPr>
          <p:nvPr>
            <p:ph type="title"/>
          </p:nvPr>
        </p:nvSpPr>
        <p:spPr>
          <a:xfrm>
            <a:off x="685800" y="3308582"/>
            <a:ext cx="10131423" cy="1468800"/>
          </a:xfrm>
        </p:spPr>
        <p:txBody>
          <a:bodyPr anchor="b"/>
          <a:lstStyle>
            <a:lvl1pPr>
              <a:defRPr sz="4000"/>
            </a:lvl1pPr>
          </a:lstStyle>
          <a:p>
            <a:pPr lvl="0"/>
            <a:r>
              <a:rPr lang="fr-FR"/>
              <a:t>Modifiez le style du titre</a:t>
            </a:r>
            <a:endParaRPr lang="en-US"/>
          </a:p>
        </p:txBody>
      </p:sp>
      <p:sp>
        <p:nvSpPr>
          <p:cNvPr id="4" name="Text Placeholder 2">
            <a:extLst>
              <a:ext uri="{FF2B5EF4-FFF2-40B4-BE49-F238E27FC236}">
                <a16:creationId xmlns:a16="http://schemas.microsoft.com/office/drawing/2014/main" id="{4245E7F5-4795-479B-875B-4281C1C727E5}"/>
              </a:ext>
            </a:extLst>
          </p:cNvPr>
          <p:cNvSpPr txBox="1">
            <a:spLocks noGrp="1"/>
          </p:cNvSpPr>
          <p:nvPr>
            <p:ph type="body" idx="1"/>
          </p:nvPr>
        </p:nvSpPr>
        <p:spPr>
          <a:xfrm>
            <a:off x="685800" y="4777383"/>
            <a:ext cx="10131423" cy="860395"/>
          </a:xfrm>
        </p:spPr>
        <p:txBody>
          <a:bodyPr anchor="t"/>
          <a:lstStyle>
            <a:lvl1pPr marL="0" indent="0">
              <a:buNone/>
              <a:defRPr sz="2000" cap="all"/>
            </a:lvl1pPr>
          </a:lstStyle>
          <a:p>
            <a:pPr lvl="0"/>
            <a:r>
              <a:rPr lang="fr-FR"/>
              <a:t>Modifier les styles du texte du masque</a:t>
            </a:r>
          </a:p>
        </p:txBody>
      </p:sp>
      <p:sp>
        <p:nvSpPr>
          <p:cNvPr id="5" name="Date Placeholder 3">
            <a:extLst>
              <a:ext uri="{FF2B5EF4-FFF2-40B4-BE49-F238E27FC236}">
                <a16:creationId xmlns:a16="http://schemas.microsoft.com/office/drawing/2014/main" id="{235A148A-819A-4D6F-B125-8DBEFA45C74D}"/>
              </a:ext>
            </a:extLst>
          </p:cNvPr>
          <p:cNvSpPr txBox="1">
            <a:spLocks noGrp="1"/>
          </p:cNvSpPr>
          <p:nvPr>
            <p:ph type="dt" sz="half" idx="7"/>
          </p:nvPr>
        </p:nvSpPr>
        <p:spPr/>
        <p:txBody>
          <a:bodyPr/>
          <a:lstStyle>
            <a:lvl1pPr>
              <a:defRPr/>
            </a:lvl1pPr>
          </a:lstStyle>
          <a:p>
            <a:pPr lvl="0"/>
            <a:fld id="{0E1978FB-E8B8-4AA0-B25C-41BD655A324F}" type="datetime1">
              <a:rPr lang="en-US"/>
              <a:pPr lvl="0"/>
              <a:t>9/24/2020</a:t>
            </a:fld>
            <a:endParaRPr lang="en-US"/>
          </a:p>
        </p:txBody>
      </p:sp>
      <p:sp>
        <p:nvSpPr>
          <p:cNvPr id="6" name="Footer Placeholder 4">
            <a:extLst>
              <a:ext uri="{FF2B5EF4-FFF2-40B4-BE49-F238E27FC236}">
                <a16:creationId xmlns:a16="http://schemas.microsoft.com/office/drawing/2014/main" id="{879251A7-773B-4A47-93B0-D429BB7CC322}"/>
              </a:ext>
            </a:extLst>
          </p:cNvPr>
          <p:cNvSpPr txBox="1">
            <a:spLocks noGrp="1"/>
          </p:cNvSpPr>
          <p:nvPr>
            <p:ph type="ftr" sz="quarter" idx="9"/>
          </p:nvPr>
        </p:nvSpPr>
        <p:spPr/>
        <p:txBody>
          <a:bodyPr/>
          <a:lstStyle>
            <a:lvl1pPr>
              <a:defRPr/>
            </a:lvl1pPr>
          </a:lstStyle>
          <a:p>
            <a:pPr lvl="0"/>
            <a:endParaRPr lang="en-US"/>
          </a:p>
        </p:txBody>
      </p:sp>
      <p:sp>
        <p:nvSpPr>
          <p:cNvPr id="7" name="Slide Number Placeholder 5">
            <a:extLst>
              <a:ext uri="{FF2B5EF4-FFF2-40B4-BE49-F238E27FC236}">
                <a16:creationId xmlns:a16="http://schemas.microsoft.com/office/drawing/2014/main" id="{3FDCDCA2-B0FC-4976-A5D9-5DB72A06872E}"/>
              </a:ext>
            </a:extLst>
          </p:cNvPr>
          <p:cNvSpPr txBox="1">
            <a:spLocks noGrp="1"/>
          </p:cNvSpPr>
          <p:nvPr>
            <p:ph type="sldNum" sz="quarter" idx="8"/>
          </p:nvPr>
        </p:nvSpPr>
        <p:spPr/>
        <p:txBody>
          <a:bodyPr/>
          <a:lstStyle>
            <a:lvl1pPr>
              <a:defRPr/>
            </a:lvl1pPr>
          </a:lstStyle>
          <a:p>
            <a:pPr lvl="0"/>
            <a:fld id="{14B9D2DE-1992-450C-96A0-FE75DD32B8A4}" type="slidenum">
              <a:t>‹N°›</a:t>
            </a:fld>
            <a:endParaRPr lang="en-US"/>
          </a:p>
        </p:txBody>
      </p:sp>
    </p:spTree>
    <p:extLst>
      <p:ext uri="{BB962C8B-B14F-4D97-AF65-F5344CB8AC3E}">
        <p14:creationId xmlns:p14="http://schemas.microsoft.com/office/powerpoint/2010/main" val="2359873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2" name="Picture 7" descr="Celestia-R1---OverlayContentHD.png">
            <a:extLst>
              <a:ext uri="{FF2B5EF4-FFF2-40B4-BE49-F238E27FC236}">
                <a16:creationId xmlns:a16="http://schemas.microsoft.com/office/drawing/2014/main" id="{8DB5AE8B-1687-4B68-957F-9664DCE2C7C1}"/>
              </a:ext>
            </a:extLst>
          </p:cNvPr>
          <p:cNvPicPr>
            <a:picLocks noChangeAspect="1"/>
          </p:cNvPicPr>
          <p:nvPr/>
        </p:nvPicPr>
        <p:blipFill>
          <a:blip r:embed="rId2"/>
          <a:stretch>
            <a:fillRect/>
          </a:stretch>
        </p:blipFill>
        <p:spPr>
          <a:xfrm>
            <a:off x="0" y="0"/>
            <a:ext cx="12188823" cy="6856216"/>
          </a:xfrm>
          <a:prstGeom prst="rect">
            <a:avLst/>
          </a:prstGeom>
          <a:noFill/>
          <a:ln cap="flat">
            <a:noFill/>
          </a:ln>
        </p:spPr>
      </p:pic>
      <p:sp>
        <p:nvSpPr>
          <p:cNvPr id="3" name="Title 1">
            <a:extLst>
              <a:ext uri="{FF2B5EF4-FFF2-40B4-BE49-F238E27FC236}">
                <a16:creationId xmlns:a16="http://schemas.microsoft.com/office/drawing/2014/main" id="{B80065DB-118F-4260-B78E-27BA3A8749B5}"/>
              </a:ext>
            </a:extLst>
          </p:cNvPr>
          <p:cNvSpPr txBox="1">
            <a:spLocks noGrp="1"/>
          </p:cNvSpPr>
          <p:nvPr>
            <p:ph type="title"/>
          </p:nvPr>
        </p:nvSpPr>
        <p:spPr/>
        <p:txBody>
          <a:bodyPr/>
          <a:lstStyle>
            <a:lvl1pPr>
              <a:defRPr/>
            </a:lvl1pPr>
          </a:lstStyle>
          <a:p>
            <a:pPr lvl="0"/>
            <a:r>
              <a:rPr lang="fr-FR"/>
              <a:t>Modifiez le style du titre</a:t>
            </a:r>
            <a:endParaRPr lang="en-US"/>
          </a:p>
        </p:txBody>
      </p:sp>
      <p:sp>
        <p:nvSpPr>
          <p:cNvPr id="4" name="Content Placeholder 2">
            <a:extLst>
              <a:ext uri="{FF2B5EF4-FFF2-40B4-BE49-F238E27FC236}">
                <a16:creationId xmlns:a16="http://schemas.microsoft.com/office/drawing/2014/main" id="{18A8B15C-C73D-4D16-8294-487524BFCF85}"/>
              </a:ext>
            </a:extLst>
          </p:cNvPr>
          <p:cNvSpPr txBox="1">
            <a:spLocks noGrp="1"/>
          </p:cNvSpPr>
          <p:nvPr>
            <p:ph idx="1"/>
          </p:nvPr>
        </p:nvSpPr>
        <p:spPr>
          <a:xfrm>
            <a:off x="685800" y="2142064"/>
            <a:ext cx="4995330" cy="3649132"/>
          </a:xfrm>
        </p:spPr>
        <p:txBody>
          <a:bodyPr/>
          <a:lstStyle>
            <a:lvl1pPr>
              <a:defRPr/>
            </a:lvl1pPr>
            <a:lvl2pPr>
              <a:defRPr/>
            </a:lvl2pPr>
            <a:lvl3pPr>
              <a:defRPr/>
            </a:lvl3pPr>
            <a:lvl4pPr>
              <a:defRPr/>
            </a:lvl4pPr>
            <a:lvl5pPr>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Content Placeholder 3">
            <a:extLst>
              <a:ext uri="{FF2B5EF4-FFF2-40B4-BE49-F238E27FC236}">
                <a16:creationId xmlns:a16="http://schemas.microsoft.com/office/drawing/2014/main" id="{F0885A8B-732F-4033-80F1-E34C6FEF36FF}"/>
              </a:ext>
            </a:extLst>
          </p:cNvPr>
          <p:cNvSpPr txBox="1">
            <a:spLocks noGrp="1"/>
          </p:cNvSpPr>
          <p:nvPr>
            <p:ph idx="2"/>
          </p:nvPr>
        </p:nvSpPr>
        <p:spPr>
          <a:xfrm>
            <a:off x="5821893" y="2142064"/>
            <a:ext cx="4995330" cy="3649132"/>
          </a:xfrm>
        </p:spPr>
        <p:txBody>
          <a:bodyPr/>
          <a:lstStyle>
            <a:lvl1pPr>
              <a:defRPr/>
            </a:lvl1pPr>
            <a:lvl2pPr>
              <a:defRPr/>
            </a:lvl2pPr>
            <a:lvl3pPr>
              <a:defRPr/>
            </a:lvl3pPr>
            <a:lvl4pPr>
              <a:defRPr/>
            </a:lvl4pPr>
            <a:lvl5pPr>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Date Placeholder 4">
            <a:extLst>
              <a:ext uri="{FF2B5EF4-FFF2-40B4-BE49-F238E27FC236}">
                <a16:creationId xmlns:a16="http://schemas.microsoft.com/office/drawing/2014/main" id="{ACECA623-9C8A-4269-AC59-50D319EA6722}"/>
              </a:ext>
            </a:extLst>
          </p:cNvPr>
          <p:cNvSpPr txBox="1">
            <a:spLocks noGrp="1"/>
          </p:cNvSpPr>
          <p:nvPr>
            <p:ph type="dt" sz="half" idx="7"/>
          </p:nvPr>
        </p:nvSpPr>
        <p:spPr/>
        <p:txBody>
          <a:bodyPr/>
          <a:lstStyle>
            <a:lvl1pPr>
              <a:defRPr/>
            </a:lvl1pPr>
          </a:lstStyle>
          <a:p>
            <a:pPr lvl="0"/>
            <a:fld id="{85AEA53F-9DAB-413D-9B24-0360C7B3A2A2}" type="datetime1">
              <a:rPr lang="en-US"/>
              <a:pPr lvl="0"/>
              <a:t>9/24/2020</a:t>
            </a:fld>
            <a:endParaRPr lang="en-US"/>
          </a:p>
        </p:txBody>
      </p:sp>
      <p:sp>
        <p:nvSpPr>
          <p:cNvPr id="7" name="Footer Placeholder 5">
            <a:extLst>
              <a:ext uri="{FF2B5EF4-FFF2-40B4-BE49-F238E27FC236}">
                <a16:creationId xmlns:a16="http://schemas.microsoft.com/office/drawing/2014/main" id="{9795A4F0-105A-43B9-A29C-A6943D34797A}"/>
              </a:ext>
            </a:extLst>
          </p:cNvPr>
          <p:cNvSpPr txBox="1">
            <a:spLocks noGrp="1"/>
          </p:cNvSpPr>
          <p:nvPr>
            <p:ph type="ftr" sz="quarter" idx="9"/>
          </p:nvPr>
        </p:nvSpPr>
        <p:spPr/>
        <p:txBody>
          <a:bodyPr/>
          <a:lstStyle>
            <a:lvl1pPr>
              <a:defRPr/>
            </a:lvl1pPr>
          </a:lstStyle>
          <a:p>
            <a:pPr lvl="0"/>
            <a:endParaRPr lang="en-US"/>
          </a:p>
        </p:txBody>
      </p:sp>
      <p:sp>
        <p:nvSpPr>
          <p:cNvPr id="8" name="Slide Number Placeholder 6">
            <a:extLst>
              <a:ext uri="{FF2B5EF4-FFF2-40B4-BE49-F238E27FC236}">
                <a16:creationId xmlns:a16="http://schemas.microsoft.com/office/drawing/2014/main" id="{C3A30FEB-0F50-4BB8-BEC1-2F9BEFB8CE60}"/>
              </a:ext>
            </a:extLst>
          </p:cNvPr>
          <p:cNvSpPr txBox="1">
            <a:spLocks noGrp="1"/>
          </p:cNvSpPr>
          <p:nvPr>
            <p:ph type="sldNum" sz="quarter" idx="8"/>
          </p:nvPr>
        </p:nvSpPr>
        <p:spPr/>
        <p:txBody>
          <a:bodyPr/>
          <a:lstStyle>
            <a:lvl1pPr>
              <a:defRPr/>
            </a:lvl1pPr>
          </a:lstStyle>
          <a:p>
            <a:pPr lvl="0"/>
            <a:fld id="{F2577FD9-9C5E-4AE0-95A3-03C4421B256C}" type="slidenum">
              <a:t>‹N°›</a:t>
            </a:fld>
            <a:endParaRPr lang="en-US"/>
          </a:p>
        </p:txBody>
      </p:sp>
    </p:spTree>
    <p:extLst>
      <p:ext uri="{BB962C8B-B14F-4D97-AF65-F5344CB8AC3E}">
        <p14:creationId xmlns:p14="http://schemas.microsoft.com/office/powerpoint/2010/main" val="540117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A79BB-C52F-4FB3-879B-16CACB03164F}"/>
              </a:ext>
            </a:extLst>
          </p:cNvPr>
          <p:cNvSpPr txBox="1">
            <a:spLocks noGrp="1"/>
          </p:cNvSpPr>
          <p:nvPr>
            <p:ph type="title"/>
          </p:nvPr>
        </p:nvSpPr>
        <p:spPr/>
        <p:txBody>
          <a:bodyPr/>
          <a:lstStyle>
            <a:lvl1pPr>
              <a:defRPr/>
            </a:lvl1pPr>
          </a:lstStyle>
          <a:p>
            <a:pPr lvl="0"/>
            <a:r>
              <a:rPr lang="fr-FR"/>
              <a:t>Modifiez le style du titre</a:t>
            </a:r>
            <a:endParaRPr lang="en-US"/>
          </a:p>
        </p:txBody>
      </p:sp>
      <p:sp>
        <p:nvSpPr>
          <p:cNvPr id="3" name="Text Placeholder 2">
            <a:extLst>
              <a:ext uri="{FF2B5EF4-FFF2-40B4-BE49-F238E27FC236}">
                <a16:creationId xmlns:a16="http://schemas.microsoft.com/office/drawing/2014/main" id="{A9E2563F-ECBC-427D-A75E-9CF627AA97E6}"/>
              </a:ext>
            </a:extLst>
          </p:cNvPr>
          <p:cNvSpPr txBox="1">
            <a:spLocks noGrp="1"/>
          </p:cNvSpPr>
          <p:nvPr>
            <p:ph type="body" idx="1"/>
          </p:nvPr>
        </p:nvSpPr>
        <p:spPr>
          <a:xfrm>
            <a:off x="973671" y="2218270"/>
            <a:ext cx="4709050" cy="576264"/>
          </a:xfrm>
        </p:spPr>
        <p:txBody>
          <a:bodyPr anchor="b">
            <a:noAutofit/>
          </a:bodyPr>
          <a:lstStyle>
            <a:lvl1pPr marL="0" indent="0">
              <a:buNone/>
              <a:defRPr lang="en-US" sz="2800"/>
            </a:lvl1pPr>
          </a:lstStyle>
          <a:p>
            <a:pPr lvl="0"/>
            <a:r>
              <a:rPr lang="en-US"/>
              <a:t>CLICK TO EDIT MASTER TEXT STYLES</a:t>
            </a:r>
          </a:p>
        </p:txBody>
      </p:sp>
      <p:sp>
        <p:nvSpPr>
          <p:cNvPr id="4" name="Content Placeholder 3">
            <a:extLst>
              <a:ext uri="{FF2B5EF4-FFF2-40B4-BE49-F238E27FC236}">
                <a16:creationId xmlns:a16="http://schemas.microsoft.com/office/drawing/2014/main" id="{26E9BE45-6FFE-43B6-B873-2045937A36AE}"/>
              </a:ext>
            </a:extLst>
          </p:cNvPr>
          <p:cNvSpPr txBox="1">
            <a:spLocks noGrp="1"/>
          </p:cNvSpPr>
          <p:nvPr>
            <p:ph idx="2"/>
          </p:nvPr>
        </p:nvSpPr>
        <p:spPr>
          <a:xfrm>
            <a:off x="685800" y="2870201"/>
            <a:ext cx="4996921" cy="2920995"/>
          </a:xfrm>
        </p:spPr>
        <p:txBody>
          <a:bodyPr anchor="t"/>
          <a:lstStyle>
            <a:lvl1pPr>
              <a:defRPr/>
            </a:lvl1pPr>
            <a:lvl2pPr>
              <a:defRPr/>
            </a:lvl2pPr>
            <a:lvl3pPr>
              <a:defRPr/>
            </a:lvl3pPr>
            <a:lvl4pPr>
              <a:defRPr/>
            </a:lvl4pPr>
            <a:lvl5pPr>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4">
            <a:extLst>
              <a:ext uri="{FF2B5EF4-FFF2-40B4-BE49-F238E27FC236}">
                <a16:creationId xmlns:a16="http://schemas.microsoft.com/office/drawing/2014/main" id="{8A3D0631-1A92-4747-9A4A-3703968D6060}"/>
              </a:ext>
            </a:extLst>
          </p:cNvPr>
          <p:cNvSpPr txBox="1">
            <a:spLocks noGrp="1"/>
          </p:cNvSpPr>
          <p:nvPr>
            <p:ph type="body" idx="3"/>
          </p:nvPr>
        </p:nvSpPr>
        <p:spPr>
          <a:xfrm>
            <a:off x="6096003" y="2226737"/>
            <a:ext cx="4722811" cy="576264"/>
          </a:xfrm>
        </p:spPr>
        <p:txBody>
          <a:bodyPr anchor="b">
            <a:noAutofit/>
          </a:bodyPr>
          <a:lstStyle>
            <a:lvl1pPr marL="0" indent="0">
              <a:buNone/>
              <a:defRPr lang="en-US" sz="2800"/>
            </a:lvl1pPr>
          </a:lstStyle>
          <a:p>
            <a:pPr lvl="0"/>
            <a:r>
              <a:rPr lang="en-US"/>
              <a:t>CLICK TO EDIT MASTER TEXT STYLES</a:t>
            </a:r>
          </a:p>
        </p:txBody>
      </p:sp>
      <p:sp>
        <p:nvSpPr>
          <p:cNvPr id="6" name="Content Placeholder 5">
            <a:extLst>
              <a:ext uri="{FF2B5EF4-FFF2-40B4-BE49-F238E27FC236}">
                <a16:creationId xmlns:a16="http://schemas.microsoft.com/office/drawing/2014/main" id="{FBF158F2-5D84-4D9B-B49C-0168BB14D2DE}"/>
              </a:ext>
            </a:extLst>
          </p:cNvPr>
          <p:cNvSpPr txBox="1">
            <a:spLocks noGrp="1"/>
          </p:cNvSpPr>
          <p:nvPr>
            <p:ph idx="4"/>
          </p:nvPr>
        </p:nvSpPr>
        <p:spPr>
          <a:xfrm>
            <a:off x="5823484" y="2870201"/>
            <a:ext cx="4995330" cy="2920995"/>
          </a:xfrm>
        </p:spPr>
        <p:txBody>
          <a:bodyPr anchor="t"/>
          <a:lstStyle>
            <a:lvl1pPr>
              <a:defRPr/>
            </a:lvl1pPr>
            <a:lvl2pPr>
              <a:defRPr/>
            </a:lvl2pPr>
            <a:lvl3pPr>
              <a:defRPr/>
            </a:lvl3pPr>
            <a:lvl4pPr>
              <a:defRPr/>
            </a:lvl4pPr>
            <a:lvl5pPr>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Date Placeholder 6">
            <a:extLst>
              <a:ext uri="{FF2B5EF4-FFF2-40B4-BE49-F238E27FC236}">
                <a16:creationId xmlns:a16="http://schemas.microsoft.com/office/drawing/2014/main" id="{3E44B956-60C0-42B7-947C-B5A56540B180}"/>
              </a:ext>
            </a:extLst>
          </p:cNvPr>
          <p:cNvSpPr txBox="1">
            <a:spLocks noGrp="1"/>
          </p:cNvSpPr>
          <p:nvPr>
            <p:ph type="dt" sz="half" idx="7"/>
          </p:nvPr>
        </p:nvSpPr>
        <p:spPr/>
        <p:txBody>
          <a:bodyPr/>
          <a:lstStyle>
            <a:lvl1pPr>
              <a:defRPr/>
            </a:lvl1pPr>
          </a:lstStyle>
          <a:p>
            <a:pPr lvl="0"/>
            <a:fld id="{1953EA93-28A0-4316-9254-7B2C0003BEB2}" type="datetime1">
              <a:rPr lang="en-US"/>
              <a:pPr lvl="0"/>
              <a:t>9/24/2020</a:t>
            </a:fld>
            <a:endParaRPr lang="en-US"/>
          </a:p>
        </p:txBody>
      </p:sp>
      <p:sp>
        <p:nvSpPr>
          <p:cNvPr id="8" name="Footer Placeholder 7">
            <a:extLst>
              <a:ext uri="{FF2B5EF4-FFF2-40B4-BE49-F238E27FC236}">
                <a16:creationId xmlns:a16="http://schemas.microsoft.com/office/drawing/2014/main" id="{9CE4E8F8-6F73-4AEE-8B09-4D4772551FE4}"/>
              </a:ext>
            </a:extLst>
          </p:cNvPr>
          <p:cNvSpPr txBox="1">
            <a:spLocks noGrp="1"/>
          </p:cNvSpPr>
          <p:nvPr>
            <p:ph type="ftr" sz="quarter" idx="9"/>
          </p:nvPr>
        </p:nvSpPr>
        <p:spPr/>
        <p:txBody>
          <a:bodyPr/>
          <a:lstStyle>
            <a:lvl1pPr>
              <a:defRPr/>
            </a:lvl1pPr>
          </a:lstStyle>
          <a:p>
            <a:pPr lvl="0"/>
            <a:endParaRPr lang="en-US"/>
          </a:p>
        </p:txBody>
      </p:sp>
      <p:sp>
        <p:nvSpPr>
          <p:cNvPr id="9" name="Slide Number Placeholder 8">
            <a:extLst>
              <a:ext uri="{FF2B5EF4-FFF2-40B4-BE49-F238E27FC236}">
                <a16:creationId xmlns:a16="http://schemas.microsoft.com/office/drawing/2014/main" id="{DE6FA82D-5DB9-49D4-831E-E490D90D5D69}"/>
              </a:ext>
            </a:extLst>
          </p:cNvPr>
          <p:cNvSpPr txBox="1">
            <a:spLocks noGrp="1"/>
          </p:cNvSpPr>
          <p:nvPr>
            <p:ph type="sldNum" sz="quarter" idx="8"/>
          </p:nvPr>
        </p:nvSpPr>
        <p:spPr/>
        <p:txBody>
          <a:bodyPr/>
          <a:lstStyle>
            <a:lvl1pPr>
              <a:defRPr/>
            </a:lvl1pPr>
          </a:lstStyle>
          <a:p>
            <a:pPr lvl="0"/>
            <a:fld id="{8E45FA23-5C98-4F1D-93CE-ECE645B2E6AC}" type="slidenum">
              <a:t>‹N°›</a:t>
            </a:fld>
            <a:endParaRPr lang="en-US"/>
          </a:p>
        </p:txBody>
      </p:sp>
    </p:spTree>
    <p:extLst>
      <p:ext uri="{BB962C8B-B14F-4D97-AF65-F5344CB8AC3E}">
        <p14:creationId xmlns:p14="http://schemas.microsoft.com/office/powerpoint/2010/main" val="2146139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2" name="Picture 5" descr="Celestia-R1---OverlayContentHD.png">
            <a:extLst>
              <a:ext uri="{FF2B5EF4-FFF2-40B4-BE49-F238E27FC236}">
                <a16:creationId xmlns:a16="http://schemas.microsoft.com/office/drawing/2014/main" id="{AEE5E02E-DF6E-4EA9-9D77-0B421065FFEE}"/>
              </a:ext>
            </a:extLst>
          </p:cNvPr>
          <p:cNvPicPr>
            <a:picLocks noChangeAspect="1"/>
          </p:cNvPicPr>
          <p:nvPr/>
        </p:nvPicPr>
        <p:blipFill>
          <a:blip r:embed="rId2"/>
          <a:stretch>
            <a:fillRect/>
          </a:stretch>
        </p:blipFill>
        <p:spPr>
          <a:xfrm>
            <a:off x="0" y="0"/>
            <a:ext cx="12188823" cy="6856216"/>
          </a:xfrm>
          <a:prstGeom prst="rect">
            <a:avLst/>
          </a:prstGeom>
          <a:noFill/>
          <a:ln cap="flat">
            <a:noFill/>
          </a:ln>
        </p:spPr>
      </p:pic>
      <p:sp>
        <p:nvSpPr>
          <p:cNvPr id="3" name="Title 1">
            <a:extLst>
              <a:ext uri="{FF2B5EF4-FFF2-40B4-BE49-F238E27FC236}">
                <a16:creationId xmlns:a16="http://schemas.microsoft.com/office/drawing/2014/main" id="{7AFF928E-D012-4DE0-AE28-7C926B967AF1}"/>
              </a:ext>
            </a:extLst>
          </p:cNvPr>
          <p:cNvSpPr txBox="1">
            <a:spLocks noGrp="1"/>
          </p:cNvSpPr>
          <p:nvPr>
            <p:ph type="title"/>
          </p:nvPr>
        </p:nvSpPr>
        <p:spPr/>
        <p:txBody>
          <a:bodyPr/>
          <a:lstStyle>
            <a:lvl1pPr>
              <a:defRPr/>
            </a:lvl1pPr>
          </a:lstStyle>
          <a:p>
            <a:pPr lvl="0"/>
            <a:r>
              <a:rPr lang="fr-FR"/>
              <a:t>Modifiez le style du titre</a:t>
            </a:r>
            <a:endParaRPr lang="en-US"/>
          </a:p>
        </p:txBody>
      </p:sp>
      <p:sp>
        <p:nvSpPr>
          <p:cNvPr id="4" name="Date Placeholder 2">
            <a:extLst>
              <a:ext uri="{FF2B5EF4-FFF2-40B4-BE49-F238E27FC236}">
                <a16:creationId xmlns:a16="http://schemas.microsoft.com/office/drawing/2014/main" id="{4E63629B-53E1-44B8-A420-1B9CB360FF8C}"/>
              </a:ext>
            </a:extLst>
          </p:cNvPr>
          <p:cNvSpPr txBox="1">
            <a:spLocks noGrp="1"/>
          </p:cNvSpPr>
          <p:nvPr>
            <p:ph type="dt" sz="half" idx="7"/>
          </p:nvPr>
        </p:nvSpPr>
        <p:spPr/>
        <p:txBody>
          <a:bodyPr/>
          <a:lstStyle>
            <a:lvl1pPr>
              <a:defRPr/>
            </a:lvl1pPr>
          </a:lstStyle>
          <a:p>
            <a:pPr lvl="0"/>
            <a:fld id="{55C97E22-DE31-41F8-A250-1684ED885C50}" type="datetime1">
              <a:rPr lang="en-US"/>
              <a:pPr lvl="0"/>
              <a:t>9/24/2020</a:t>
            </a:fld>
            <a:endParaRPr lang="en-US"/>
          </a:p>
        </p:txBody>
      </p:sp>
      <p:sp>
        <p:nvSpPr>
          <p:cNvPr id="5" name="Footer Placeholder 3">
            <a:extLst>
              <a:ext uri="{FF2B5EF4-FFF2-40B4-BE49-F238E27FC236}">
                <a16:creationId xmlns:a16="http://schemas.microsoft.com/office/drawing/2014/main" id="{9A2319FE-2916-4FCD-BA9E-65F4BFB74C9E}"/>
              </a:ext>
            </a:extLst>
          </p:cNvPr>
          <p:cNvSpPr txBox="1">
            <a:spLocks noGrp="1"/>
          </p:cNvSpPr>
          <p:nvPr>
            <p:ph type="ftr" sz="quarter" idx="9"/>
          </p:nvPr>
        </p:nvSpPr>
        <p:spPr/>
        <p:txBody>
          <a:bodyPr/>
          <a:lstStyle>
            <a:lvl1pPr>
              <a:defRPr/>
            </a:lvl1pPr>
          </a:lstStyle>
          <a:p>
            <a:pPr lvl="0"/>
            <a:endParaRPr lang="en-US"/>
          </a:p>
        </p:txBody>
      </p:sp>
      <p:sp>
        <p:nvSpPr>
          <p:cNvPr id="6" name="Slide Number Placeholder 4">
            <a:extLst>
              <a:ext uri="{FF2B5EF4-FFF2-40B4-BE49-F238E27FC236}">
                <a16:creationId xmlns:a16="http://schemas.microsoft.com/office/drawing/2014/main" id="{19967334-CB61-41F9-9122-605BEF49A935}"/>
              </a:ext>
            </a:extLst>
          </p:cNvPr>
          <p:cNvSpPr txBox="1">
            <a:spLocks noGrp="1"/>
          </p:cNvSpPr>
          <p:nvPr>
            <p:ph type="sldNum" sz="quarter" idx="8"/>
          </p:nvPr>
        </p:nvSpPr>
        <p:spPr/>
        <p:txBody>
          <a:bodyPr/>
          <a:lstStyle>
            <a:lvl1pPr>
              <a:defRPr/>
            </a:lvl1pPr>
          </a:lstStyle>
          <a:p>
            <a:pPr lvl="0"/>
            <a:fld id="{C0D238F5-5B2E-45EF-85BF-88BEA4FC4FD9}" type="slidenum">
              <a:t>‹N°›</a:t>
            </a:fld>
            <a:endParaRPr lang="en-US"/>
          </a:p>
        </p:txBody>
      </p:sp>
    </p:spTree>
    <p:extLst>
      <p:ext uri="{BB962C8B-B14F-4D97-AF65-F5344CB8AC3E}">
        <p14:creationId xmlns:p14="http://schemas.microsoft.com/office/powerpoint/2010/main" val="1749761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2" name="Picture 4" descr="Celestia-R1---OverlayContentHD.png">
            <a:extLst>
              <a:ext uri="{FF2B5EF4-FFF2-40B4-BE49-F238E27FC236}">
                <a16:creationId xmlns:a16="http://schemas.microsoft.com/office/drawing/2014/main" id="{BC7F3841-CD0F-46F0-A5F3-619823E09510}"/>
              </a:ext>
            </a:extLst>
          </p:cNvPr>
          <p:cNvPicPr>
            <a:picLocks noChangeAspect="1"/>
          </p:cNvPicPr>
          <p:nvPr/>
        </p:nvPicPr>
        <p:blipFill>
          <a:blip r:embed="rId2"/>
          <a:stretch>
            <a:fillRect/>
          </a:stretch>
        </p:blipFill>
        <p:spPr>
          <a:xfrm>
            <a:off x="0" y="0"/>
            <a:ext cx="12188823" cy="6856216"/>
          </a:xfrm>
          <a:prstGeom prst="rect">
            <a:avLst/>
          </a:prstGeom>
          <a:noFill/>
          <a:ln cap="flat">
            <a:noFill/>
          </a:ln>
        </p:spPr>
      </p:pic>
      <p:sp>
        <p:nvSpPr>
          <p:cNvPr id="3" name="Date Placeholder 1">
            <a:extLst>
              <a:ext uri="{FF2B5EF4-FFF2-40B4-BE49-F238E27FC236}">
                <a16:creationId xmlns:a16="http://schemas.microsoft.com/office/drawing/2014/main" id="{15D0DA8D-1936-460C-8F93-788C58434C9A}"/>
              </a:ext>
            </a:extLst>
          </p:cNvPr>
          <p:cNvSpPr txBox="1">
            <a:spLocks noGrp="1"/>
          </p:cNvSpPr>
          <p:nvPr>
            <p:ph type="dt" sz="half" idx="7"/>
          </p:nvPr>
        </p:nvSpPr>
        <p:spPr/>
        <p:txBody>
          <a:bodyPr/>
          <a:lstStyle>
            <a:lvl1pPr>
              <a:defRPr/>
            </a:lvl1pPr>
          </a:lstStyle>
          <a:p>
            <a:pPr lvl="0"/>
            <a:fld id="{D175725C-1DF3-4BCF-9670-1546BE4AEDCF}" type="datetime1">
              <a:rPr lang="en-US"/>
              <a:pPr lvl="0"/>
              <a:t>9/24/2020</a:t>
            </a:fld>
            <a:endParaRPr lang="en-US"/>
          </a:p>
        </p:txBody>
      </p:sp>
      <p:sp>
        <p:nvSpPr>
          <p:cNvPr id="4" name="Footer Placeholder 2">
            <a:extLst>
              <a:ext uri="{FF2B5EF4-FFF2-40B4-BE49-F238E27FC236}">
                <a16:creationId xmlns:a16="http://schemas.microsoft.com/office/drawing/2014/main" id="{63AECFE6-6C98-4370-81C1-22A3BA7F7198}"/>
              </a:ext>
            </a:extLst>
          </p:cNvPr>
          <p:cNvSpPr txBox="1">
            <a:spLocks noGrp="1"/>
          </p:cNvSpPr>
          <p:nvPr>
            <p:ph type="ftr" sz="quarter" idx="9"/>
          </p:nvPr>
        </p:nvSpPr>
        <p:spPr/>
        <p:txBody>
          <a:bodyPr/>
          <a:lstStyle>
            <a:lvl1pPr>
              <a:defRPr/>
            </a:lvl1pPr>
          </a:lstStyle>
          <a:p>
            <a:pPr lvl="0"/>
            <a:endParaRPr lang="en-US"/>
          </a:p>
        </p:txBody>
      </p:sp>
      <p:sp>
        <p:nvSpPr>
          <p:cNvPr id="5" name="Slide Number Placeholder 3">
            <a:extLst>
              <a:ext uri="{FF2B5EF4-FFF2-40B4-BE49-F238E27FC236}">
                <a16:creationId xmlns:a16="http://schemas.microsoft.com/office/drawing/2014/main" id="{FDF677DA-D907-4B07-8E33-FD0DF9298938}"/>
              </a:ext>
            </a:extLst>
          </p:cNvPr>
          <p:cNvSpPr txBox="1">
            <a:spLocks noGrp="1"/>
          </p:cNvSpPr>
          <p:nvPr>
            <p:ph type="sldNum" sz="quarter" idx="8"/>
          </p:nvPr>
        </p:nvSpPr>
        <p:spPr/>
        <p:txBody>
          <a:bodyPr/>
          <a:lstStyle>
            <a:lvl1pPr>
              <a:defRPr/>
            </a:lvl1pPr>
          </a:lstStyle>
          <a:p>
            <a:pPr lvl="0"/>
            <a:fld id="{D431E63D-899F-4C12-9EDC-2F444391A94C}" type="slidenum">
              <a:t>‹N°›</a:t>
            </a:fld>
            <a:endParaRPr lang="en-US"/>
          </a:p>
        </p:txBody>
      </p:sp>
    </p:spTree>
    <p:extLst>
      <p:ext uri="{BB962C8B-B14F-4D97-AF65-F5344CB8AC3E}">
        <p14:creationId xmlns:p14="http://schemas.microsoft.com/office/powerpoint/2010/main" val="689035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2" name="Picture 7" descr="Celestia-R1---OverlayContentHD.png">
            <a:extLst>
              <a:ext uri="{FF2B5EF4-FFF2-40B4-BE49-F238E27FC236}">
                <a16:creationId xmlns:a16="http://schemas.microsoft.com/office/drawing/2014/main" id="{1C968147-5A16-4294-AC34-61D1A1803ECA}"/>
              </a:ext>
            </a:extLst>
          </p:cNvPr>
          <p:cNvPicPr>
            <a:picLocks noChangeAspect="1"/>
          </p:cNvPicPr>
          <p:nvPr/>
        </p:nvPicPr>
        <p:blipFill>
          <a:blip r:embed="rId2"/>
          <a:stretch>
            <a:fillRect/>
          </a:stretch>
        </p:blipFill>
        <p:spPr>
          <a:xfrm>
            <a:off x="0" y="0"/>
            <a:ext cx="12188823" cy="6856216"/>
          </a:xfrm>
          <a:prstGeom prst="rect">
            <a:avLst/>
          </a:prstGeom>
          <a:noFill/>
          <a:ln cap="flat">
            <a:noFill/>
          </a:ln>
        </p:spPr>
      </p:pic>
      <p:sp>
        <p:nvSpPr>
          <p:cNvPr id="3" name="Title 1">
            <a:extLst>
              <a:ext uri="{FF2B5EF4-FFF2-40B4-BE49-F238E27FC236}">
                <a16:creationId xmlns:a16="http://schemas.microsoft.com/office/drawing/2014/main" id="{31724B3E-2090-424A-8D86-9514B33C748D}"/>
              </a:ext>
            </a:extLst>
          </p:cNvPr>
          <p:cNvSpPr txBox="1">
            <a:spLocks noGrp="1"/>
          </p:cNvSpPr>
          <p:nvPr>
            <p:ph type="title"/>
          </p:nvPr>
        </p:nvSpPr>
        <p:spPr>
          <a:xfrm>
            <a:off x="685800" y="2074334"/>
            <a:ext cx="3680880" cy="1371600"/>
          </a:xfrm>
        </p:spPr>
        <p:txBody>
          <a:bodyPr anchor="b"/>
          <a:lstStyle>
            <a:lvl1pPr>
              <a:defRPr sz="2400"/>
            </a:lvl1pPr>
          </a:lstStyle>
          <a:p>
            <a:pPr lvl="0"/>
            <a:r>
              <a:rPr lang="fr-FR"/>
              <a:t>Modifiez le style du titre</a:t>
            </a:r>
            <a:endParaRPr lang="en-US"/>
          </a:p>
        </p:txBody>
      </p:sp>
      <p:sp>
        <p:nvSpPr>
          <p:cNvPr id="4" name="Content Placeholder 2">
            <a:extLst>
              <a:ext uri="{FF2B5EF4-FFF2-40B4-BE49-F238E27FC236}">
                <a16:creationId xmlns:a16="http://schemas.microsoft.com/office/drawing/2014/main" id="{45C26884-212C-4CA3-90AA-E872B5DD737A}"/>
              </a:ext>
            </a:extLst>
          </p:cNvPr>
          <p:cNvSpPr txBox="1">
            <a:spLocks noGrp="1"/>
          </p:cNvSpPr>
          <p:nvPr>
            <p:ph idx="1"/>
          </p:nvPr>
        </p:nvSpPr>
        <p:spPr>
          <a:xfrm>
            <a:off x="4648196" y="609603"/>
            <a:ext cx="6169027" cy="5181603"/>
          </a:xfrm>
        </p:spPr>
        <p:txBody>
          <a:bodyPr/>
          <a:lstStyle>
            <a:lvl1pPr>
              <a:defRPr/>
            </a:lvl1pPr>
            <a:lvl2pPr>
              <a:defRPr/>
            </a:lvl2pPr>
            <a:lvl3pPr>
              <a:defRPr/>
            </a:lvl3pPr>
            <a:lvl4pPr>
              <a:defRPr/>
            </a:lvl4pPr>
            <a:lvl5pPr>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Text Placeholder 3">
            <a:extLst>
              <a:ext uri="{FF2B5EF4-FFF2-40B4-BE49-F238E27FC236}">
                <a16:creationId xmlns:a16="http://schemas.microsoft.com/office/drawing/2014/main" id="{D72B9009-9207-481B-9153-33B4E91C05E4}"/>
              </a:ext>
            </a:extLst>
          </p:cNvPr>
          <p:cNvSpPr txBox="1">
            <a:spLocks noGrp="1"/>
          </p:cNvSpPr>
          <p:nvPr>
            <p:ph type="body" idx="2"/>
          </p:nvPr>
        </p:nvSpPr>
        <p:spPr>
          <a:xfrm>
            <a:off x="685800" y="3445934"/>
            <a:ext cx="3680880" cy="1828800"/>
          </a:xfrm>
        </p:spPr>
        <p:txBody>
          <a:bodyPr anchor="t"/>
          <a:lstStyle>
            <a:lvl1pPr marL="0" indent="0">
              <a:buNone/>
              <a:defRPr sz="1600"/>
            </a:lvl1pPr>
          </a:lstStyle>
          <a:p>
            <a:pPr lvl="0"/>
            <a:r>
              <a:rPr lang="fr-FR"/>
              <a:t>Modifier les styles du texte du masque</a:t>
            </a:r>
          </a:p>
        </p:txBody>
      </p:sp>
      <p:sp>
        <p:nvSpPr>
          <p:cNvPr id="6" name="Date Placeholder 4">
            <a:extLst>
              <a:ext uri="{FF2B5EF4-FFF2-40B4-BE49-F238E27FC236}">
                <a16:creationId xmlns:a16="http://schemas.microsoft.com/office/drawing/2014/main" id="{04DE4192-8228-459B-B26F-4205384C8ED7}"/>
              </a:ext>
            </a:extLst>
          </p:cNvPr>
          <p:cNvSpPr txBox="1">
            <a:spLocks noGrp="1"/>
          </p:cNvSpPr>
          <p:nvPr>
            <p:ph type="dt" sz="half" idx="7"/>
          </p:nvPr>
        </p:nvSpPr>
        <p:spPr/>
        <p:txBody>
          <a:bodyPr/>
          <a:lstStyle>
            <a:lvl1pPr>
              <a:defRPr/>
            </a:lvl1pPr>
          </a:lstStyle>
          <a:p>
            <a:pPr lvl="0"/>
            <a:fld id="{B805C834-231A-4EBE-82EE-2C1F233DA33A}" type="datetime1">
              <a:rPr lang="en-US"/>
              <a:pPr lvl="0"/>
              <a:t>9/24/2020</a:t>
            </a:fld>
            <a:endParaRPr lang="en-US"/>
          </a:p>
        </p:txBody>
      </p:sp>
      <p:sp>
        <p:nvSpPr>
          <p:cNvPr id="7" name="Footer Placeholder 5">
            <a:extLst>
              <a:ext uri="{FF2B5EF4-FFF2-40B4-BE49-F238E27FC236}">
                <a16:creationId xmlns:a16="http://schemas.microsoft.com/office/drawing/2014/main" id="{39B342B7-DF3F-489D-866F-F49C8B8ED381}"/>
              </a:ext>
            </a:extLst>
          </p:cNvPr>
          <p:cNvSpPr txBox="1">
            <a:spLocks noGrp="1"/>
          </p:cNvSpPr>
          <p:nvPr>
            <p:ph type="ftr" sz="quarter" idx="9"/>
          </p:nvPr>
        </p:nvSpPr>
        <p:spPr/>
        <p:txBody>
          <a:bodyPr/>
          <a:lstStyle>
            <a:lvl1pPr>
              <a:defRPr/>
            </a:lvl1pPr>
          </a:lstStyle>
          <a:p>
            <a:pPr lvl="0"/>
            <a:endParaRPr lang="en-US"/>
          </a:p>
        </p:txBody>
      </p:sp>
      <p:sp>
        <p:nvSpPr>
          <p:cNvPr id="8" name="Slide Number Placeholder 6">
            <a:extLst>
              <a:ext uri="{FF2B5EF4-FFF2-40B4-BE49-F238E27FC236}">
                <a16:creationId xmlns:a16="http://schemas.microsoft.com/office/drawing/2014/main" id="{83C5E6A5-CCB3-4AD1-A068-98C08E58C715}"/>
              </a:ext>
            </a:extLst>
          </p:cNvPr>
          <p:cNvSpPr txBox="1">
            <a:spLocks noGrp="1"/>
          </p:cNvSpPr>
          <p:nvPr>
            <p:ph type="sldNum" sz="quarter" idx="8"/>
          </p:nvPr>
        </p:nvSpPr>
        <p:spPr/>
        <p:txBody>
          <a:bodyPr/>
          <a:lstStyle>
            <a:lvl1pPr>
              <a:defRPr/>
            </a:lvl1pPr>
          </a:lstStyle>
          <a:p>
            <a:pPr lvl="0"/>
            <a:fld id="{52D9ED2E-647B-48E9-AAE8-E644CD39933C}" type="slidenum">
              <a:t>‹N°›</a:t>
            </a:fld>
            <a:endParaRPr lang="en-US"/>
          </a:p>
        </p:txBody>
      </p:sp>
    </p:spTree>
    <p:extLst>
      <p:ext uri="{BB962C8B-B14F-4D97-AF65-F5344CB8AC3E}">
        <p14:creationId xmlns:p14="http://schemas.microsoft.com/office/powerpoint/2010/main" val="3018921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2" name="Picture 7" descr="Celestia-R1---OverlayContentHD.png">
            <a:extLst>
              <a:ext uri="{FF2B5EF4-FFF2-40B4-BE49-F238E27FC236}">
                <a16:creationId xmlns:a16="http://schemas.microsoft.com/office/drawing/2014/main" id="{F7D55665-02B6-4F28-97CE-9F8DC6B4345F}"/>
              </a:ext>
            </a:extLst>
          </p:cNvPr>
          <p:cNvPicPr>
            <a:picLocks noChangeAspect="1"/>
          </p:cNvPicPr>
          <p:nvPr/>
        </p:nvPicPr>
        <p:blipFill>
          <a:blip r:embed="rId2"/>
          <a:stretch>
            <a:fillRect/>
          </a:stretch>
        </p:blipFill>
        <p:spPr>
          <a:xfrm>
            <a:off x="0" y="0"/>
            <a:ext cx="12188823" cy="6856216"/>
          </a:xfrm>
          <a:prstGeom prst="rect">
            <a:avLst/>
          </a:prstGeom>
          <a:noFill/>
          <a:ln cap="flat">
            <a:noFill/>
          </a:ln>
        </p:spPr>
      </p:pic>
      <p:sp>
        <p:nvSpPr>
          <p:cNvPr id="3" name="Title 1">
            <a:extLst>
              <a:ext uri="{FF2B5EF4-FFF2-40B4-BE49-F238E27FC236}">
                <a16:creationId xmlns:a16="http://schemas.microsoft.com/office/drawing/2014/main" id="{187CAD45-0A7D-4831-998C-2368226302E4}"/>
              </a:ext>
            </a:extLst>
          </p:cNvPr>
          <p:cNvSpPr txBox="1">
            <a:spLocks noGrp="1"/>
          </p:cNvSpPr>
          <p:nvPr>
            <p:ph type="title"/>
          </p:nvPr>
        </p:nvSpPr>
        <p:spPr>
          <a:xfrm>
            <a:off x="685800" y="1600200"/>
            <a:ext cx="6164656" cy="1371600"/>
          </a:xfrm>
        </p:spPr>
        <p:txBody>
          <a:bodyPr anchor="b"/>
          <a:lstStyle>
            <a:lvl1pPr>
              <a:defRPr sz="2800"/>
            </a:lvl1pPr>
          </a:lstStyle>
          <a:p>
            <a:pPr lvl="0"/>
            <a:r>
              <a:rPr lang="fr-FR"/>
              <a:t>Modifiez le style du titre</a:t>
            </a:r>
            <a:endParaRPr lang="en-US"/>
          </a:p>
        </p:txBody>
      </p:sp>
      <p:sp>
        <p:nvSpPr>
          <p:cNvPr id="4" name="Picture Placeholder 2">
            <a:extLst>
              <a:ext uri="{FF2B5EF4-FFF2-40B4-BE49-F238E27FC236}">
                <a16:creationId xmlns:a16="http://schemas.microsoft.com/office/drawing/2014/main" id="{A427AF98-CF4B-4F36-B23E-9D6A3B38AABF}"/>
              </a:ext>
            </a:extLst>
          </p:cNvPr>
          <p:cNvSpPr txBox="1">
            <a:spLocks noGrp="1"/>
          </p:cNvSpPr>
          <p:nvPr>
            <p:ph type="pic" idx="1"/>
          </p:nvPr>
        </p:nvSpPr>
        <p:spPr>
          <a:xfrm>
            <a:off x="7536256" y="914400"/>
            <a:ext cx="3280976" cy="4572000"/>
          </a:xfrm>
          <a:ln w="50804" cap="sq">
            <a:solidFill>
              <a:srgbClr val="FFFFFF"/>
            </a:solidFill>
            <a:prstDash val="solid"/>
            <a:miter/>
          </a:ln>
          <a:effectLst>
            <a:outerShdw dir="16200000" algn="tl">
              <a:srgbClr val="000000">
                <a:alpha val="43000"/>
              </a:srgbClr>
            </a:outerShdw>
          </a:effectLst>
        </p:spPr>
        <p:txBody>
          <a:bodyPr anchor="t" anchorCtr="1"/>
          <a:lstStyle>
            <a:lvl1pPr marL="0" indent="0" algn="ctr">
              <a:buNone/>
              <a:defRPr sz="1600"/>
            </a:lvl1pPr>
          </a:lstStyle>
          <a:p>
            <a:pPr lvl="0"/>
            <a:r>
              <a:rPr lang="fr-FR"/>
              <a:t>Cliquez sur l'icône pour ajouter une image</a:t>
            </a:r>
            <a:endParaRPr lang="en-US"/>
          </a:p>
        </p:txBody>
      </p:sp>
      <p:sp>
        <p:nvSpPr>
          <p:cNvPr id="5" name="Text Placeholder 3">
            <a:extLst>
              <a:ext uri="{FF2B5EF4-FFF2-40B4-BE49-F238E27FC236}">
                <a16:creationId xmlns:a16="http://schemas.microsoft.com/office/drawing/2014/main" id="{EFFC1815-6732-4855-82F3-FC3E38889C4B}"/>
              </a:ext>
            </a:extLst>
          </p:cNvPr>
          <p:cNvSpPr txBox="1">
            <a:spLocks noGrp="1"/>
          </p:cNvSpPr>
          <p:nvPr>
            <p:ph type="body" idx="2"/>
          </p:nvPr>
        </p:nvSpPr>
        <p:spPr>
          <a:xfrm>
            <a:off x="685800" y="2971800"/>
            <a:ext cx="6164656" cy="1828800"/>
          </a:xfrm>
        </p:spPr>
        <p:txBody>
          <a:bodyPr anchor="t"/>
          <a:lstStyle>
            <a:lvl1pPr marL="0" indent="0">
              <a:buNone/>
              <a:defRPr/>
            </a:lvl1pPr>
          </a:lstStyle>
          <a:p>
            <a:pPr lvl="0"/>
            <a:r>
              <a:rPr lang="fr-FR"/>
              <a:t>Modifier les styles du texte du masque</a:t>
            </a:r>
          </a:p>
        </p:txBody>
      </p:sp>
      <p:sp>
        <p:nvSpPr>
          <p:cNvPr id="6" name="Date Placeholder 4">
            <a:extLst>
              <a:ext uri="{FF2B5EF4-FFF2-40B4-BE49-F238E27FC236}">
                <a16:creationId xmlns:a16="http://schemas.microsoft.com/office/drawing/2014/main" id="{BB038C99-D5E1-4CE6-8E15-7E0C4CB5B031}"/>
              </a:ext>
            </a:extLst>
          </p:cNvPr>
          <p:cNvSpPr txBox="1">
            <a:spLocks noGrp="1"/>
          </p:cNvSpPr>
          <p:nvPr>
            <p:ph type="dt" sz="half" idx="7"/>
          </p:nvPr>
        </p:nvSpPr>
        <p:spPr/>
        <p:txBody>
          <a:bodyPr/>
          <a:lstStyle>
            <a:lvl1pPr>
              <a:defRPr/>
            </a:lvl1pPr>
          </a:lstStyle>
          <a:p>
            <a:pPr lvl="0"/>
            <a:fld id="{7CF6BC37-BC92-4E66-9E8D-752E8DD5F3FF}" type="datetime1">
              <a:rPr lang="en-US"/>
              <a:pPr lvl="0"/>
              <a:t>9/24/2020</a:t>
            </a:fld>
            <a:endParaRPr lang="en-US"/>
          </a:p>
        </p:txBody>
      </p:sp>
      <p:sp>
        <p:nvSpPr>
          <p:cNvPr id="7" name="Footer Placeholder 5">
            <a:extLst>
              <a:ext uri="{FF2B5EF4-FFF2-40B4-BE49-F238E27FC236}">
                <a16:creationId xmlns:a16="http://schemas.microsoft.com/office/drawing/2014/main" id="{1B6D5CDA-979A-4587-BDA7-91F3B560F043}"/>
              </a:ext>
            </a:extLst>
          </p:cNvPr>
          <p:cNvSpPr txBox="1">
            <a:spLocks noGrp="1"/>
          </p:cNvSpPr>
          <p:nvPr>
            <p:ph type="ftr" sz="quarter" idx="9"/>
          </p:nvPr>
        </p:nvSpPr>
        <p:spPr/>
        <p:txBody>
          <a:bodyPr/>
          <a:lstStyle>
            <a:lvl1pPr>
              <a:defRPr/>
            </a:lvl1pPr>
          </a:lstStyle>
          <a:p>
            <a:pPr lvl="0"/>
            <a:endParaRPr lang="en-US"/>
          </a:p>
        </p:txBody>
      </p:sp>
      <p:sp>
        <p:nvSpPr>
          <p:cNvPr id="8" name="Slide Number Placeholder 6">
            <a:extLst>
              <a:ext uri="{FF2B5EF4-FFF2-40B4-BE49-F238E27FC236}">
                <a16:creationId xmlns:a16="http://schemas.microsoft.com/office/drawing/2014/main" id="{BC84EDF5-661F-40CC-873E-8C4C05963433}"/>
              </a:ext>
            </a:extLst>
          </p:cNvPr>
          <p:cNvSpPr txBox="1">
            <a:spLocks noGrp="1"/>
          </p:cNvSpPr>
          <p:nvPr>
            <p:ph type="sldNum" sz="quarter" idx="8"/>
          </p:nvPr>
        </p:nvSpPr>
        <p:spPr/>
        <p:txBody>
          <a:bodyPr/>
          <a:lstStyle>
            <a:lvl1pPr>
              <a:defRPr/>
            </a:lvl1pPr>
          </a:lstStyle>
          <a:p>
            <a:pPr lvl="0"/>
            <a:fld id="{265D58D7-463B-4F30-A0C9-7BD2B5EC9E49}" type="slidenum">
              <a:t>‹N°›</a:t>
            </a:fld>
            <a:endParaRPr lang="en-US"/>
          </a:p>
        </p:txBody>
      </p:sp>
    </p:spTree>
    <p:extLst>
      <p:ext uri="{BB962C8B-B14F-4D97-AF65-F5344CB8AC3E}">
        <p14:creationId xmlns:p14="http://schemas.microsoft.com/office/powerpoint/2010/main" val="3813117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9"/>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438182-220D-49EC-869A-FE8CC902318E}"/>
              </a:ext>
            </a:extLst>
          </p:cNvPr>
          <p:cNvSpPr txBox="1">
            <a:spLocks noGrp="1"/>
          </p:cNvSpPr>
          <p:nvPr>
            <p:ph type="title"/>
          </p:nvPr>
        </p:nvSpPr>
        <p:spPr>
          <a:xfrm>
            <a:off x="685800" y="609603"/>
            <a:ext cx="10131423" cy="1456264"/>
          </a:xfrm>
          <a:prstGeom prst="rect">
            <a:avLst/>
          </a:prstGeom>
          <a:noFill/>
          <a:ln>
            <a:noFill/>
          </a:ln>
        </p:spPr>
        <p:txBody>
          <a:bodyPr vert="horz" wrap="square" lIns="91440" tIns="45720" rIns="91440" bIns="45720" anchor="ctr" anchorCtr="0" compatLnSpc="1">
            <a:normAutofit/>
          </a:bodyPr>
          <a:lstStyle/>
          <a:p>
            <a:pPr lvl="0"/>
            <a:r>
              <a:rPr lang="fr-FR"/>
              <a:t>Modifiez le style du titre</a:t>
            </a:r>
            <a:endParaRPr lang="en-US"/>
          </a:p>
        </p:txBody>
      </p:sp>
      <p:sp>
        <p:nvSpPr>
          <p:cNvPr id="3" name="Text Placeholder 2">
            <a:extLst>
              <a:ext uri="{FF2B5EF4-FFF2-40B4-BE49-F238E27FC236}">
                <a16:creationId xmlns:a16="http://schemas.microsoft.com/office/drawing/2014/main" id="{BC855A60-14EE-478F-B8E1-362F806B1A49}"/>
              </a:ext>
            </a:extLst>
          </p:cNvPr>
          <p:cNvSpPr txBox="1">
            <a:spLocks noGrp="1"/>
          </p:cNvSpPr>
          <p:nvPr>
            <p:ph type="body" idx="1"/>
          </p:nvPr>
        </p:nvSpPr>
        <p:spPr>
          <a:xfrm>
            <a:off x="685800" y="2142064"/>
            <a:ext cx="10131423" cy="3649132"/>
          </a:xfrm>
          <a:prstGeom prst="rect">
            <a:avLst/>
          </a:prstGeom>
          <a:noFill/>
          <a:ln>
            <a:noFill/>
          </a:ln>
        </p:spPr>
        <p:txBody>
          <a:bodyPr vert="horz" wrap="square" lIns="91440" tIns="45720" rIns="91440" bIns="45720" anchor="ctr" anchorCtr="0" compatLnSpc="1">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Date Placeholder 3">
            <a:extLst>
              <a:ext uri="{FF2B5EF4-FFF2-40B4-BE49-F238E27FC236}">
                <a16:creationId xmlns:a16="http://schemas.microsoft.com/office/drawing/2014/main" id="{F6F6E984-00E5-4263-AF8A-AC1DC089F705}"/>
              </a:ext>
            </a:extLst>
          </p:cNvPr>
          <p:cNvSpPr txBox="1">
            <a:spLocks noGrp="1"/>
          </p:cNvSpPr>
          <p:nvPr>
            <p:ph type="dt" sz="half" idx="2"/>
          </p:nvPr>
        </p:nvSpPr>
        <p:spPr>
          <a:xfrm>
            <a:off x="8589663" y="5870576"/>
            <a:ext cx="1600200" cy="377820"/>
          </a:xfrm>
          <a:prstGeom prst="rect">
            <a:avLst/>
          </a:prstGeom>
          <a:noFill/>
          <a:ln>
            <a:noFill/>
          </a:ln>
        </p:spPr>
        <p:txBody>
          <a:bodyPr vert="horz" wrap="square" lIns="91440" tIns="45720" rIns="91440" bIns="45720" anchor="ctr" anchorCtr="0" compatLnSpc="1">
            <a:noAutofit/>
          </a:bodyPr>
          <a:lstStyle>
            <a:lvl1pPr marL="0" marR="0" lvl="0" indent="0" algn="r" defTabSz="457200" rtl="0" fontAlgn="auto" hangingPunct="1">
              <a:lnSpc>
                <a:spcPct val="100000"/>
              </a:lnSpc>
              <a:spcBef>
                <a:spcPts val="0"/>
              </a:spcBef>
              <a:spcAft>
                <a:spcPts val="0"/>
              </a:spcAft>
              <a:buNone/>
              <a:tabLst/>
              <a:defRPr lang="en-US" sz="1000" b="0" i="0" u="none" strike="noStrike" kern="1200" cap="none" spc="0" baseline="0">
                <a:solidFill>
                  <a:srgbClr val="FFFFFF"/>
                </a:solidFill>
                <a:uFillTx/>
                <a:latin typeface="Calibri"/>
              </a:defRPr>
            </a:lvl1pPr>
          </a:lstStyle>
          <a:p>
            <a:pPr lvl="0"/>
            <a:fld id="{37EA2F8C-0647-4124-B115-38919D19A135}" type="datetime1">
              <a:rPr lang="en-US"/>
              <a:pPr lvl="0"/>
              <a:t>9/24/2020</a:t>
            </a:fld>
            <a:endParaRPr lang="en-US"/>
          </a:p>
        </p:txBody>
      </p:sp>
      <p:sp>
        <p:nvSpPr>
          <p:cNvPr id="5" name="Footer Placeholder 4">
            <a:extLst>
              <a:ext uri="{FF2B5EF4-FFF2-40B4-BE49-F238E27FC236}">
                <a16:creationId xmlns:a16="http://schemas.microsoft.com/office/drawing/2014/main" id="{7B848CC4-AC11-4B90-996B-F93DF6008C4F}"/>
              </a:ext>
            </a:extLst>
          </p:cNvPr>
          <p:cNvSpPr txBox="1">
            <a:spLocks noGrp="1"/>
          </p:cNvSpPr>
          <p:nvPr>
            <p:ph type="ftr" sz="quarter" idx="3"/>
          </p:nvPr>
        </p:nvSpPr>
        <p:spPr>
          <a:xfrm>
            <a:off x="685800" y="5870576"/>
            <a:ext cx="7827657" cy="377820"/>
          </a:xfrm>
          <a:prstGeom prst="rect">
            <a:avLst/>
          </a:prstGeom>
          <a:noFill/>
          <a:ln>
            <a:noFill/>
          </a:ln>
        </p:spPr>
        <p:txBody>
          <a:bodyPr vert="horz" wrap="square" lIns="91440" tIns="45720" rIns="91440" bIns="45720" anchor="ctr" anchorCtr="0" compatLnSpc="1">
            <a:noAutofit/>
          </a:bodyPr>
          <a:lstStyle>
            <a:lvl1pPr marL="0" marR="0" lvl="0" indent="0" algn="l" defTabSz="457200" rtl="0" fontAlgn="auto" hangingPunct="1">
              <a:lnSpc>
                <a:spcPct val="100000"/>
              </a:lnSpc>
              <a:spcBef>
                <a:spcPts val="0"/>
              </a:spcBef>
              <a:spcAft>
                <a:spcPts val="0"/>
              </a:spcAft>
              <a:buNone/>
              <a:tabLst/>
              <a:defRPr lang="en-US" sz="1000" b="0" i="0" u="none" strike="noStrike" kern="1200" cap="none" spc="0" baseline="0">
                <a:solidFill>
                  <a:srgbClr val="FFFFFF"/>
                </a:solidFill>
                <a:uFillTx/>
                <a:latin typeface="Calibri"/>
              </a:defRPr>
            </a:lvl1pPr>
          </a:lstStyle>
          <a:p>
            <a:pPr lvl="0"/>
            <a:endParaRPr lang="en-US"/>
          </a:p>
        </p:txBody>
      </p:sp>
      <p:sp>
        <p:nvSpPr>
          <p:cNvPr id="6" name="Slide Number Placeholder 5">
            <a:extLst>
              <a:ext uri="{FF2B5EF4-FFF2-40B4-BE49-F238E27FC236}">
                <a16:creationId xmlns:a16="http://schemas.microsoft.com/office/drawing/2014/main" id="{71F17191-994C-4231-9DEE-FA978474FE91}"/>
              </a:ext>
            </a:extLst>
          </p:cNvPr>
          <p:cNvSpPr txBox="1">
            <a:spLocks noGrp="1"/>
          </p:cNvSpPr>
          <p:nvPr>
            <p:ph type="sldNum" sz="quarter" idx="4"/>
          </p:nvPr>
        </p:nvSpPr>
        <p:spPr>
          <a:xfrm>
            <a:off x="10266060" y="5870576"/>
            <a:ext cx="551163" cy="377820"/>
          </a:xfrm>
          <a:prstGeom prst="rect">
            <a:avLst/>
          </a:prstGeom>
          <a:noFill/>
          <a:ln>
            <a:noFill/>
          </a:ln>
        </p:spPr>
        <p:txBody>
          <a:bodyPr vert="horz" wrap="square" lIns="91440" tIns="45720" rIns="91440" bIns="45720" anchor="ctr" anchorCtr="0" compatLnSpc="1">
            <a:noAutofit/>
          </a:bodyPr>
          <a:lstStyle>
            <a:lvl1pPr marL="0" marR="0" lvl="0" indent="0" algn="r" defTabSz="457200" rtl="0" fontAlgn="auto" hangingPunct="1">
              <a:lnSpc>
                <a:spcPct val="100000"/>
              </a:lnSpc>
              <a:spcBef>
                <a:spcPts val="0"/>
              </a:spcBef>
              <a:spcAft>
                <a:spcPts val="0"/>
              </a:spcAft>
              <a:buNone/>
              <a:tabLst/>
              <a:defRPr lang="en-US" sz="1000" b="0" i="0" u="none" strike="noStrike" kern="1200" cap="none" spc="0" baseline="0">
                <a:solidFill>
                  <a:srgbClr val="FFFFFF"/>
                </a:solidFill>
                <a:uFillTx/>
                <a:latin typeface="Calibri"/>
              </a:defRPr>
            </a:lvl1pPr>
          </a:lstStyle>
          <a:p>
            <a:pPr lvl="0"/>
            <a:fld id="{061BFBD5-5C22-40DD-BFB8-3602B62E16AB}" type="slidenum">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marL="0" marR="0" lvl="0" indent="0" algn="l" defTabSz="457200" rtl="0" fontAlgn="auto" hangingPunct="1">
        <a:lnSpc>
          <a:spcPct val="100000"/>
        </a:lnSpc>
        <a:spcBef>
          <a:spcPts val="0"/>
        </a:spcBef>
        <a:spcAft>
          <a:spcPts val="0"/>
        </a:spcAft>
        <a:buNone/>
        <a:tabLst/>
        <a:defRPr lang="fr-FR" sz="3600" b="0" i="0" u="none" strike="noStrike" kern="1200" cap="all" spc="0" baseline="0">
          <a:solidFill>
            <a:srgbClr val="FFFFFF"/>
          </a:solidFill>
          <a:uFillTx/>
          <a:latin typeface="Calibri Light"/>
        </a:defRPr>
      </a:lvl1pPr>
    </p:titleStyle>
    <p:bodyStyle>
      <a:lvl1pPr marL="285750" marR="0" lvl="0" indent="-285750" algn="l" defTabSz="457200" rtl="0" fontAlgn="auto" hangingPunct="1">
        <a:lnSpc>
          <a:spcPct val="100000"/>
        </a:lnSpc>
        <a:spcBef>
          <a:spcPts val="0"/>
        </a:spcBef>
        <a:spcAft>
          <a:spcPts val="1000"/>
        </a:spcAft>
        <a:buClr>
          <a:srgbClr val="FFFFFF"/>
        </a:buClr>
        <a:buSzPct val="100000"/>
        <a:buFont typeface="Arial"/>
        <a:buChar char="•"/>
        <a:tabLst/>
        <a:defRPr lang="fr-FR" sz="1800" b="0" i="0" u="none" strike="noStrike" kern="1200" cap="none" spc="0" baseline="0">
          <a:solidFill>
            <a:srgbClr val="FFFFFF"/>
          </a:solidFill>
          <a:uFillTx/>
          <a:latin typeface="Calibri"/>
        </a:defRPr>
      </a:lvl1pPr>
      <a:lvl2pPr marL="742950" marR="0" lvl="1" indent="-285750" algn="l" defTabSz="457200" rtl="0" fontAlgn="auto" hangingPunct="1">
        <a:lnSpc>
          <a:spcPct val="100000"/>
        </a:lnSpc>
        <a:spcBef>
          <a:spcPts val="0"/>
        </a:spcBef>
        <a:spcAft>
          <a:spcPts val="1000"/>
        </a:spcAft>
        <a:buClr>
          <a:srgbClr val="FFFFFF"/>
        </a:buClr>
        <a:buSzPct val="100000"/>
        <a:buFont typeface="Arial"/>
        <a:buChar char="•"/>
        <a:tabLst/>
        <a:defRPr lang="fr-FR" sz="1600" b="0" i="0" u="none" strike="noStrike" kern="1200" cap="none" spc="0" baseline="0">
          <a:solidFill>
            <a:srgbClr val="FFFFFF"/>
          </a:solidFill>
          <a:uFillTx/>
          <a:latin typeface="Calibri"/>
        </a:defRPr>
      </a:lvl2pPr>
      <a:lvl3pPr marL="1200150" marR="0" lvl="2" indent="-285750" algn="l" defTabSz="457200" rtl="0" fontAlgn="auto" hangingPunct="1">
        <a:lnSpc>
          <a:spcPct val="100000"/>
        </a:lnSpc>
        <a:spcBef>
          <a:spcPts val="0"/>
        </a:spcBef>
        <a:spcAft>
          <a:spcPts val="1000"/>
        </a:spcAft>
        <a:buClr>
          <a:srgbClr val="FFFFFF"/>
        </a:buClr>
        <a:buSzPct val="100000"/>
        <a:buFont typeface="Arial"/>
        <a:buChar char="•"/>
        <a:tabLst/>
        <a:defRPr lang="fr-FR" sz="1400" b="0" i="0" u="none" strike="noStrike" kern="1200" cap="none" spc="0" baseline="0">
          <a:solidFill>
            <a:srgbClr val="FFFFFF"/>
          </a:solidFill>
          <a:uFillTx/>
          <a:latin typeface="Calibri"/>
        </a:defRPr>
      </a:lvl3pPr>
      <a:lvl4pPr marL="1543050" marR="0" lvl="3" indent="-171450" algn="l" defTabSz="457200" rtl="0" fontAlgn="auto" hangingPunct="1">
        <a:lnSpc>
          <a:spcPct val="100000"/>
        </a:lnSpc>
        <a:spcBef>
          <a:spcPts val="0"/>
        </a:spcBef>
        <a:spcAft>
          <a:spcPts val="1000"/>
        </a:spcAft>
        <a:buClr>
          <a:srgbClr val="FFFFFF"/>
        </a:buClr>
        <a:buSzPct val="100000"/>
        <a:buFont typeface="Arial"/>
        <a:buChar char="•"/>
        <a:tabLst/>
        <a:defRPr lang="fr-FR" sz="1200" b="0" i="0" u="none" strike="noStrike" kern="1200" cap="none" spc="0" baseline="0">
          <a:solidFill>
            <a:srgbClr val="FFFFFF"/>
          </a:solidFill>
          <a:uFillTx/>
          <a:latin typeface="Calibri"/>
        </a:defRPr>
      </a:lvl4pPr>
      <a:lvl5pPr marL="2000250" marR="0" lvl="4" indent="-171450" algn="l" defTabSz="457200" rtl="0" fontAlgn="auto" hangingPunct="1">
        <a:lnSpc>
          <a:spcPct val="100000"/>
        </a:lnSpc>
        <a:spcBef>
          <a:spcPts val="0"/>
        </a:spcBef>
        <a:spcAft>
          <a:spcPts val="1000"/>
        </a:spcAft>
        <a:buClr>
          <a:srgbClr val="FFFFFF"/>
        </a:buClr>
        <a:buSzPct val="100000"/>
        <a:buFont typeface="Arial"/>
        <a:buChar char="•"/>
        <a:tabLst/>
        <a:defRPr lang="fr-FR" sz="1200" b="0" i="0" u="none" strike="noStrike" kern="1200" cap="none" spc="0" baseline="0">
          <a:solidFill>
            <a:srgbClr val="FFFFFF"/>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www-cosmosaf.iap.fr/MIT-RG6F.pdf"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dcc.ligo.org/public/0165/P2000021/012/gw190521-implications-main_20200901.pdf" TargetMode="External"/><Relationship Id="rId2" Type="http://schemas.openxmlformats.org/officeDocument/2006/relationships/hyperlink" Target="https://dcc.ligo.org/public/0165/P2000020/012/LS17910.pdf"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futura-sciences.com/sciences/definitions/univers-etoile-3730/" TargetMode="External"/><Relationship Id="rId2" Type="http://schemas.openxmlformats.org/officeDocument/2006/relationships/hyperlink" Target="https://www.futura-sciences.com/sciences/skillz/metiers/astrophysique-astrophysicien-8/" TargetMode="External"/><Relationship Id="rId1" Type="http://schemas.openxmlformats.org/officeDocument/2006/relationships/slideLayout" Target="../slideLayouts/slideLayout2.xml"/><Relationship Id="rId5" Type="http://schemas.openxmlformats.org/officeDocument/2006/relationships/hyperlink" Target="https://www.futura-sciences.com/sciences/definitions/matiere-matiere-15841/" TargetMode="External"/><Relationship Id="rId4" Type="http://schemas.openxmlformats.org/officeDocument/2006/relationships/hyperlink" Target="https://www.futura-sciences.com/sciences/definitions/astronomie-trou-noir-stellaire-12718/"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gif"/><Relationship Id="rId1" Type="http://schemas.openxmlformats.org/officeDocument/2006/relationships/slideLayout" Target="../slideLayouts/slideLayout2.xml"/><Relationship Id="rId5" Type="http://schemas.openxmlformats.org/officeDocument/2006/relationships/image" Target="../media/image29.gif"/><Relationship Id="rId4" Type="http://schemas.openxmlformats.org/officeDocument/2006/relationships/image" Target="../media/image28.gif"/></Relationships>
</file>

<file path=ppt/slides/_rels/slide51.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futura-sciences.com/sciences/definitions/etoile-astre-851/" TargetMode="External"/><Relationship Id="rId2" Type="http://schemas.openxmlformats.org/officeDocument/2006/relationships/hyperlink" Target="https://www.futura-sciences.com/tech/definitions/informatique-code-binaire-11934/"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pic>
        <p:nvPicPr>
          <p:cNvPr id="2" name="Image 95">
            <a:extLst>
              <a:ext uri="{FF2B5EF4-FFF2-40B4-BE49-F238E27FC236}">
                <a16:creationId xmlns:a16="http://schemas.microsoft.com/office/drawing/2014/main" id="{7E8659FD-EB03-40F8-AFBE-150031A76612}"/>
              </a:ext>
            </a:extLst>
          </p:cNvPr>
          <p:cNvPicPr>
            <a:picLocks noChangeAspect="1"/>
          </p:cNvPicPr>
          <p:nvPr/>
        </p:nvPicPr>
        <p:blipFill>
          <a:blip r:embed="rId2"/>
          <a:stretch>
            <a:fillRect/>
          </a:stretch>
        </p:blipFill>
        <p:spPr>
          <a:xfrm>
            <a:off x="-183698" y="-157316"/>
            <a:ext cx="12191996" cy="6858000"/>
          </a:xfrm>
          <a:prstGeom prst="rect">
            <a:avLst/>
          </a:prstGeom>
          <a:noFill/>
          <a:ln cap="flat">
            <a:noFill/>
          </a:ln>
        </p:spPr>
      </p:pic>
      <p:sp>
        <p:nvSpPr>
          <p:cNvPr id="3" name="Rectangle 5">
            <a:extLst>
              <a:ext uri="{FF2B5EF4-FFF2-40B4-BE49-F238E27FC236}">
                <a16:creationId xmlns:a16="http://schemas.microsoft.com/office/drawing/2014/main" id="{99470DFD-65A6-4C3F-AAE3-B1DC2D5AAFFA}"/>
              </a:ext>
            </a:extLst>
          </p:cNvPr>
          <p:cNvSpPr/>
          <p:nvPr/>
        </p:nvSpPr>
        <p:spPr>
          <a:xfrm>
            <a:off x="183702" y="0"/>
            <a:ext cx="5460014" cy="1231106"/>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700" b="1" i="0" u="none" strike="noStrike" kern="1200" cap="all" spc="0" baseline="0" dirty="0">
                <a:solidFill>
                  <a:srgbClr val="FFFFFF"/>
                </a:solidFill>
                <a:uFillTx/>
                <a:latin typeface="AR CHRISTY" pitchFamily="2"/>
              </a:rPr>
              <a:t>Société Astronomique de France</a:t>
            </a:r>
            <a:endParaRPr lang="fr-FR" sz="1800" b="1" i="0" u="none" strike="noStrike" kern="1200" cap="none" spc="0" baseline="0" dirty="0">
              <a:solidFill>
                <a:srgbClr val="FFFFFF"/>
              </a:solidFill>
              <a:uFillTx/>
              <a:latin typeface="Calibri"/>
            </a:endParaRPr>
          </a:p>
        </p:txBody>
      </p:sp>
      <p:sp>
        <p:nvSpPr>
          <p:cNvPr id="4" name="Rectangle 6">
            <a:extLst>
              <a:ext uri="{FF2B5EF4-FFF2-40B4-BE49-F238E27FC236}">
                <a16:creationId xmlns:a16="http://schemas.microsoft.com/office/drawing/2014/main" id="{C078A409-856F-4E1F-8556-59976277AB84}"/>
              </a:ext>
            </a:extLst>
          </p:cNvPr>
          <p:cNvSpPr/>
          <p:nvPr/>
        </p:nvSpPr>
        <p:spPr>
          <a:xfrm>
            <a:off x="18928" y="2089029"/>
            <a:ext cx="6224556" cy="1328569"/>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457200" rtl="0" fontAlgn="auto" hangingPunct="1">
              <a:lnSpc>
                <a:spcPct val="90000"/>
              </a:lnSpc>
              <a:spcBef>
                <a:spcPts val="0"/>
              </a:spcBef>
              <a:spcAft>
                <a:spcPts val="1000"/>
              </a:spcAft>
              <a:buNone/>
              <a:tabLst/>
              <a:defRPr sz="1800" b="0" i="0" u="none" strike="noStrike" kern="0" cap="none" spc="0" baseline="0">
                <a:solidFill>
                  <a:srgbClr val="000000"/>
                </a:solidFill>
                <a:uFillTx/>
              </a:defRPr>
            </a:pPr>
            <a:r>
              <a:rPr lang="fr-FR" sz="3200" b="0" i="0" u="none" strike="noStrike" kern="1200" cap="all" spc="0" baseline="0" dirty="0">
                <a:solidFill>
                  <a:srgbClr val="FFFFFF"/>
                </a:solidFill>
                <a:uFillTx/>
                <a:latin typeface="AR CENA" pitchFamily="2"/>
              </a:rPr>
              <a:t>« Les ondes gravitationnelles »</a:t>
            </a:r>
          </a:p>
          <a:p>
            <a:pPr marL="0" marR="0" lvl="0" indent="0" algn="ctr" defTabSz="457200" rtl="0" fontAlgn="auto" hangingPunct="1">
              <a:lnSpc>
                <a:spcPct val="90000"/>
              </a:lnSpc>
              <a:spcBef>
                <a:spcPts val="0"/>
              </a:spcBef>
              <a:spcAft>
                <a:spcPts val="1000"/>
              </a:spcAft>
              <a:buNone/>
              <a:tabLst/>
              <a:defRPr sz="1800" b="0" i="0" u="none" strike="noStrike" kern="0" cap="none" spc="0" baseline="0">
                <a:solidFill>
                  <a:srgbClr val="000000"/>
                </a:solidFill>
                <a:uFillTx/>
              </a:defRPr>
            </a:pPr>
            <a:r>
              <a:rPr lang="fr-FR" sz="2400" b="0" i="0" u="none" strike="noStrike" kern="1200" cap="all" spc="0" baseline="0" dirty="0">
                <a:solidFill>
                  <a:srgbClr val="FFFFFF"/>
                </a:solidFill>
                <a:uFillTx/>
                <a:latin typeface="AR CENA" pitchFamily="2"/>
              </a:rPr>
              <a:t>Par Jacques Fric, VP commission cosmologie, </a:t>
            </a:r>
            <a:r>
              <a:rPr lang="fr-FR" sz="2400" b="0" i="0" u="none" strike="noStrike" kern="1200" cap="all" spc="0" baseline="0" dirty="0" err="1">
                <a:solidFill>
                  <a:srgbClr val="FFFFFF"/>
                </a:solidFill>
                <a:uFillTx/>
                <a:latin typeface="AR CENA" pitchFamily="2"/>
              </a:rPr>
              <a:t>sAF</a:t>
            </a:r>
            <a:endParaRPr lang="fr-FR" sz="2400" b="0" i="0" u="none" strike="noStrike" kern="1200" cap="all" spc="0" baseline="0" dirty="0">
              <a:solidFill>
                <a:srgbClr val="FFFFFF"/>
              </a:solidFill>
              <a:uFillTx/>
              <a:latin typeface="AR CENA" pitchFamily="2"/>
            </a:endParaRPr>
          </a:p>
        </p:txBody>
      </p:sp>
      <p:sp>
        <p:nvSpPr>
          <p:cNvPr id="6" name="Rectangle 8">
            <a:extLst>
              <a:ext uri="{FF2B5EF4-FFF2-40B4-BE49-F238E27FC236}">
                <a16:creationId xmlns:a16="http://schemas.microsoft.com/office/drawing/2014/main" id="{DDAA6E16-4187-4C1B-ADBE-F934C2DB8828}"/>
              </a:ext>
            </a:extLst>
          </p:cNvPr>
          <p:cNvSpPr/>
          <p:nvPr/>
        </p:nvSpPr>
        <p:spPr>
          <a:xfrm>
            <a:off x="854671" y="4509061"/>
            <a:ext cx="4424516" cy="424729"/>
          </a:xfrm>
          <a:prstGeom prst="rect">
            <a:avLst/>
          </a:prstGeom>
          <a:noFill/>
          <a:ln cap="flat">
            <a:noFill/>
            <a:prstDash val="solid"/>
          </a:ln>
        </p:spPr>
        <p:txBody>
          <a:bodyPr vert="horz" wrap="square" lIns="91440" tIns="45720" rIns="91440" bIns="45720" anchor="t" anchorCtr="0" compatLnSpc="1">
            <a:spAutoFit/>
          </a:bodyPr>
          <a:lstStyle/>
          <a:p>
            <a:pPr marL="0" marR="0" lvl="0" indent="0" algn="just" defTabSz="4572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fr-FR" sz="2400" b="0" i="0" u="none" strike="noStrike" kern="0" cap="none" spc="0" baseline="0" dirty="0">
                <a:solidFill>
                  <a:srgbClr val="FFFFFF"/>
                </a:solidFill>
                <a:uFillTx/>
                <a:latin typeface="AR CENA" pitchFamily="2"/>
              </a:rPr>
              <a:t>Samedi 26 septembre 2020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7">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AB43B4-1CF9-4198-8B3E-6873DB9B4193}"/>
              </a:ext>
            </a:extLst>
          </p:cNvPr>
          <p:cNvSpPr txBox="1">
            <a:spLocks noGrp="1"/>
          </p:cNvSpPr>
          <p:nvPr>
            <p:ph type="title"/>
          </p:nvPr>
        </p:nvSpPr>
        <p:spPr>
          <a:xfrm>
            <a:off x="169328" y="98325"/>
            <a:ext cx="12191996" cy="838651"/>
          </a:xfrm>
        </p:spPr>
        <p:txBody>
          <a:bodyPr anchorCtr="1">
            <a:normAutofit fontScale="90000"/>
          </a:bodyPr>
          <a:lstStyle/>
          <a:p>
            <a:pPr lvl="0" algn="ctr"/>
            <a:r>
              <a:rPr lang="fr-FR" sz="3200" dirty="0">
                <a:latin typeface="Times New Roman" pitchFamily="18"/>
                <a:cs typeface="Times New Roman" pitchFamily="18"/>
              </a:rPr>
              <a:t>Pas d’ondes gravitationnelles en mécanique classique ? Le doute …</a:t>
            </a:r>
            <a:endParaRPr lang="fr-FR" sz="3200" dirty="0">
              <a:latin typeface="AR CHRISTY" pitchFamily="2"/>
            </a:endParaRPr>
          </a:p>
        </p:txBody>
      </p:sp>
      <p:sp>
        <p:nvSpPr>
          <p:cNvPr id="3" name="Espace réservé du contenu 2">
            <a:extLst>
              <a:ext uri="{FF2B5EF4-FFF2-40B4-BE49-F238E27FC236}">
                <a16:creationId xmlns:a16="http://schemas.microsoft.com/office/drawing/2014/main" id="{0581AED8-4E28-46E6-A3FB-6AB64A3C6E33}"/>
              </a:ext>
            </a:extLst>
          </p:cNvPr>
          <p:cNvSpPr txBox="1">
            <a:spLocks noGrp="1"/>
          </p:cNvSpPr>
          <p:nvPr>
            <p:ph idx="1"/>
          </p:nvPr>
        </p:nvSpPr>
        <p:spPr>
          <a:xfrm>
            <a:off x="0" y="1061152"/>
            <a:ext cx="7728155" cy="5497683"/>
          </a:xfrm>
        </p:spPr>
        <p:txBody>
          <a:bodyPr/>
          <a:lstStyle/>
          <a:p>
            <a:pPr lvl="0" algn="just">
              <a:lnSpc>
                <a:spcPct val="90000"/>
              </a:lnSpc>
            </a:pPr>
            <a:r>
              <a:rPr lang="fr-FR" sz="3200" dirty="0">
                <a:latin typeface="Times New Roman" pitchFamily="18"/>
                <a:cs typeface="Times New Roman" pitchFamily="18"/>
              </a:rPr>
              <a:t>A la fin du 19 </a:t>
            </a:r>
            <a:r>
              <a:rPr lang="fr-FR" sz="3200" baseline="30000" dirty="0" err="1">
                <a:latin typeface="Times New Roman" pitchFamily="18"/>
                <a:cs typeface="Times New Roman" pitchFamily="18"/>
              </a:rPr>
              <a:t>ième</a:t>
            </a:r>
            <a:r>
              <a:rPr lang="fr-FR" sz="3200" dirty="0">
                <a:latin typeface="Times New Roman" pitchFamily="18"/>
                <a:cs typeface="Times New Roman" pitchFamily="18"/>
              </a:rPr>
              <a:t> siècle, en particulier après les progrès de l’électromagnétisme (équations de Maxwell), avec lequel la gravitation présente des similitudes, les scientifiques ont commencé à s’interroger sur cette propagation « instantanée » qui paraissait bien étrange et ont proposé des alternatives. </a:t>
            </a:r>
          </a:p>
          <a:p>
            <a:pPr lvl="0">
              <a:lnSpc>
                <a:spcPct val="90000"/>
              </a:lnSpc>
            </a:pPr>
            <a:r>
              <a:rPr lang="fr-FR" sz="3200" dirty="0">
                <a:latin typeface="Times New Roman" pitchFamily="18"/>
                <a:cs typeface="Times New Roman" pitchFamily="18"/>
              </a:rPr>
              <a:t>Par exemple en 1905, Poincaré déclare:</a:t>
            </a:r>
          </a:p>
          <a:p>
            <a:pPr marL="0" lvl="0" indent="0" algn="just">
              <a:lnSpc>
                <a:spcPct val="90000"/>
              </a:lnSpc>
              <a:buNone/>
            </a:pPr>
            <a:endParaRPr lang="fr-FR" sz="2600" baseline="-25000" dirty="0">
              <a:latin typeface="Times New Roman" pitchFamily="18"/>
              <a:cs typeface="Times New Roman" pitchFamily="18"/>
            </a:endParaRPr>
          </a:p>
        </p:txBody>
      </p:sp>
      <p:pic>
        <p:nvPicPr>
          <p:cNvPr id="5" name="Image 4" descr="Une image contenant homme, personne, photo, complet&#10;&#10;Description générée automatiquement">
            <a:extLst>
              <a:ext uri="{FF2B5EF4-FFF2-40B4-BE49-F238E27FC236}">
                <a16:creationId xmlns:a16="http://schemas.microsoft.com/office/drawing/2014/main" id="{F55F0038-19CB-4F6B-8F1A-C234EC559C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8205" y="2095862"/>
            <a:ext cx="2902079" cy="3911158"/>
          </a:xfrm>
          <a:prstGeom prst="rect">
            <a:avLst/>
          </a:prstGeom>
        </p:spPr>
      </p:pic>
      <p:sp>
        <p:nvSpPr>
          <p:cNvPr id="4" name="Phylactère : pensées 3">
            <a:extLst>
              <a:ext uri="{FF2B5EF4-FFF2-40B4-BE49-F238E27FC236}">
                <a16:creationId xmlns:a16="http://schemas.microsoft.com/office/drawing/2014/main" id="{48334AB4-008C-4B61-8326-102EAB75AB3B}"/>
              </a:ext>
            </a:extLst>
          </p:cNvPr>
          <p:cNvSpPr/>
          <p:nvPr/>
        </p:nvSpPr>
        <p:spPr>
          <a:xfrm>
            <a:off x="9222658" y="850980"/>
            <a:ext cx="2241755" cy="1150374"/>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Propagation Instantanée ?</a:t>
            </a:r>
          </a:p>
          <a:p>
            <a:pPr algn="ctr"/>
            <a:r>
              <a:rPr lang="fr-FR" dirty="0">
                <a:solidFill>
                  <a:schemeClr val="tx1"/>
                </a:solidFill>
              </a:rPr>
              <a:t>Hum…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name="Slide86">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41B8B6-6D99-4F8B-A3D7-FD7EEA1AF20F}"/>
              </a:ext>
            </a:extLst>
          </p:cNvPr>
          <p:cNvSpPr txBox="1">
            <a:spLocks noGrp="1"/>
          </p:cNvSpPr>
          <p:nvPr>
            <p:ph type="title"/>
          </p:nvPr>
        </p:nvSpPr>
        <p:spPr>
          <a:xfrm>
            <a:off x="169328" y="0"/>
            <a:ext cx="12191996" cy="936976"/>
          </a:xfrm>
        </p:spPr>
        <p:txBody>
          <a:bodyPr anchorCtr="1">
            <a:normAutofit fontScale="90000"/>
          </a:bodyPr>
          <a:lstStyle/>
          <a:p>
            <a:pPr lvl="0" algn="ctr"/>
            <a:r>
              <a:rPr lang="fr-FR" sz="3200" dirty="0">
                <a:latin typeface="Times New Roman" pitchFamily="18"/>
                <a:cs typeface="Times New Roman" pitchFamily="18"/>
              </a:rPr>
              <a:t>Pas d’ondes gravitationnelles en mécanique classique ?</a:t>
            </a:r>
            <a:endParaRPr lang="fr-FR" sz="3200" dirty="0">
              <a:latin typeface="AR CHRISTY" pitchFamily="2"/>
            </a:endParaRPr>
          </a:p>
        </p:txBody>
      </p:sp>
      <p:sp>
        <p:nvSpPr>
          <p:cNvPr id="3" name="Espace réservé du contenu 2">
            <a:extLst>
              <a:ext uri="{FF2B5EF4-FFF2-40B4-BE49-F238E27FC236}">
                <a16:creationId xmlns:a16="http://schemas.microsoft.com/office/drawing/2014/main" id="{3637FC79-5136-4717-9AEE-F8F41F83C431}"/>
              </a:ext>
            </a:extLst>
          </p:cNvPr>
          <p:cNvSpPr txBox="1">
            <a:spLocks noGrp="1"/>
          </p:cNvSpPr>
          <p:nvPr>
            <p:ph idx="1"/>
          </p:nvPr>
        </p:nvSpPr>
        <p:spPr>
          <a:xfrm>
            <a:off x="0" y="1061152"/>
            <a:ext cx="11909776" cy="5904088"/>
          </a:xfrm>
        </p:spPr>
        <p:txBody>
          <a:bodyPr/>
          <a:lstStyle/>
          <a:p>
            <a:pPr lvl="0" algn="just">
              <a:lnSpc>
                <a:spcPct val="80000"/>
              </a:lnSpc>
            </a:pPr>
            <a:r>
              <a:rPr lang="fr-FR" sz="3200" dirty="0">
                <a:latin typeface="Times New Roman" pitchFamily="18"/>
                <a:cs typeface="Times New Roman" pitchFamily="18"/>
              </a:rPr>
              <a:t>« </a:t>
            </a:r>
            <a:r>
              <a:rPr lang="fr-FR" sz="3200" i="1" dirty="0">
                <a:latin typeface="Times New Roman" pitchFamily="18"/>
                <a:cs typeface="Times New Roman" pitchFamily="18"/>
              </a:rPr>
              <a:t>Il convient maintenant d'entrer dans les détails et d'examiner de plus près cette hypothèse. Si nous voulons que la force newtonienne soit affectée de cette façon par la transformation de </a:t>
            </a:r>
            <a:r>
              <a:rPr lang="fr-FR" sz="3200" i="1" cap="small" dirty="0">
                <a:latin typeface="Times New Roman" pitchFamily="18"/>
                <a:cs typeface="Times New Roman" pitchFamily="18"/>
              </a:rPr>
              <a:t>Lorentz</a:t>
            </a:r>
            <a:r>
              <a:rPr lang="fr-FR" sz="3200" i="1" dirty="0">
                <a:latin typeface="Times New Roman" pitchFamily="18"/>
                <a:cs typeface="Times New Roman" pitchFamily="18"/>
              </a:rPr>
              <a:t>, nous ne pouvons plus admettre que cette force dépend uniquement de la position relative du corps attirant et du corps attiré à l'instant considéré. Elle devra dépendre en outre des vitesses des deux corps. Et ce n'est pas tout: il sera naturel de supposer que la force qui agit à l'instant t sur le corps attiré, dépend de la position et de la vitesse de ce corps à ce même instant t; mais elle dépendra, en outre, de la position et de la vitesse du corps attirant, non pas à l'instant t, mais à un instant antérieur, comme si la gravitation avait mis un certain temps à se propager. </a:t>
            </a:r>
            <a:r>
              <a:rPr lang="fr-FR" sz="3200" dirty="0">
                <a:latin typeface="Times New Roman" pitchFamily="18"/>
                <a:cs typeface="Times New Roman" pitchFamily="18"/>
              </a:rPr>
              <a:t>»</a:t>
            </a:r>
          </a:p>
          <a:p>
            <a:pPr lvl="0">
              <a:lnSpc>
                <a:spcPct val="80000"/>
              </a:lnSpc>
            </a:pPr>
            <a:r>
              <a:rPr lang="fr-FR" sz="3200" dirty="0">
                <a:latin typeface="Times New Roman" pitchFamily="18"/>
                <a:cs typeface="Times New Roman" pitchFamily="18"/>
              </a:rPr>
              <a:t> </a:t>
            </a:r>
            <a:r>
              <a:rPr lang="fr-FR" sz="2200" dirty="0">
                <a:latin typeface="Times New Roman" pitchFamily="18"/>
                <a:cs typeface="Times New Roman" pitchFamily="18"/>
              </a:rPr>
              <a:t>Référence: Henri Poincaré</a:t>
            </a:r>
            <a:r>
              <a:rPr lang="it-IT" sz="2200" dirty="0">
                <a:latin typeface="Times New Roman" pitchFamily="18"/>
                <a:cs typeface="Times New Roman" pitchFamily="18"/>
              </a:rPr>
              <a:t>, Sur la dynamique de l'électron, 1906 Rendiconti del Circolo matematico di Palermo 21: 129–176, Adunanza del 23 luglio 1905.  Stampato il 14-16 dicembre 1905.</a:t>
            </a:r>
          </a:p>
          <a:p>
            <a:pPr marL="0" lvl="0" indent="0" algn="just">
              <a:lnSpc>
                <a:spcPct val="80000"/>
              </a:lnSpc>
              <a:buNone/>
            </a:pPr>
            <a:endParaRPr lang="fr-FR" sz="2600" baseline="-25000" dirty="0">
              <a:latin typeface="Times New Roman" pitchFamily="18"/>
              <a:cs typeface="Times New Roman" pitchFamily="1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name="Slide8">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07A589-D1D1-4DCC-8175-C9F18D195E28}"/>
              </a:ext>
            </a:extLst>
          </p:cNvPr>
          <p:cNvSpPr txBox="1">
            <a:spLocks noGrp="1"/>
          </p:cNvSpPr>
          <p:nvPr>
            <p:ph type="title"/>
          </p:nvPr>
        </p:nvSpPr>
        <p:spPr>
          <a:xfrm>
            <a:off x="39511" y="5650"/>
            <a:ext cx="12191996" cy="953902"/>
          </a:xfrm>
        </p:spPr>
        <p:txBody>
          <a:bodyPr anchorCtr="1">
            <a:normAutofit fontScale="90000"/>
          </a:bodyPr>
          <a:lstStyle/>
          <a:p>
            <a:pPr lvl="0" algn="ctr"/>
            <a:r>
              <a:rPr lang="fr-FR" sz="3200" dirty="0">
                <a:latin typeface="Times New Roman" pitchFamily="18"/>
                <a:cs typeface="Times New Roman" pitchFamily="18"/>
              </a:rPr>
              <a:t>Pas d’ondes gravitationnelles en mécanique classique</a:t>
            </a:r>
            <a:endParaRPr lang="fr-FR" sz="3200" dirty="0">
              <a:latin typeface="AR CHRISTY" pitchFamily="2"/>
            </a:endParaRPr>
          </a:p>
        </p:txBody>
      </p:sp>
      <p:sp>
        <p:nvSpPr>
          <p:cNvPr id="3" name="Espace réservé du contenu 2">
            <a:extLst>
              <a:ext uri="{FF2B5EF4-FFF2-40B4-BE49-F238E27FC236}">
                <a16:creationId xmlns:a16="http://schemas.microsoft.com/office/drawing/2014/main" id="{CA580553-D06A-494B-9C53-C4B5D8A4AE8D}"/>
              </a:ext>
            </a:extLst>
          </p:cNvPr>
          <p:cNvSpPr txBox="1">
            <a:spLocks noGrp="1"/>
          </p:cNvSpPr>
          <p:nvPr>
            <p:ph idx="1"/>
          </p:nvPr>
        </p:nvSpPr>
        <p:spPr>
          <a:xfrm>
            <a:off x="39511" y="1049868"/>
            <a:ext cx="12152485" cy="5802480"/>
          </a:xfrm>
        </p:spPr>
        <p:txBody>
          <a:bodyPr/>
          <a:lstStyle/>
          <a:p>
            <a:pPr lvl="0" algn="just"/>
            <a:r>
              <a:rPr lang="fr-FR" sz="3200" dirty="0">
                <a:latin typeface="Times New Roman" pitchFamily="18"/>
                <a:cs typeface="Times New Roman" pitchFamily="18"/>
              </a:rPr>
              <a:t>On sait que cela a donné lieu à une polémique sur la paternité des ondes gravitationnelles, mais si Poincaré indique que la propagation devrait ne pas être instantanée, sa contribution se situe dans un contexte newtonien dans un espace plat (relativité restreinte) avec un temps newtonien absolu (le temps t dont il parle)  avec des « potentiels retardés ». </a:t>
            </a:r>
          </a:p>
          <a:p>
            <a:pPr lvl="0" algn="just"/>
            <a:r>
              <a:rPr lang="fr-FR" sz="3200" u="sng" dirty="0">
                <a:latin typeface="Times New Roman" pitchFamily="18"/>
                <a:cs typeface="Times New Roman" pitchFamily="18"/>
              </a:rPr>
              <a:t>Cette solution qu’il a évoqué et commencé à exposer ne donnerait pas la solution correcte pour les ondes gravitationnelles.</a:t>
            </a:r>
          </a:p>
          <a:p>
            <a:pPr lvl="0" algn="just"/>
            <a:r>
              <a:rPr lang="fr-FR" sz="3200" dirty="0">
                <a:latin typeface="Times New Roman" pitchFamily="18"/>
                <a:cs typeface="Times New Roman" pitchFamily="18"/>
              </a:rPr>
              <a:t>Sur ce point il convient de laisser à Einstein la paternité des ondes gravitationnelles directement dérivées des équations de la relativité générale.</a:t>
            </a:r>
            <a:endParaRPr lang="fr-FR" sz="2800" baseline="-25000" dirty="0">
              <a:latin typeface="Times New Roman" pitchFamily="18"/>
              <a:cs typeface="Times New Roman" pitchFamily="1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00B2AD-869E-42EE-9832-7170D10DEC70}"/>
              </a:ext>
            </a:extLst>
          </p:cNvPr>
          <p:cNvSpPr txBox="1">
            <a:spLocks noGrp="1"/>
          </p:cNvSpPr>
          <p:nvPr>
            <p:ph type="title"/>
          </p:nvPr>
        </p:nvSpPr>
        <p:spPr>
          <a:xfrm>
            <a:off x="39511" y="5650"/>
            <a:ext cx="12191996" cy="1055510"/>
          </a:xfrm>
        </p:spPr>
        <p:txBody>
          <a:bodyPr anchorCtr="1"/>
          <a:lstStyle/>
          <a:p>
            <a:pPr lvl="0" algn="ctr"/>
            <a:r>
              <a:rPr lang="fr-FR" sz="2900" dirty="0">
                <a:latin typeface="Times New Roman" pitchFamily="18"/>
                <a:cs typeface="Times New Roman" pitchFamily="18"/>
              </a:rPr>
              <a:t>Emergence des ondes gravitationnelles en relativité</a:t>
            </a:r>
            <a:br>
              <a:rPr lang="fr-FR" sz="2900" dirty="0">
                <a:latin typeface="Times New Roman" pitchFamily="18"/>
                <a:cs typeface="Times New Roman" pitchFamily="18"/>
              </a:rPr>
            </a:br>
            <a:r>
              <a:rPr lang="fr-FR" sz="2900" dirty="0" err="1">
                <a:latin typeface="Times New Roman" pitchFamily="18"/>
                <a:cs typeface="Times New Roman" pitchFamily="18"/>
              </a:rPr>
              <a:t>Generale</a:t>
            </a:r>
            <a:r>
              <a:rPr lang="fr-FR" sz="2900" dirty="0">
                <a:latin typeface="Times New Roman" pitchFamily="18"/>
                <a:cs typeface="Times New Roman" pitchFamily="18"/>
              </a:rPr>
              <a:t> (</a:t>
            </a:r>
            <a:r>
              <a:rPr lang="fr-FR" sz="3200" dirty="0">
                <a:latin typeface="Times New Roman" pitchFamily="18"/>
                <a:cs typeface="Times New Roman" pitchFamily="18"/>
              </a:rPr>
              <a:t>1918</a:t>
            </a:r>
            <a:r>
              <a:rPr lang="fr-FR" sz="2000" dirty="0">
                <a:latin typeface="Times New Roman" pitchFamily="18"/>
                <a:cs typeface="Times New Roman" pitchFamily="18"/>
              </a:rPr>
              <a:t> </a:t>
            </a:r>
            <a:r>
              <a:rPr lang="fr-FR" sz="2900" dirty="0">
                <a:latin typeface="Times New Roman" pitchFamily="18"/>
                <a:cs typeface="Times New Roman" pitchFamily="18"/>
              </a:rPr>
              <a:t>)</a:t>
            </a:r>
          </a:p>
        </p:txBody>
      </p:sp>
      <p:sp>
        <p:nvSpPr>
          <p:cNvPr id="3" name="Espace réservé du contenu 2">
            <a:extLst>
              <a:ext uri="{FF2B5EF4-FFF2-40B4-BE49-F238E27FC236}">
                <a16:creationId xmlns:a16="http://schemas.microsoft.com/office/drawing/2014/main" id="{63A7E190-5733-45F6-A239-5E0B95F7CB60}"/>
              </a:ext>
            </a:extLst>
          </p:cNvPr>
          <p:cNvSpPr txBox="1">
            <a:spLocks noGrp="1"/>
          </p:cNvSpPr>
          <p:nvPr>
            <p:ph idx="1"/>
          </p:nvPr>
        </p:nvSpPr>
        <p:spPr>
          <a:xfrm>
            <a:off x="0" y="1251979"/>
            <a:ext cx="10535029" cy="5606022"/>
          </a:xfrm>
        </p:spPr>
        <p:txBody>
          <a:bodyPr>
            <a:normAutofit/>
          </a:bodyPr>
          <a:lstStyle/>
          <a:p>
            <a:pPr lvl="0" algn="just">
              <a:lnSpc>
                <a:spcPct val="90000"/>
              </a:lnSpc>
            </a:pPr>
            <a:r>
              <a:rPr lang="fr-FR" sz="3200" dirty="0">
                <a:latin typeface="Times New Roman" pitchFamily="18"/>
                <a:cs typeface="Times New Roman" pitchFamily="18"/>
              </a:rPr>
              <a:t>La question de savoir comment se propagent les variations des champs de gravitation en relativité, c’est-à-dire la question de l’existence d’ondes gravitationnelles, à l’instar des ondes électromagnétiques, problème non traité dans son article de synthèse ne pouvait que se poser à Einstein soucieux d’explorer les liens et leurs limites entre la relativité générale et l’électromagnétisme. </a:t>
            </a:r>
          </a:p>
          <a:p>
            <a:pPr lvl="0" algn="just">
              <a:lnSpc>
                <a:spcPct val="90000"/>
              </a:lnSpc>
            </a:pPr>
            <a:r>
              <a:rPr lang="fr-FR" sz="3200" dirty="0">
                <a:latin typeface="Times New Roman" pitchFamily="18"/>
                <a:cs typeface="Times New Roman" pitchFamily="18"/>
              </a:rPr>
              <a:t>La théorie que développe Einstein en 1918 repose sur une approximation linéaire en champ faible de son équation. C’est l’approche mathématiquement la plus abordable! Mais le formalisme de la relativité contient, implicitement, la propagation de telles ondes, dans le cas général, cf. annexe 1.</a:t>
            </a:r>
          </a:p>
        </p:txBody>
      </p:sp>
      <p:pic>
        <p:nvPicPr>
          <p:cNvPr id="5" name="Picture 4" descr="http://3.bp.blogspot.com/_2BiG4q7GCqk/TTHot-b6_mI/AAAAAAAAB2M/Lq1m4BviklI/s320/Albert_Einstein_Photo+II.jpg">
            <a:extLst>
              <a:ext uri="{FF2B5EF4-FFF2-40B4-BE49-F238E27FC236}">
                <a16:creationId xmlns:a16="http://schemas.microsoft.com/office/drawing/2014/main" id="{EE34B103-0FA3-4135-853C-31D4D0FD6A07}"/>
              </a:ext>
            </a:extLst>
          </p:cNvPr>
          <p:cNvPicPr>
            <a:picLocks noChangeAspect="1"/>
          </p:cNvPicPr>
          <p:nvPr/>
        </p:nvPicPr>
        <p:blipFill>
          <a:blip r:embed="rId2"/>
          <a:srcRect/>
          <a:stretch>
            <a:fillRect/>
          </a:stretch>
        </p:blipFill>
        <p:spPr>
          <a:xfrm>
            <a:off x="10535030" y="1311695"/>
            <a:ext cx="1656970" cy="2432249"/>
          </a:xfrm>
          <a:prstGeom prst="rect">
            <a:avLst/>
          </a:prstGeom>
          <a:noFill/>
          <a:ln cap="flat">
            <a:noFill/>
          </a:ln>
        </p:spPr>
      </p:pic>
      <p:sp>
        <p:nvSpPr>
          <p:cNvPr id="4" name="Phylactère : pensées 3">
            <a:extLst>
              <a:ext uri="{FF2B5EF4-FFF2-40B4-BE49-F238E27FC236}">
                <a16:creationId xmlns:a16="http://schemas.microsoft.com/office/drawing/2014/main" id="{3BFBAF77-901E-41BE-84AB-CAF85071E84C}"/>
              </a:ext>
            </a:extLst>
          </p:cNvPr>
          <p:cNvSpPr/>
          <p:nvPr/>
        </p:nvSpPr>
        <p:spPr>
          <a:xfrm>
            <a:off x="9936094" y="533405"/>
            <a:ext cx="2241573" cy="799127"/>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Bonne idée, n’est-ce pas?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name="Slide87">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3259D9-279E-47C7-BACA-8AE7DE2C6FA5}"/>
              </a:ext>
            </a:extLst>
          </p:cNvPr>
          <p:cNvSpPr txBox="1">
            <a:spLocks noGrp="1"/>
          </p:cNvSpPr>
          <p:nvPr>
            <p:ph type="title"/>
          </p:nvPr>
        </p:nvSpPr>
        <p:spPr>
          <a:xfrm>
            <a:off x="39511" y="5650"/>
            <a:ext cx="12191996" cy="1055510"/>
          </a:xfrm>
        </p:spPr>
        <p:txBody>
          <a:bodyPr anchorCtr="1"/>
          <a:lstStyle/>
          <a:p>
            <a:pPr lvl="0" algn="ctr"/>
            <a:r>
              <a:rPr lang="fr-FR" sz="2900" dirty="0">
                <a:latin typeface="Times New Roman" pitchFamily="18"/>
                <a:cs typeface="Times New Roman" pitchFamily="18"/>
              </a:rPr>
              <a:t>Emergence des ondes gravitationnelles en relativité</a:t>
            </a:r>
            <a:br>
              <a:rPr lang="fr-FR" sz="2900" dirty="0">
                <a:latin typeface="Times New Roman" pitchFamily="18"/>
                <a:cs typeface="Times New Roman" pitchFamily="18"/>
              </a:rPr>
            </a:br>
            <a:r>
              <a:rPr lang="fr-FR" sz="2900" dirty="0" err="1">
                <a:latin typeface="Times New Roman" pitchFamily="18"/>
                <a:cs typeface="Times New Roman" pitchFamily="18"/>
              </a:rPr>
              <a:t>Generale</a:t>
            </a:r>
            <a:r>
              <a:rPr lang="fr-FR" sz="2900" dirty="0">
                <a:latin typeface="Times New Roman" pitchFamily="18"/>
                <a:cs typeface="Times New Roman" pitchFamily="18"/>
              </a:rPr>
              <a:t> (Einstein en </a:t>
            </a:r>
            <a:r>
              <a:rPr lang="fr-FR" sz="3200" dirty="0">
                <a:latin typeface="Times New Roman" pitchFamily="18"/>
                <a:cs typeface="Times New Roman" pitchFamily="18"/>
              </a:rPr>
              <a:t>1918</a:t>
            </a:r>
            <a:r>
              <a:rPr lang="fr-FR" sz="2000" dirty="0">
                <a:latin typeface="Times New Roman" pitchFamily="18"/>
                <a:cs typeface="Times New Roman" pitchFamily="18"/>
              </a:rPr>
              <a:t> </a:t>
            </a:r>
            <a:r>
              <a:rPr lang="fr-FR" sz="2900" dirty="0">
                <a:latin typeface="Times New Roman" pitchFamily="18"/>
                <a:cs typeface="Times New Roman" pitchFamily="18"/>
              </a:rPr>
              <a:t>)</a:t>
            </a:r>
            <a:endParaRPr lang="fr-FR" sz="2900" dirty="0">
              <a:latin typeface="AR CHRISTY" pitchFamily="2"/>
            </a:endParaRPr>
          </a:p>
        </p:txBody>
      </p:sp>
      <p:sp>
        <p:nvSpPr>
          <p:cNvPr id="3" name="Espace réservé du contenu 2">
            <a:extLst>
              <a:ext uri="{FF2B5EF4-FFF2-40B4-BE49-F238E27FC236}">
                <a16:creationId xmlns:a16="http://schemas.microsoft.com/office/drawing/2014/main" id="{581BE893-F99C-4E16-B700-5FD2391B8F6F}"/>
              </a:ext>
            </a:extLst>
          </p:cNvPr>
          <p:cNvSpPr txBox="1">
            <a:spLocks noGrp="1"/>
          </p:cNvSpPr>
          <p:nvPr>
            <p:ph idx="1"/>
          </p:nvPr>
        </p:nvSpPr>
        <p:spPr>
          <a:xfrm>
            <a:off x="39511" y="1061160"/>
            <a:ext cx="11877186" cy="5397174"/>
          </a:xfrm>
        </p:spPr>
        <p:txBody>
          <a:bodyPr>
            <a:normAutofit lnSpcReduction="10000"/>
          </a:bodyPr>
          <a:lstStyle/>
          <a:p>
            <a:pPr lvl="0" algn="just">
              <a:lnSpc>
                <a:spcPct val="90000"/>
              </a:lnSpc>
            </a:pPr>
            <a:r>
              <a:rPr lang="fr-FR" sz="3200" dirty="0">
                <a:latin typeface="Times New Roman" pitchFamily="18"/>
                <a:cs typeface="Times New Roman" pitchFamily="18"/>
              </a:rPr>
              <a:t>A noter que c’est dans cette approximation que, généralement, les ondes gravitationnelles sont introduites dans les ouvrages en relativité générale même si aujourd’hui des développements complémentaires permettent de traiter des champs non faibles. Einstein modélise le tenseur métrique selon la relation valable en champ faible:</a:t>
            </a:r>
          </a:p>
          <a:p>
            <a:pPr lvl="0" algn="just">
              <a:lnSpc>
                <a:spcPct val="90000"/>
              </a:lnSpc>
            </a:pPr>
            <a:endParaRPr lang="fr-FR" sz="3200" dirty="0">
              <a:latin typeface="Times New Roman" pitchFamily="18"/>
              <a:cs typeface="Times New Roman" pitchFamily="18"/>
            </a:endParaRPr>
          </a:p>
          <a:p>
            <a:pPr lvl="0" algn="ctr">
              <a:lnSpc>
                <a:spcPct val="90000"/>
              </a:lnSpc>
            </a:pPr>
            <a:r>
              <a:rPr lang="fr-FR" sz="3200" dirty="0">
                <a:latin typeface="Times New Roman" pitchFamily="18"/>
                <a:cs typeface="Times New Roman" pitchFamily="18"/>
              </a:rPr>
              <a:t>g</a:t>
            </a:r>
            <a:r>
              <a:rPr lang="el-GR" sz="3200" baseline="-25000" dirty="0">
                <a:latin typeface="Times New Roman" pitchFamily="18"/>
                <a:cs typeface="Times New Roman" pitchFamily="18"/>
              </a:rPr>
              <a:t>μν</a:t>
            </a:r>
            <a:r>
              <a:rPr lang="fr-FR" sz="3200" dirty="0">
                <a:latin typeface="Times New Roman" pitchFamily="18"/>
                <a:cs typeface="Times New Roman" pitchFamily="18"/>
              </a:rPr>
              <a:t> ≈ </a:t>
            </a:r>
            <a:r>
              <a:rPr lang="el-GR" sz="3200" dirty="0">
                <a:latin typeface="Times New Roman" pitchFamily="18"/>
                <a:cs typeface="Times New Roman" pitchFamily="18"/>
              </a:rPr>
              <a:t>η</a:t>
            </a:r>
            <a:r>
              <a:rPr lang="el-GR" sz="3200" baseline="-25000" dirty="0">
                <a:latin typeface="Times New Roman" pitchFamily="18"/>
                <a:cs typeface="Times New Roman" pitchFamily="18"/>
              </a:rPr>
              <a:t>μν</a:t>
            </a:r>
            <a:r>
              <a:rPr lang="fr-FR" sz="3200" dirty="0">
                <a:latin typeface="Times New Roman" pitchFamily="18"/>
                <a:cs typeface="Times New Roman" pitchFamily="18"/>
              </a:rPr>
              <a:t> + h</a:t>
            </a:r>
            <a:r>
              <a:rPr lang="el-GR" sz="3200" baseline="-25000" dirty="0">
                <a:latin typeface="Times New Roman" pitchFamily="18"/>
                <a:cs typeface="Times New Roman" pitchFamily="18"/>
              </a:rPr>
              <a:t>μν</a:t>
            </a:r>
            <a:r>
              <a:rPr lang="fr-FR" sz="3200" baseline="-25000" dirty="0">
                <a:latin typeface="Times New Roman" pitchFamily="18"/>
                <a:cs typeface="Times New Roman" pitchFamily="18"/>
              </a:rPr>
              <a:t>		</a:t>
            </a:r>
            <a:r>
              <a:rPr lang="fr-FR" sz="3200" dirty="0">
                <a:latin typeface="Times New Roman" pitchFamily="18"/>
                <a:cs typeface="Times New Roman" pitchFamily="18"/>
              </a:rPr>
              <a:t>(2)</a:t>
            </a:r>
          </a:p>
          <a:p>
            <a:pPr lvl="0" algn="just">
              <a:lnSpc>
                <a:spcPct val="90000"/>
              </a:lnSpc>
            </a:pPr>
            <a:endParaRPr lang="fr-FR" sz="3200" dirty="0">
              <a:latin typeface="Times New Roman" pitchFamily="18"/>
              <a:cs typeface="Times New Roman" pitchFamily="18"/>
            </a:endParaRPr>
          </a:p>
          <a:p>
            <a:pPr lvl="0" algn="just">
              <a:lnSpc>
                <a:spcPct val="90000"/>
              </a:lnSpc>
            </a:pPr>
            <a:r>
              <a:rPr lang="fr-FR" sz="3200" dirty="0">
                <a:latin typeface="Times New Roman" pitchFamily="18"/>
                <a:cs typeface="Times New Roman" pitchFamily="18"/>
              </a:rPr>
              <a:t>Où </a:t>
            </a:r>
            <a:r>
              <a:rPr lang="el-GR" sz="3200" dirty="0">
                <a:latin typeface="Times New Roman" pitchFamily="18"/>
                <a:cs typeface="Times New Roman" pitchFamily="18"/>
              </a:rPr>
              <a:t>η</a:t>
            </a:r>
            <a:r>
              <a:rPr lang="el-GR" sz="3200" baseline="-25000" dirty="0">
                <a:latin typeface="Times New Roman" pitchFamily="18"/>
                <a:cs typeface="Times New Roman" pitchFamily="18"/>
              </a:rPr>
              <a:t>μν</a:t>
            </a:r>
            <a:r>
              <a:rPr lang="fr-FR" sz="3200" dirty="0">
                <a:latin typeface="Times New Roman" pitchFamily="18"/>
                <a:cs typeface="Times New Roman" pitchFamily="18"/>
              </a:rPr>
              <a:t> est le tenseur fixe (</a:t>
            </a:r>
            <a:r>
              <a:rPr lang="fr-FR" sz="3200" dirty="0" err="1">
                <a:latin typeface="Times New Roman" pitchFamily="18"/>
                <a:cs typeface="Times New Roman" pitchFamily="18"/>
              </a:rPr>
              <a:t>diag</a:t>
            </a:r>
            <a:r>
              <a:rPr lang="fr-FR" sz="3200" dirty="0">
                <a:latin typeface="Times New Roman" pitchFamily="18"/>
                <a:cs typeface="Times New Roman" pitchFamily="18"/>
              </a:rPr>
              <a:t> {-1, 1, 1, 1}) de l’espace-temps de la relativité restreinte (tenseur de Minkowski) et h</a:t>
            </a:r>
            <a:r>
              <a:rPr lang="el-GR" sz="3200" baseline="-25000" dirty="0">
                <a:latin typeface="Times New Roman" pitchFamily="18"/>
                <a:cs typeface="Times New Roman" pitchFamily="18"/>
              </a:rPr>
              <a:t>μν</a:t>
            </a:r>
            <a:r>
              <a:rPr lang="fr-FR" sz="3200" dirty="0">
                <a:latin typeface="Times New Roman" pitchFamily="18"/>
                <a:cs typeface="Times New Roman" pitchFamily="18"/>
              </a:rPr>
              <a:t> une petite perturbation de la métrique (h</a:t>
            </a:r>
            <a:r>
              <a:rPr lang="el-GR" sz="3200" baseline="-25000" dirty="0">
                <a:latin typeface="Times New Roman" pitchFamily="18"/>
                <a:cs typeface="Times New Roman" pitchFamily="18"/>
              </a:rPr>
              <a:t>μν</a:t>
            </a:r>
            <a:r>
              <a:rPr lang="fr-FR" sz="3200" dirty="0">
                <a:latin typeface="Times New Roman" pitchFamily="18"/>
                <a:cs typeface="Times New Roman" pitchFamily="18"/>
              </a:rPr>
              <a:t> &lt;&lt;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FF22D7-5FD6-403E-B9B0-3834F82E7EC2}"/>
              </a:ext>
            </a:extLst>
          </p:cNvPr>
          <p:cNvSpPr txBox="1">
            <a:spLocks noGrp="1"/>
          </p:cNvSpPr>
          <p:nvPr>
            <p:ph type="title"/>
          </p:nvPr>
        </p:nvSpPr>
        <p:spPr>
          <a:xfrm>
            <a:off x="-157130" y="231425"/>
            <a:ext cx="12191996" cy="694258"/>
          </a:xfrm>
        </p:spPr>
        <p:txBody>
          <a:bodyPr anchorCtr="1">
            <a:normAutofit fontScale="90000"/>
          </a:bodyPr>
          <a:lstStyle/>
          <a:p>
            <a:pPr lvl="0" algn="ctr"/>
            <a:r>
              <a:rPr lang="fr-FR" sz="2600" dirty="0">
                <a:latin typeface="Times New Roman" pitchFamily="18"/>
                <a:cs typeface="Times New Roman" pitchFamily="18"/>
              </a:rPr>
              <a:t>Emergence des ondes gravitationnelles en relativité</a:t>
            </a:r>
            <a:br>
              <a:rPr lang="fr-FR" sz="2600" dirty="0">
                <a:latin typeface="Times New Roman" pitchFamily="18"/>
                <a:cs typeface="Times New Roman" pitchFamily="18"/>
              </a:rPr>
            </a:br>
            <a:r>
              <a:rPr lang="fr-FR" sz="2600" dirty="0" err="1">
                <a:latin typeface="Times New Roman" pitchFamily="18"/>
                <a:cs typeface="Times New Roman" pitchFamily="18"/>
              </a:rPr>
              <a:t>Generale</a:t>
            </a:r>
            <a:r>
              <a:rPr lang="fr-FR" sz="2600" dirty="0">
                <a:latin typeface="Times New Roman" pitchFamily="18"/>
                <a:cs typeface="Times New Roman" pitchFamily="18"/>
              </a:rPr>
              <a:t> (</a:t>
            </a:r>
            <a:r>
              <a:rPr lang="fr-FR" sz="2900" dirty="0">
                <a:latin typeface="Times New Roman" pitchFamily="18"/>
                <a:cs typeface="Times New Roman" pitchFamily="18"/>
              </a:rPr>
              <a:t>1918</a:t>
            </a:r>
            <a:r>
              <a:rPr lang="fr-FR" sz="1800" dirty="0">
                <a:latin typeface="Times New Roman" pitchFamily="18"/>
                <a:cs typeface="Times New Roman" pitchFamily="18"/>
              </a:rPr>
              <a:t> </a:t>
            </a:r>
            <a:r>
              <a:rPr lang="fr-FR" sz="2600" dirty="0">
                <a:latin typeface="Times New Roman" pitchFamily="18"/>
                <a:cs typeface="Times New Roman" pitchFamily="18"/>
              </a:rPr>
              <a:t>)</a:t>
            </a:r>
            <a:endParaRPr lang="fr-FR" sz="2600" dirty="0">
              <a:latin typeface="AR CHRISTY" pitchFamily="2"/>
            </a:endParaRPr>
          </a:p>
        </p:txBody>
      </p:sp>
      <p:sp>
        <p:nvSpPr>
          <p:cNvPr id="3" name="Espace réservé du contenu 2">
            <a:extLst>
              <a:ext uri="{FF2B5EF4-FFF2-40B4-BE49-F238E27FC236}">
                <a16:creationId xmlns:a16="http://schemas.microsoft.com/office/drawing/2014/main" id="{FBC452C2-D73D-4A7C-B442-85A6739B2FC6}"/>
              </a:ext>
            </a:extLst>
          </p:cNvPr>
          <p:cNvSpPr txBox="1">
            <a:spLocks noGrp="1"/>
          </p:cNvSpPr>
          <p:nvPr>
            <p:ph idx="1"/>
          </p:nvPr>
        </p:nvSpPr>
        <p:spPr>
          <a:xfrm>
            <a:off x="19751" y="925683"/>
            <a:ext cx="12152485" cy="5932316"/>
          </a:xfrm>
        </p:spPr>
        <p:txBody>
          <a:bodyPr/>
          <a:lstStyle/>
          <a:p>
            <a:pPr lvl="0" algn="just"/>
            <a:r>
              <a:rPr lang="fr-FR" sz="3200" dirty="0">
                <a:latin typeface="Times New Roman" pitchFamily="18"/>
                <a:cs typeface="Times New Roman" pitchFamily="18"/>
              </a:rPr>
              <a:t>Dans ces conditions on écrit l’équation d’Einstein avec cette métrique approchée (tous les tenseurs de cette équation dépendent de cette métrique et de leurs dérivées).  On simplifie, on utilise l’invariance de jauge liée à l’invariance par difféomorphisme et on néglige tous les termes h</a:t>
            </a:r>
            <a:r>
              <a:rPr lang="el-GR" sz="3200" baseline="-25000" dirty="0">
                <a:latin typeface="Times New Roman" pitchFamily="18"/>
                <a:cs typeface="Times New Roman" pitchFamily="18"/>
              </a:rPr>
              <a:t>μν</a:t>
            </a:r>
            <a:r>
              <a:rPr lang="fr-FR" sz="3200" dirty="0">
                <a:latin typeface="Times New Roman" pitchFamily="18"/>
                <a:cs typeface="Times New Roman" pitchFamily="18"/>
              </a:rPr>
              <a:t> &lt;&lt; 1 d’ordre deux ou plus.</a:t>
            </a:r>
          </a:p>
          <a:p>
            <a:pPr lvl="0" algn="just"/>
            <a:r>
              <a:rPr lang="fr-FR" sz="3200" dirty="0">
                <a:latin typeface="Times New Roman" pitchFamily="18"/>
                <a:cs typeface="Times New Roman" pitchFamily="18"/>
              </a:rPr>
              <a:t> L’équation d’Einstein est :  R</a:t>
            </a:r>
            <a:r>
              <a:rPr lang="el-GR" sz="3200" baseline="-25000" dirty="0">
                <a:latin typeface="Times New Roman" pitchFamily="18"/>
                <a:cs typeface="Times New Roman" pitchFamily="18"/>
              </a:rPr>
              <a:t>μν</a:t>
            </a:r>
            <a:r>
              <a:rPr lang="fr-FR" sz="3200" dirty="0">
                <a:latin typeface="Times New Roman" pitchFamily="18"/>
                <a:cs typeface="Times New Roman" pitchFamily="18"/>
              </a:rPr>
              <a:t> - ½ R. g</a:t>
            </a:r>
            <a:r>
              <a:rPr lang="el-GR" sz="3200" baseline="-25000" dirty="0">
                <a:latin typeface="Times New Roman" pitchFamily="18"/>
                <a:cs typeface="Times New Roman" pitchFamily="18"/>
              </a:rPr>
              <a:t>μν</a:t>
            </a:r>
            <a:r>
              <a:rPr lang="fr-FR" sz="3200" dirty="0">
                <a:latin typeface="Times New Roman" pitchFamily="18"/>
                <a:cs typeface="Times New Roman" pitchFamily="18"/>
              </a:rPr>
              <a:t> = </a:t>
            </a:r>
            <a:r>
              <a:rPr lang="el-GR" sz="3200" dirty="0">
                <a:latin typeface="Times New Roman" panose="02020603050405020304" pitchFamily="18" charset="0"/>
                <a:cs typeface="Times New Roman" panose="02020603050405020304" pitchFamily="18" charset="0"/>
              </a:rPr>
              <a:t>κ</a:t>
            </a:r>
            <a:r>
              <a:rPr lang="fr-FR" sz="3200" dirty="0">
                <a:latin typeface="Times New Roman" panose="02020603050405020304" pitchFamily="18" charset="0"/>
                <a:cs typeface="Times New Roman" panose="02020603050405020304" pitchFamily="18" charset="0"/>
              </a:rPr>
              <a:t>.</a:t>
            </a:r>
            <a:r>
              <a:rPr lang="fr-FR" sz="3200" dirty="0">
                <a:latin typeface="Times New Roman" pitchFamily="18"/>
                <a:cs typeface="Times New Roman" pitchFamily="18"/>
              </a:rPr>
              <a:t>T</a:t>
            </a:r>
            <a:r>
              <a:rPr lang="el-GR" sz="3200" baseline="-25000" dirty="0">
                <a:latin typeface="Times New Roman" pitchFamily="18"/>
                <a:cs typeface="Times New Roman" pitchFamily="18"/>
              </a:rPr>
              <a:t>μν</a:t>
            </a:r>
            <a:r>
              <a:rPr lang="fr-FR" sz="3200" dirty="0">
                <a:latin typeface="Times New Roman" pitchFamily="18"/>
                <a:cs typeface="Times New Roman" pitchFamily="18"/>
              </a:rPr>
              <a:t> </a:t>
            </a:r>
          </a:p>
          <a:p>
            <a:pPr lvl="0" algn="just"/>
            <a:r>
              <a:rPr lang="fr-FR" sz="3200" dirty="0">
                <a:latin typeface="Times New Roman" pitchFamily="18"/>
                <a:cs typeface="Times New Roman" pitchFamily="18"/>
              </a:rPr>
              <a:t>Dans le </a:t>
            </a:r>
            <a:r>
              <a:rPr lang="fr-FR" sz="3200" dirty="0" err="1">
                <a:latin typeface="Times New Roman" pitchFamily="18"/>
                <a:cs typeface="Times New Roman" pitchFamily="18"/>
              </a:rPr>
              <a:t>vide,T</a:t>
            </a:r>
            <a:r>
              <a:rPr lang="el-GR" sz="3200" baseline="-25000" dirty="0">
                <a:latin typeface="Times New Roman" pitchFamily="18"/>
                <a:cs typeface="Times New Roman" pitchFamily="18"/>
              </a:rPr>
              <a:t>μν</a:t>
            </a:r>
            <a:r>
              <a:rPr lang="fr-FR" sz="3200" dirty="0">
                <a:latin typeface="Times New Roman" pitchFamily="18"/>
                <a:cs typeface="Times New Roman" pitchFamily="18"/>
              </a:rPr>
              <a:t> = 0. Comme : R</a:t>
            </a:r>
            <a:r>
              <a:rPr lang="el-GR" sz="3200" baseline="-25000" dirty="0">
                <a:latin typeface="Times New Roman" pitchFamily="18"/>
                <a:cs typeface="Times New Roman" pitchFamily="18"/>
              </a:rPr>
              <a:t>μν</a:t>
            </a:r>
            <a:r>
              <a:rPr lang="fr-FR" sz="3200" dirty="0">
                <a:latin typeface="Times New Roman" pitchFamily="18"/>
                <a:cs typeface="Times New Roman" pitchFamily="18"/>
              </a:rPr>
              <a:t>= 0 → R = 0, cela s’écrit :</a:t>
            </a:r>
          </a:p>
          <a:p>
            <a:pPr lvl="0" algn="ctr"/>
            <a:r>
              <a:rPr lang="fr-FR" sz="3200" dirty="0">
                <a:latin typeface="Times New Roman" pitchFamily="18"/>
                <a:cs typeface="Times New Roman" pitchFamily="18"/>
              </a:rPr>
              <a:t>R</a:t>
            </a:r>
            <a:r>
              <a:rPr lang="el-GR" sz="3200" baseline="-25000" dirty="0">
                <a:latin typeface="Times New Roman" pitchFamily="18"/>
                <a:cs typeface="Times New Roman" pitchFamily="18"/>
              </a:rPr>
              <a:t>μν</a:t>
            </a:r>
            <a:r>
              <a:rPr lang="fr-FR" sz="3200" dirty="0">
                <a:latin typeface="Times New Roman" pitchFamily="18"/>
                <a:cs typeface="Times New Roman" pitchFamily="18"/>
              </a:rPr>
              <a:t> = 0  	 	(3)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name="Slide88">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38D58E-E5CC-49A6-84CA-E7AEF8F833D5}"/>
              </a:ext>
            </a:extLst>
          </p:cNvPr>
          <p:cNvSpPr txBox="1">
            <a:spLocks noGrp="1"/>
          </p:cNvSpPr>
          <p:nvPr>
            <p:ph type="title"/>
          </p:nvPr>
        </p:nvSpPr>
        <p:spPr>
          <a:xfrm>
            <a:off x="-5" y="0"/>
            <a:ext cx="12191996" cy="694258"/>
          </a:xfrm>
        </p:spPr>
        <p:txBody>
          <a:bodyPr anchorCtr="1">
            <a:normAutofit fontScale="90000"/>
          </a:bodyPr>
          <a:lstStyle/>
          <a:p>
            <a:pPr lvl="0" algn="ctr"/>
            <a:r>
              <a:rPr lang="fr-FR" sz="2600" dirty="0">
                <a:latin typeface="Times New Roman" pitchFamily="18"/>
                <a:cs typeface="Times New Roman" pitchFamily="18"/>
              </a:rPr>
              <a:t>Emergence des ondes gravitationnelles en relativité</a:t>
            </a:r>
            <a:br>
              <a:rPr lang="fr-FR" sz="2600" dirty="0">
                <a:latin typeface="Times New Roman" pitchFamily="18"/>
                <a:cs typeface="Times New Roman" pitchFamily="18"/>
              </a:rPr>
            </a:br>
            <a:r>
              <a:rPr lang="fr-FR" sz="2600" dirty="0" err="1">
                <a:latin typeface="Times New Roman" pitchFamily="18"/>
                <a:cs typeface="Times New Roman" pitchFamily="18"/>
              </a:rPr>
              <a:t>Generale</a:t>
            </a:r>
            <a:r>
              <a:rPr lang="fr-FR" sz="2600" dirty="0">
                <a:latin typeface="Times New Roman" pitchFamily="18"/>
                <a:cs typeface="Times New Roman" pitchFamily="18"/>
              </a:rPr>
              <a:t> (</a:t>
            </a:r>
            <a:r>
              <a:rPr lang="fr-FR" sz="2900" dirty="0">
                <a:latin typeface="Times New Roman" pitchFamily="18"/>
                <a:cs typeface="Times New Roman" pitchFamily="18"/>
              </a:rPr>
              <a:t>1918</a:t>
            </a:r>
            <a:r>
              <a:rPr lang="fr-FR" sz="1800" dirty="0">
                <a:latin typeface="Times New Roman" pitchFamily="18"/>
                <a:cs typeface="Times New Roman" pitchFamily="18"/>
              </a:rPr>
              <a:t> </a:t>
            </a:r>
            <a:r>
              <a:rPr lang="fr-FR" sz="2600" dirty="0">
                <a:latin typeface="Times New Roman" pitchFamily="18"/>
                <a:cs typeface="Times New Roman" pitchFamily="18"/>
              </a:rPr>
              <a:t>)</a:t>
            </a:r>
            <a:endParaRPr lang="fr-FR" sz="2600" dirty="0">
              <a:latin typeface="AR CHRISTY" pitchFamily="2"/>
            </a:endParaRPr>
          </a:p>
        </p:txBody>
      </p:sp>
      <p:sp>
        <p:nvSpPr>
          <p:cNvPr id="3" name="Espace réservé du contenu 2">
            <a:extLst>
              <a:ext uri="{FF2B5EF4-FFF2-40B4-BE49-F238E27FC236}">
                <a16:creationId xmlns:a16="http://schemas.microsoft.com/office/drawing/2014/main" id="{60F88721-A355-43FD-979D-CC627FAF2D04}"/>
              </a:ext>
            </a:extLst>
          </p:cNvPr>
          <p:cNvSpPr txBox="1">
            <a:spLocks noGrp="1"/>
          </p:cNvSpPr>
          <p:nvPr>
            <p:ph idx="1"/>
          </p:nvPr>
        </p:nvSpPr>
        <p:spPr>
          <a:xfrm>
            <a:off x="19751" y="578559"/>
            <a:ext cx="12152485" cy="6279440"/>
          </a:xfrm>
        </p:spPr>
        <p:txBody>
          <a:bodyPr/>
          <a:lstStyle/>
          <a:p>
            <a:pPr lvl="0" algn="just"/>
            <a:r>
              <a:rPr lang="fr-FR" sz="3200" dirty="0">
                <a:latin typeface="Times New Roman" pitchFamily="18"/>
                <a:cs typeface="Times New Roman" pitchFamily="18"/>
              </a:rPr>
              <a:t>R</a:t>
            </a:r>
            <a:r>
              <a:rPr lang="el-GR" sz="3200" baseline="-25000" dirty="0">
                <a:latin typeface="Times New Roman" pitchFamily="18"/>
                <a:cs typeface="Times New Roman" pitchFamily="18"/>
              </a:rPr>
              <a:t>μν</a:t>
            </a:r>
            <a:r>
              <a:rPr lang="fr-FR" sz="3200" dirty="0">
                <a:latin typeface="Times New Roman" pitchFamily="18"/>
                <a:cs typeface="Times New Roman" pitchFamily="18"/>
              </a:rPr>
              <a:t> est le tenseur de Ricci. En utilisant la forme simplifiée de la métrique  (g</a:t>
            </a:r>
            <a:r>
              <a:rPr lang="el-GR" sz="3200" baseline="-25000" dirty="0">
                <a:latin typeface="Times New Roman" pitchFamily="18"/>
                <a:cs typeface="Times New Roman" pitchFamily="18"/>
              </a:rPr>
              <a:t>μν</a:t>
            </a:r>
            <a:r>
              <a:rPr lang="fr-FR" sz="3200" dirty="0">
                <a:latin typeface="Times New Roman" pitchFamily="18"/>
                <a:cs typeface="Times New Roman" pitchFamily="18"/>
              </a:rPr>
              <a:t> ≈ </a:t>
            </a:r>
            <a:r>
              <a:rPr lang="el-GR" sz="3200" dirty="0">
                <a:latin typeface="Times New Roman" pitchFamily="18"/>
                <a:cs typeface="Times New Roman" pitchFamily="18"/>
              </a:rPr>
              <a:t>η</a:t>
            </a:r>
            <a:r>
              <a:rPr lang="el-GR" sz="3200" baseline="-25000" dirty="0">
                <a:latin typeface="Times New Roman" pitchFamily="18"/>
                <a:cs typeface="Times New Roman" pitchFamily="18"/>
              </a:rPr>
              <a:t>μν</a:t>
            </a:r>
            <a:r>
              <a:rPr lang="fr-FR" sz="3200" dirty="0">
                <a:latin typeface="Times New Roman" pitchFamily="18"/>
                <a:cs typeface="Times New Roman" pitchFamily="18"/>
              </a:rPr>
              <a:t> + h</a:t>
            </a:r>
            <a:r>
              <a:rPr lang="el-GR" sz="3200" baseline="-25000" dirty="0">
                <a:latin typeface="Times New Roman" pitchFamily="18"/>
                <a:cs typeface="Times New Roman" pitchFamily="18"/>
              </a:rPr>
              <a:t>μν</a:t>
            </a:r>
            <a:r>
              <a:rPr lang="fr-FR" sz="3200" dirty="0">
                <a:latin typeface="Times New Roman" pitchFamily="18"/>
                <a:cs typeface="Times New Roman" pitchFamily="18"/>
              </a:rPr>
              <a:t>) pour l’évaluer et en négligeant les termes du 2</a:t>
            </a:r>
            <a:r>
              <a:rPr lang="fr-FR" sz="3200" baseline="30000" dirty="0">
                <a:latin typeface="Times New Roman" pitchFamily="18"/>
                <a:cs typeface="Times New Roman" pitchFamily="18"/>
              </a:rPr>
              <a:t>ième</a:t>
            </a:r>
            <a:r>
              <a:rPr lang="fr-FR" sz="3200" dirty="0">
                <a:latin typeface="Times New Roman" pitchFamily="18"/>
                <a:cs typeface="Times New Roman" pitchFamily="18"/>
              </a:rPr>
              <a:t> ordre de h</a:t>
            </a:r>
            <a:r>
              <a:rPr lang="el-GR" sz="3200" baseline="-25000" dirty="0">
                <a:latin typeface="Times New Roman" pitchFamily="18"/>
                <a:cs typeface="Times New Roman" pitchFamily="18"/>
              </a:rPr>
              <a:t>μν</a:t>
            </a:r>
            <a:r>
              <a:rPr lang="fr-FR" sz="3200" dirty="0">
                <a:latin typeface="Times New Roman" pitchFamily="18"/>
                <a:cs typeface="Times New Roman" pitchFamily="18"/>
              </a:rPr>
              <a:t> , en  notant </a:t>
            </a:r>
            <a:r>
              <a:rPr lang="el-GR" sz="3200" dirty="0">
                <a:latin typeface="Times New Roman" pitchFamily="18"/>
                <a:cs typeface="Times New Roman" pitchFamily="18"/>
              </a:rPr>
              <a:t>□</a:t>
            </a:r>
            <a:r>
              <a:rPr lang="fr-FR" sz="3200" dirty="0">
                <a:latin typeface="Times New Roman" pitchFamily="18"/>
                <a:cs typeface="Times New Roman" pitchFamily="18"/>
              </a:rPr>
              <a:t> le d’alembertien relativiste, on obtient:</a:t>
            </a:r>
          </a:p>
          <a:p>
            <a:pPr lvl="0" algn="just"/>
            <a:endParaRPr lang="fr-FR" sz="3200" dirty="0">
              <a:latin typeface="Times New Roman" pitchFamily="18"/>
              <a:cs typeface="Times New Roman" pitchFamily="18"/>
            </a:endParaRPr>
          </a:p>
          <a:p>
            <a:pPr lvl="0" algn="ctr"/>
            <a:r>
              <a:rPr lang="fr-FR" sz="3200" dirty="0">
                <a:latin typeface="Times New Roman" pitchFamily="18"/>
                <a:cs typeface="Times New Roman" pitchFamily="18"/>
              </a:rPr>
              <a:t>-∂</a:t>
            </a:r>
            <a:r>
              <a:rPr lang="fr-FR" sz="3200" baseline="30000" dirty="0">
                <a:latin typeface="Times New Roman" pitchFamily="18"/>
                <a:cs typeface="Times New Roman" pitchFamily="18"/>
              </a:rPr>
              <a:t>2</a:t>
            </a:r>
            <a:r>
              <a:rPr lang="fr-FR" sz="3200" baseline="-25000" dirty="0">
                <a:latin typeface="Times New Roman" pitchFamily="18"/>
                <a:cs typeface="Times New Roman" pitchFamily="18"/>
              </a:rPr>
              <a:t>t</a:t>
            </a:r>
            <a:r>
              <a:rPr lang="fr-FR" sz="3200" dirty="0">
                <a:latin typeface="Times New Roman" pitchFamily="18"/>
                <a:cs typeface="Times New Roman" pitchFamily="18"/>
              </a:rPr>
              <a:t> </a:t>
            </a:r>
            <a:r>
              <a:rPr lang="fr-FR" sz="3200" dirty="0" err="1">
                <a:latin typeface="Times New Roman" pitchFamily="18"/>
                <a:cs typeface="Times New Roman" pitchFamily="18"/>
              </a:rPr>
              <a:t>h</a:t>
            </a:r>
            <a:r>
              <a:rPr lang="fr-FR" sz="3200" baseline="30000" dirty="0" err="1">
                <a:latin typeface="Times New Roman" pitchFamily="18"/>
                <a:cs typeface="Times New Roman" pitchFamily="18"/>
              </a:rPr>
              <a:t>TT</a:t>
            </a:r>
            <a:r>
              <a:rPr lang="el-GR" sz="3200" baseline="-25000" dirty="0">
                <a:latin typeface="Times New Roman" pitchFamily="18"/>
                <a:cs typeface="Times New Roman" pitchFamily="18"/>
              </a:rPr>
              <a:t>μν</a:t>
            </a:r>
            <a:r>
              <a:rPr lang="fr-FR" sz="3200" dirty="0">
                <a:latin typeface="Times New Roman" pitchFamily="18"/>
                <a:cs typeface="Times New Roman" pitchFamily="18"/>
              </a:rPr>
              <a:t> +∂</a:t>
            </a:r>
            <a:r>
              <a:rPr lang="fr-FR" sz="3200" baseline="30000" dirty="0">
                <a:latin typeface="Times New Roman" pitchFamily="18"/>
                <a:cs typeface="Times New Roman" pitchFamily="18"/>
              </a:rPr>
              <a:t>2</a:t>
            </a:r>
            <a:r>
              <a:rPr lang="fr-FR" sz="3200" baseline="-25000" dirty="0">
                <a:latin typeface="Times New Roman" pitchFamily="18"/>
                <a:cs typeface="Times New Roman" pitchFamily="18"/>
              </a:rPr>
              <a:t>x</a:t>
            </a:r>
            <a:r>
              <a:rPr lang="fr-FR" sz="3200" dirty="0">
                <a:latin typeface="Times New Roman" pitchFamily="18"/>
                <a:cs typeface="Times New Roman" pitchFamily="18"/>
              </a:rPr>
              <a:t> </a:t>
            </a:r>
            <a:r>
              <a:rPr lang="fr-FR" sz="3200" dirty="0" err="1">
                <a:latin typeface="Times New Roman" pitchFamily="18"/>
                <a:cs typeface="Times New Roman" pitchFamily="18"/>
              </a:rPr>
              <a:t>h</a:t>
            </a:r>
            <a:r>
              <a:rPr lang="fr-FR" sz="3200" baseline="30000" dirty="0" err="1">
                <a:latin typeface="Times New Roman" pitchFamily="18"/>
                <a:cs typeface="Times New Roman" pitchFamily="18"/>
              </a:rPr>
              <a:t>TT</a:t>
            </a:r>
            <a:r>
              <a:rPr lang="el-GR" sz="3200" baseline="-25000" dirty="0">
                <a:latin typeface="Times New Roman" pitchFamily="18"/>
                <a:cs typeface="Times New Roman" pitchFamily="18"/>
              </a:rPr>
              <a:t>μν</a:t>
            </a:r>
            <a:r>
              <a:rPr lang="fr-FR" sz="3200" dirty="0">
                <a:latin typeface="Times New Roman" pitchFamily="18"/>
                <a:cs typeface="Times New Roman" pitchFamily="18"/>
              </a:rPr>
              <a:t> +∂</a:t>
            </a:r>
            <a:r>
              <a:rPr lang="fr-FR" sz="3200" baseline="30000" dirty="0">
                <a:latin typeface="Times New Roman" pitchFamily="18"/>
                <a:cs typeface="Times New Roman" pitchFamily="18"/>
              </a:rPr>
              <a:t>2</a:t>
            </a:r>
            <a:r>
              <a:rPr lang="fr-FR" sz="3200" baseline="-25000" dirty="0">
                <a:latin typeface="Times New Roman" pitchFamily="18"/>
                <a:cs typeface="Times New Roman" pitchFamily="18"/>
              </a:rPr>
              <a:t>y</a:t>
            </a:r>
            <a:r>
              <a:rPr lang="fr-FR" sz="3200" dirty="0">
                <a:latin typeface="Times New Roman" pitchFamily="18"/>
                <a:cs typeface="Times New Roman" pitchFamily="18"/>
              </a:rPr>
              <a:t> </a:t>
            </a:r>
            <a:r>
              <a:rPr lang="fr-FR" sz="3200" dirty="0" err="1">
                <a:latin typeface="Times New Roman" pitchFamily="18"/>
                <a:cs typeface="Times New Roman" pitchFamily="18"/>
              </a:rPr>
              <a:t>h</a:t>
            </a:r>
            <a:r>
              <a:rPr lang="fr-FR" sz="3200" baseline="30000" dirty="0" err="1">
                <a:latin typeface="Times New Roman" pitchFamily="18"/>
                <a:cs typeface="Times New Roman" pitchFamily="18"/>
              </a:rPr>
              <a:t>TT</a:t>
            </a:r>
            <a:r>
              <a:rPr lang="el-GR" sz="3200" baseline="-25000" dirty="0">
                <a:latin typeface="Times New Roman" pitchFamily="18"/>
                <a:cs typeface="Times New Roman" pitchFamily="18"/>
              </a:rPr>
              <a:t>μν</a:t>
            </a:r>
            <a:r>
              <a:rPr lang="fr-FR" sz="3200" dirty="0">
                <a:latin typeface="Times New Roman" pitchFamily="18"/>
                <a:cs typeface="Times New Roman" pitchFamily="18"/>
              </a:rPr>
              <a:t> +∂</a:t>
            </a:r>
            <a:r>
              <a:rPr lang="fr-FR" sz="3200" baseline="30000" dirty="0">
                <a:latin typeface="Times New Roman" pitchFamily="18"/>
                <a:cs typeface="Times New Roman" pitchFamily="18"/>
              </a:rPr>
              <a:t>2</a:t>
            </a:r>
            <a:r>
              <a:rPr lang="fr-FR" sz="3200" baseline="-25000" dirty="0">
                <a:latin typeface="Times New Roman" pitchFamily="18"/>
                <a:cs typeface="Times New Roman" pitchFamily="18"/>
              </a:rPr>
              <a:t>z</a:t>
            </a:r>
            <a:r>
              <a:rPr lang="fr-FR" sz="3200" dirty="0">
                <a:latin typeface="Times New Roman" pitchFamily="18"/>
                <a:cs typeface="Times New Roman" pitchFamily="18"/>
              </a:rPr>
              <a:t> </a:t>
            </a:r>
            <a:r>
              <a:rPr lang="fr-FR" sz="3200" dirty="0" err="1">
                <a:latin typeface="Times New Roman" pitchFamily="18"/>
                <a:cs typeface="Times New Roman" pitchFamily="18"/>
              </a:rPr>
              <a:t>h</a:t>
            </a:r>
            <a:r>
              <a:rPr lang="fr-FR" sz="3200" baseline="30000" dirty="0" err="1">
                <a:latin typeface="Times New Roman" pitchFamily="18"/>
                <a:cs typeface="Times New Roman" pitchFamily="18"/>
              </a:rPr>
              <a:t>TT</a:t>
            </a:r>
            <a:r>
              <a:rPr lang="el-GR" sz="3200" baseline="-25000" dirty="0">
                <a:latin typeface="Times New Roman" pitchFamily="18"/>
                <a:cs typeface="Times New Roman" pitchFamily="18"/>
              </a:rPr>
              <a:t>μν</a:t>
            </a:r>
            <a:r>
              <a:rPr lang="fr-FR" sz="3200" dirty="0">
                <a:latin typeface="Times New Roman" pitchFamily="18"/>
                <a:cs typeface="Times New Roman" pitchFamily="18"/>
              </a:rPr>
              <a:t> = </a:t>
            </a:r>
            <a:r>
              <a:rPr lang="el-GR" sz="3200" dirty="0">
                <a:latin typeface="Times New Roman" pitchFamily="18"/>
                <a:cs typeface="Times New Roman" pitchFamily="18"/>
              </a:rPr>
              <a:t>□</a:t>
            </a:r>
            <a:r>
              <a:rPr lang="fr-FR" sz="3200" dirty="0">
                <a:latin typeface="Times New Roman" pitchFamily="18"/>
                <a:cs typeface="Times New Roman" pitchFamily="18"/>
              </a:rPr>
              <a:t> </a:t>
            </a:r>
            <a:r>
              <a:rPr lang="fr-FR" sz="3200" dirty="0" err="1">
                <a:latin typeface="Times New Roman" pitchFamily="18"/>
                <a:cs typeface="Times New Roman" pitchFamily="18"/>
              </a:rPr>
              <a:t>h</a:t>
            </a:r>
            <a:r>
              <a:rPr lang="fr-FR" sz="3200" baseline="30000" dirty="0" err="1">
                <a:latin typeface="Times New Roman" pitchFamily="18"/>
                <a:cs typeface="Times New Roman" pitchFamily="18"/>
              </a:rPr>
              <a:t>TT</a:t>
            </a:r>
            <a:r>
              <a:rPr lang="el-GR" sz="3200" baseline="-25000" dirty="0">
                <a:latin typeface="Times New Roman" pitchFamily="18"/>
                <a:cs typeface="Times New Roman" pitchFamily="18"/>
              </a:rPr>
              <a:t>μν</a:t>
            </a:r>
            <a:r>
              <a:rPr lang="fr-FR" sz="3200" dirty="0">
                <a:latin typeface="Times New Roman" pitchFamily="18"/>
                <a:cs typeface="Times New Roman" pitchFamily="18"/>
              </a:rPr>
              <a:t> = 0		(4)</a:t>
            </a:r>
          </a:p>
          <a:p>
            <a:pPr lvl="0" algn="just"/>
            <a:endParaRPr lang="fr-FR" sz="3200" dirty="0">
              <a:latin typeface="Times New Roman" pitchFamily="18"/>
              <a:cs typeface="Times New Roman" pitchFamily="18"/>
            </a:endParaRPr>
          </a:p>
          <a:p>
            <a:pPr lvl="0" algn="just"/>
            <a:r>
              <a:rPr lang="fr-FR" sz="3200" dirty="0">
                <a:latin typeface="Times New Roman" pitchFamily="18"/>
                <a:cs typeface="Times New Roman" pitchFamily="18"/>
              </a:rPr>
              <a:t>Ceci est l’équation de propagation d’une onde relativiste conventionnelle. On utilise </a:t>
            </a:r>
            <a:r>
              <a:rPr lang="fr-FR" sz="3200" dirty="0" err="1">
                <a:latin typeface="Times New Roman" pitchFamily="18"/>
                <a:cs typeface="Times New Roman" pitchFamily="18"/>
              </a:rPr>
              <a:t>h</a:t>
            </a:r>
            <a:r>
              <a:rPr lang="fr-FR" sz="3200" baseline="30000" dirty="0" err="1">
                <a:latin typeface="Times New Roman" pitchFamily="18"/>
                <a:cs typeface="Times New Roman" pitchFamily="18"/>
              </a:rPr>
              <a:t>TT</a:t>
            </a:r>
            <a:r>
              <a:rPr lang="el-GR" sz="3200" baseline="-25000" dirty="0">
                <a:latin typeface="Times New Roman" pitchFamily="18"/>
                <a:cs typeface="Times New Roman" pitchFamily="18"/>
              </a:rPr>
              <a:t>μν</a:t>
            </a:r>
            <a:r>
              <a:rPr lang="fr-FR" sz="3200" dirty="0">
                <a:latin typeface="Times New Roman" pitchFamily="18"/>
                <a:cs typeface="Times New Roman" pitchFamily="18"/>
              </a:rPr>
              <a:t> à la place de h</a:t>
            </a:r>
            <a:r>
              <a:rPr lang="el-GR" sz="3200" baseline="-25000" dirty="0">
                <a:latin typeface="Times New Roman" pitchFamily="18"/>
                <a:cs typeface="Times New Roman" pitchFamily="18"/>
              </a:rPr>
              <a:t>μν</a:t>
            </a:r>
            <a:r>
              <a:rPr lang="fr-FR" sz="3200" dirty="0">
                <a:latin typeface="Times New Roman" pitchFamily="18"/>
                <a:cs typeface="Times New Roman" pitchFamily="18"/>
              </a:rPr>
              <a:t> pour simplifier la notation. L’exposant TT indique que h</a:t>
            </a:r>
            <a:r>
              <a:rPr lang="el-GR" sz="3200" baseline="-25000" dirty="0">
                <a:latin typeface="Times New Roman" pitchFamily="18"/>
                <a:cs typeface="Times New Roman" pitchFamily="18"/>
              </a:rPr>
              <a:t>μν</a:t>
            </a:r>
            <a:r>
              <a:rPr lang="fr-FR" sz="3200" dirty="0">
                <a:latin typeface="Times New Roman" pitchFamily="18"/>
                <a:cs typeface="Times New Roman" pitchFamily="18"/>
              </a:rPr>
              <a:t> est représenté dans une jauge particulière qu’on appelle la jauge transverse qui résulte de contraintes qu’on applique sur des degrés de libertés.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26503E-E5B3-4171-A988-6A77DCB1334D}"/>
              </a:ext>
            </a:extLst>
          </p:cNvPr>
          <p:cNvSpPr txBox="1">
            <a:spLocks noGrp="1"/>
          </p:cNvSpPr>
          <p:nvPr>
            <p:ph type="title"/>
          </p:nvPr>
        </p:nvSpPr>
        <p:spPr>
          <a:xfrm>
            <a:off x="39511" y="5650"/>
            <a:ext cx="12191996" cy="1055510"/>
          </a:xfrm>
        </p:spPr>
        <p:txBody>
          <a:bodyPr anchorCtr="1"/>
          <a:lstStyle/>
          <a:p>
            <a:pPr lvl="0" algn="ctr"/>
            <a:r>
              <a:rPr lang="fr-FR" sz="2900">
                <a:latin typeface="Times New Roman" pitchFamily="18"/>
                <a:cs typeface="Times New Roman" pitchFamily="18"/>
              </a:rPr>
              <a:t>Emergence des ondes gravitationnelles en relativité</a:t>
            </a:r>
            <a:br>
              <a:rPr lang="fr-FR" sz="2900">
                <a:latin typeface="Times New Roman" pitchFamily="18"/>
                <a:cs typeface="Times New Roman" pitchFamily="18"/>
              </a:rPr>
            </a:br>
            <a:r>
              <a:rPr lang="fr-FR" sz="2900">
                <a:latin typeface="Times New Roman" pitchFamily="18"/>
                <a:cs typeface="Times New Roman" pitchFamily="18"/>
              </a:rPr>
              <a:t>Generale (</a:t>
            </a:r>
            <a:r>
              <a:rPr lang="fr-FR" sz="3200">
                <a:latin typeface="Times New Roman" pitchFamily="18"/>
                <a:cs typeface="Times New Roman" pitchFamily="18"/>
              </a:rPr>
              <a:t>1918</a:t>
            </a:r>
            <a:r>
              <a:rPr lang="fr-FR" sz="2000">
                <a:latin typeface="Times New Roman" pitchFamily="18"/>
                <a:cs typeface="Times New Roman" pitchFamily="18"/>
              </a:rPr>
              <a:t> </a:t>
            </a:r>
            <a:r>
              <a:rPr lang="fr-FR" sz="2900">
                <a:latin typeface="Times New Roman" pitchFamily="18"/>
                <a:cs typeface="Times New Roman" pitchFamily="18"/>
              </a:rPr>
              <a:t>)</a:t>
            </a:r>
            <a:endParaRPr lang="fr-FR" sz="2900">
              <a:latin typeface="AR CHRISTY" pitchFamily="2"/>
            </a:endParaRPr>
          </a:p>
        </p:txBody>
      </p:sp>
      <p:sp>
        <p:nvSpPr>
          <p:cNvPr id="3" name="Espace réservé du contenu 2">
            <a:extLst>
              <a:ext uri="{FF2B5EF4-FFF2-40B4-BE49-F238E27FC236}">
                <a16:creationId xmlns:a16="http://schemas.microsoft.com/office/drawing/2014/main" id="{480FC63A-20E9-4CBC-A591-C4F3076E5827}"/>
              </a:ext>
            </a:extLst>
          </p:cNvPr>
          <p:cNvSpPr txBox="1">
            <a:spLocks noGrp="1"/>
          </p:cNvSpPr>
          <p:nvPr>
            <p:ph idx="1"/>
          </p:nvPr>
        </p:nvSpPr>
        <p:spPr>
          <a:xfrm>
            <a:off x="248351" y="1151467"/>
            <a:ext cx="11774308" cy="5700881"/>
          </a:xfrm>
        </p:spPr>
        <p:txBody>
          <a:bodyPr/>
          <a:lstStyle/>
          <a:p>
            <a:pPr lvl="0" algn="just"/>
            <a:r>
              <a:rPr lang="fr-FR" sz="3200">
                <a:latin typeface="Times New Roman" pitchFamily="18"/>
                <a:cs typeface="Times New Roman" pitchFamily="18"/>
              </a:rPr>
              <a:t>Cette démarche est critiquable car ainsi approximé, ce n’est plus la relativité générale qui est décrite mais une approximation non covariante appelée en général post-newtonienne.</a:t>
            </a:r>
          </a:p>
          <a:p>
            <a:pPr lvl="0" algn="just"/>
            <a:r>
              <a:rPr lang="fr-FR" sz="3200">
                <a:latin typeface="Times New Roman" pitchFamily="18"/>
                <a:cs typeface="Times New Roman" pitchFamily="18"/>
              </a:rPr>
              <a:t>Mais des calculs plus précis effectués depuis montrent que sous condition de respecter la condition de faiblesse de ces ondes, cette approche est utilisable.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name="Slide89">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3EDCCE-C9A8-4ECE-8321-888BA730A705}"/>
              </a:ext>
            </a:extLst>
          </p:cNvPr>
          <p:cNvSpPr txBox="1">
            <a:spLocks noGrp="1"/>
          </p:cNvSpPr>
          <p:nvPr>
            <p:ph type="title"/>
          </p:nvPr>
        </p:nvSpPr>
        <p:spPr>
          <a:xfrm>
            <a:off x="39511" y="5650"/>
            <a:ext cx="12191996" cy="1055510"/>
          </a:xfrm>
        </p:spPr>
        <p:txBody>
          <a:bodyPr anchorCtr="1"/>
          <a:lstStyle/>
          <a:p>
            <a:pPr lvl="0" algn="ctr"/>
            <a:r>
              <a:rPr lang="fr-FR" sz="2900">
                <a:latin typeface="Times New Roman" pitchFamily="18"/>
                <a:cs typeface="Times New Roman" pitchFamily="18"/>
              </a:rPr>
              <a:t>Emergence des ondes gravitationnelles en relativité</a:t>
            </a:r>
            <a:br>
              <a:rPr lang="fr-FR" sz="2900">
                <a:latin typeface="Times New Roman" pitchFamily="18"/>
                <a:cs typeface="Times New Roman" pitchFamily="18"/>
              </a:rPr>
            </a:br>
            <a:r>
              <a:rPr lang="fr-FR" sz="2900">
                <a:latin typeface="Times New Roman" pitchFamily="18"/>
                <a:cs typeface="Times New Roman" pitchFamily="18"/>
              </a:rPr>
              <a:t>Generale (</a:t>
            </a:r>
            <a:r>
              <a:rPr lang="fr-FR" sz="3200">
                <a:latin typeface="Times New Roman" pitchFamily="18"/>
                <a:cs typeface="Times New Roman" pitchFamily="18"/>
              </a:rPr>
              <a:t>1918</a:t>
            </a:r>
            <a:r>
              <a:rPr lang="fr-FR" sz="2000">
                <a:latin typeface="Times New Roman" pitchFamily="18"/>
                <a:cs typeface="Times New Roman" pitchFamily="18"/>
              </a:rPr>
              <a:t> </a:t>
            </a:r>
            <a:r>
              <a:rPr lang="fr-FR" sz="2900">
                <a:latin typeface="Times New Roman" pitchFamily="18"/>
                <a:cs typeface="Times New Roman" pitchFamily="18"/>
              </a:rPr>
              <a:t>)</a:t>
            </a:r>
            <a:endParaRPr lang="fr-FR" sz="2900">
              <a:latin typeface="AR CHRISTY" pitchFamily="2"/>
            </a:endParaRPr>
          </a:p>
        </p:txBody>
      </p:sp>
      <p:sp>
        <p:nvSpPr>
          <p:cNvPr id="3" name="Espace réservé du contenu 2">
            <a:extLst>
              <a:ext uri="{FF2B5EF4-FFF2-40B4-BE49-F238E27FC236}">
                <a16:creationId xmlns:a16="http://schemas.microsoft.com/office/drawing/2014/main" id="{67D84EE1-9082-4DCD-84E8-F3BDA528DD57}"/>
              </a:ext>
            </a:extLst>
          </p:cNvPr>
          <p:cNvSpPr txBox="1">
            <a:spLocks noGrp="1"/>
          </p:cNvSpPr>
          <p:nvPr>
            <p:ph idx="1"/>
          </p:nvPr>
        </p:nvSpPr>
        <p:spPr>
          <a:xfrm>
            <a:off x="248351" y="1151467"/>
            <a:ext cx="9141455" cy="5700881"/>
          </a:xfrm>
        </p:spPr>
        <p:txBody>
          <a:bodyPr/>
          <a:lstStyle/>
          <a:p>
            <a:pPr lvl="0" algn="just"/>
            <a:r>
              <a:rPr lang="fr-FR" sz="3200" dirty="0">
                <a:latin typeface="Times New Roman" pitchFamily="18"/>
                <a:cs typeface="Times New Roman" pitchFamily="18"/>
              </a:rPr>
              <a:t>Il faut toutefois noter que ultérieurement (en 1935), Einstein a douté que ces ondes existent vraiment, mais finalement, suite à des remarques anonymement  formulées par Robertson à propos d’un article qu’il avait soumis à la « Physical </a:t>
            </a:r>
            <a:r>
              <a:rPr lang="fr-FR" sz="3200" dirty="0" err="1">
                <a:latin typeface="Times New Roman" pitchFamily="18"/>
                <a:cs typeface="Times New Roman" pitchFamily="18"/>
              </a:rPr>
              <a:t>Review</a:t>
            </a:r>
            <a:r>
              <a:rPr lang="fr-FR" sz="3200" dirty="0">
                <a:latin typeface="Times New Roman" pitchFamily="18"/>
                <a:cs typeface="Times New Roman" pitchFamily="18"/>
              </a:rPr>
              <a:t> », il est revenu  à son idée initiale. </a:t>
            </a:r>
          </a:p>
          <a:p>
            <a:pPr lvl="0" algn="just"/>
            <a:r>
              <a:rPr lang="fr-FR" sz="3200" dirty="0">
                <a:latin typeface="Times New Roman" pitchFamily="18"/>
                <a:cs typeface="Times New Roman" pitchFamily="18"/>
              </a:rPr>
              <a:t>Avant la détection directe par </a:t>
            </a:r>
            <a:r>
              <a:rPr lang="fr-FR" sz="3200" dirty="0" err="1">
                <a:latin typeface="Times New Roman" pitchFamily="18"/>
                <a:cs typeface="Times New Roman" pitchFamily="18"/>
              </a:rPr>
              <a:t>Ligo</a:t>
            </a:r>
            <a:r>
              <a:rPr lang="fr-FR" sz="3200" dirty="0">
                <a:latin typeface="Times New Roman" pitchFamily="18"/>
                <a:cs typeface="Times New Roman" pitchFamily="18"/>
              </a:rPr>
              <a:t> et </a:t>
            </a:r>
            <a:r>
              <a:rPr lang="fr-FR" sz="3200" dirty="0" err="1">
                <a:latin typeface="Times New Roman" pitchFamily="18"/>
                <a:cs typeface="Times New Roman" pitchFamily="18"/>
              </a:rPr>
              <a:t>Virgo</a:t>
            </a:r>
            <a:r>
              <a:rPr lang="fr-FR" sz="3200" dirty="0">
                <a:latin typeface="Times New Roman" pitchFamily="18"/>
                <a:cs typeface="Times New Roman" pitchFamily="18"/>
              </a:rPr>
              <a:t> beaucoup ne donnaient pas cher de leur existence et de leur détection.</a:t>
            </a:r>
          </a:p>
        </p:txBody>
      </p:sp>
      <p:pic>
        <p:nvPicPr>
          <p:cNvPr id="5" name="Image 4" descr="Une image contenant personne, cravate, homme, intérieur&#10;&#10;Description générée automatiquement">
            <a:extLst>
              <a:ext uri="{FF2B5EF4-FFF2-40B4-BE49-F238E27FC236}">
                <a16:creationId xmlns:a16="http://schemas.microsoft.com/office/drawing/2014/main" id="{B3726FCA-A860-49D7-958A-523826CB16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9806" y="1805260"/>
            <a:ext cx="2712780" cy="3500530"/>
          </a:xfrm>
          <a:prstGeom prst="rect">
            <a:avLst/>
          </a:prstGeom>
        </p:spPr>
      </p:pic>
      <p:sp>
        <p:nvSpPr>
          <p:cNvPr id="6" name="Phylactère : pensées 5">
            <a:extLst>
              <a:ext uri="{FF2B5EF4-FFF2-40B4-BE49-F238E27FC236}">
                <a16:creationId xmlns:a16="http://schemas.microsoft.com/office/drawing/2014/main" id="{4AC6B20F-AE0D-4564-829E-CBABAD787F9D}"/>
              </a:ext>
            </a:extLst>
          </p:cNvPr>
          <p:cNvSpPr/>
          <p:nvPr/>
        </p:nvSpPr>
        <p:spPr>
          <a:xfrm>
            <a:off x="9389806" y="905455"/>
            <a:ext cx="2712780" cy="1055510"/>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J’ai des doutes…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name="Slide1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C2A661-39D7-4403-97C2-0D0F0F3D653C}"/>
              </a:ext>
            </a:extLst>
          </p:cNvPr>
          <p:cNvSpPr txBox="1">
            <a:spLocks noGrp="1"/>
          </p:cNvSpPr>
          <p:nvPr>
            <p:ph type="title"/>
          </p:nvPr>
        </p:nvSpPr>
        <p:spPr>
          <a:xfrm>
            <a:off x="39511" y="5650"/>
            <a:ext cx="12191996" cy="1055510"/>
          </a:xfrm>
        </p:spPr>
        <p:txBody>
          <a:bodyPr anchorCtr="1"/>
          <a:lstStyle/>
          <a:p>
            <a:pPr lvl="0" algn="ctr"/>
            <a:r>
              <a:rPr lang="fr-FR" sz="2900">
                <a:latin typeface="Times New Roman" pitchFamily="18"/>
                <a:cs typeface="Times New Roman" pitchFamily="18"/>
              </a:rPr>
              <a:t>Emergence des ondes gravitationnelles en relativité</a:t>
            </a:r>
            <a:br>
              <a:rPr lang="fr-FR" sz="2900">
                <a:latin typeface="Times New Roman" pitchFamily="18"/>
                <a:cs typeface="Times New Roman" pitchFamily="18"/>
              </a:rPr>
            </a:br>
            <a:r>
              <a:rPr lang="fr-FR" sz="2900">
                <a:latin typeface="Times New Roman" pitchFamily="18"/>
                <a:cs typeface="Times New Roman" pitchFamily="18"/>
              </a:rPr>
              <a:t>Generale (</a:t>
            </a:r>
            <a:r>
              <a:rPr lang="fr-FR" sz="3200">
                <a:latin typeface="Times New Roman" pitchFamily="18"/>
                <a:cs typeface="Times New Roman" pitchFamily="18"/>
              </a:rPr>
              <a:t>1918</a:t>
            </a:r>
            <a:r>
              <a:rPr lang="fr-FR" sz="2000">
                <a:latin typeface="Times New Roman" pitchFamily="18"/>
                <a:cs typeface="Times New Roman" pitchFamily="18"/>
              </a:rPr>
              <a:t> </a:t>
            </a:r>
            <a:r>
              <a:rPr lang="fr-FR" sz="2900">
                <a:latin typeface="Times New Roman" pitchFamily="18"/>
                <a:cs typeface="Times New Roman" pitchFamily="18"/>
              </a:rPr>
              <a:t>)</a:t>
            </a:r>
            <a:endParaRPr lang="fr-FR" sz="2900">
              <a:latin typeface="AR CHRISTY" pitchFamily="2"/>
            </a:endParaRPr>
          </a:p>
        </p:txBody>
      </p:sp>
      <p:sp>
        <p:nvSpPr>
          <p:cNvPr id="3" name="Espace réservé du contenu 2">
            <a:extLst>
              <a:ext uri="{FF2B5EF4-FFF2-40B4-BE49-F238E27FC236}">
                <a16:creationId xmlns:a16="http://schemas.microsoft.com/office/drawing/2014/main" id="{8877C7C2-3584-4ADF-A385-D9F39839712B}"/>
              </a:ext>
            </a:extLst>
          </p:cNvPr>
          <p:cNvSpPr txBox="1">
            <a:spLocks noGrp="1"/>
          </p:cNvSpPr>
          <p:nvPr>
            <p:ph idx="1"/>
          </p:nvPr>
        </p:nvSpPr>
        <p:spPr>
          <a:xfrm>
            <a:off x="0" y="1151467"/>
            <a:ext cx="12191996" cy="5700881"/>
          </a:xfrm>
        </p:spPr>
        <p:txBody>
          <a:bodyPr>
            <a:noAutofit/>
          </a:bodyPr>
          <a:lstStyle/>
          <a:p>
            <a:pPr lvl="0" algn="just"/>
            <a:r>
              <a:rPr lang="fr-FR" sz="3200">
                <a:latin typeface="Times New Roman" pitchFamily="18"/>
                <a:cs typeface="Times New Roman" pitchFamily="18"/>
              </a:rPr>
              <a:t>Ce problème des ondes gravitationnelle comporte trois aspects:</a:t>
            </a:r>
          </a:p>
          <a:p>
            <a:pPr lvl="0" algn="just"/>
            <a:r>
              <a:rPr lang="fr-FR" sz="3200">
                <a:latin typeface="Times New Roman" pitchFamily="18"/>
                <a:cs typeface="Times New Roman" pitchFamily="18"/>
              </a:rPr>
              <a:t>Génération des ondes gravitationnelles: Quelles sont les sources d’ondes gravitationnelles, quels sont les paramètres (amplitude, polarisation, énergie?)</a:t>
            </a:r>
          </a:p>
          <a:p>
            <a:pPr lvl="0" algn="just"/>
            <a:r>
              <a:rPr lang="fr-FR" sz="3200">
                <a:latin typeface="Times New Roman" pitchFamily="18"/>
                <a:cs typeface="Times New Roman" pitchFamily="18"/>
              </a:rPr>
              <a:t>Propagation des ondes gravitationnelles: Dans le vide, célérité.</a:t>
            </a:r>
          </a:p>
          <a:p>
            <a:pPr lvl="0" algn="just"/>
            <a:r>
              <a:rPr lang="fr-FR" sz="3200">
                <a:latin typeface="Times New Roman" pitchFamily="18"/>
                <a:cs typeface="Times New Roman" pitchFamily="18"/>
              </a:rPr>
              <a:t>Réception et détection des ondes gravitationnelles. Observations, détection directe sur Terre, quels type de détecteurs.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photo, signe, écran, assis&#10;&#10;Description générée automatiquement">
            <a:extLst>
              <a:ext uri="{FF2B5EF4-FFF2-40B4-BE49-F238E27FC236}">
                <a16:creationId xmlns:a16="http://schemas.microsoft.com/office/drawing/2014/main" id="{783062B8-5ECC-4CE4-BE73-0902ECC828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7360" y="1720645"/>
            <a:ext cx="11399231" cy="5011385"/>
          </a:xfrm>
        </p:spPr>
      </p:pic>
      <p:sp>
        <p:nvSpPr>
          <p:cNvPr id="2" name="ZoneTexte 1">
            <a:extLst>
              <a:ext uri="{FF2B5EF4-FFF2-40B4-BE49-F238E27FC236}">
                <a16:creationId xmlns:a16="http://schemas.microsoft.com/office/drawing/2014/main" id="{64A59E61-0222-4085-93AA-A55F8EE5B258}"/>
              </a:ext>
            </a:extLst>
          </p:cNvPr>
          <p:cNvSpPr txBox="1"/>
          <p:nvPr/>
        </p:nvSpPr>
        <p:spPr>
          <a:xfrm>
            <a:off x="639097" y="125970"/>
            <a:ext cx="10815483" cy="830997"/>
          </a:xfrm>
          <a:prstGeom prst="rect">
            <a:avLst/>
          </a:prstGeom>
          <a:noFill/>
        </p:spPr>
        <p:txBody>
          <a:bodyPr wrap="square" rtlCol="0">
            <a:spAutoFit/>
          </a:bodyPr>
          <a:lstStyle/>
          <a:p>
            <a:pPr algn="ctr"/>
            <a:r>
              <a:rPr lang="fr-FR" sz="4800" dirty="0">
                <a:solidFill>
                  <a:srgbClr val="FFFF00"/>
                </a:solidFill>
                <a:latin typeface="Times New Roman" panose="02020603050405020304" pitchFamily="18" charset="0"/>
                <a:cs typeface="Times New Roman" panose="02020603050405020304" pitchFamily="18" charset="0"/>
              </a:rPr>
              <a:t>Dernières nouvelles du cosmos !!!</a:t>
            </a:r>
          </a:p>
        </p:txBody>
      </p:sp>
    </p:spTree>
    <p:extLst>
      <p:ext uri="{BB962C8B-B14F-4D97-AF65-F5344CB8AC3E}">
        <p14:creationId xmlns:p14="http://schemas.microsoft.com/office/powerpoint/2010/main" val="17366474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1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ED1027-B9EB-40AE-B3E0-DE5E7B057E29}"/>
              </a:ext>
            </a:extLst>
          </p:cNvPr>
          <p:cNvSpPr txBox="1">
            <a:spLocks noGrp="1"/>
          </p:cNvSpPr>
          <p:nvPr>
            <p:ph type="title"/>
          </p:nvPr>
        </p:nvSpPr>
        <p:spPr>
          <a:xfrm>
            <a:off x="39511" y="5650"/>
            <a:ext cx="12191996" cy="774935"/>
          </a:xfrm>
        </p:spPr>
        <p:txBody>
          <a:bodyPr anchorCtr="1"/>
          <a:lstStyle/>
          <a:p>
            <a:pPr lvl="0" algn="ctr"/>
            <a:r>
              <a:rPr lang="fr-FR" sz="2900">
                <a:latin typeface="Times New Roman" pitchFamily="18"/>
                <a:cs typeface="Times New Roman" pitchFamily="18"/>
              </a:rPr>
              <a:t>Equation des ondes gravitationnelles</a:t>
            </a:r>
          </a:p>
        </p:txBody>
      </p:sp>
      <p:sp>
        <p:nvSpPr>
          <p:cNvPr id="3" name="Espace réservé du contenu 2">
            <a:extLst>
              <a:ext uri="{FF2B5EF4-FFF2-40B4-BE49-F238E27FC236}">
                <a16:creationId xmlns:a16="http://schemas.microsoft.com/office/drawing/2014/main" id="{56B85681-9A6A-4988-AFDC-3E9816985D10}"/>
              </a:ext>
            </a:extLst>
          </p:cNvPr>
          <p:cNvSpPr txBox="1">
            <a:spLocks noGrp="1"/>
          </p:cNvSpPr>
          <p:nvPr>
            <p:ph idx="1"/>
          </p:nvPr>
        </p:nvSpPr>
        <p:spPr>
          <a:xfrm>
            <a:off x="208848" y="773298"/>
            <a:ext cx="11774308" cy="6084701"/>
          </a:xfrm>
        </p:spPr>
        <p:txBody>
          <a:bodyPr/>
          <a:lstStyle/>
          <a:p>
            <a:pPr lvl="0" algn="just"/>
            <a:r>
              <a:rPr lang="fr-FR" sz="2800">
                <a:latin typeface="Times New Roman" pitchFamily="18"/>
                <a:cs typeface="Times New Roman" pitchFamily="18"/>
              </a:rPr>
              <a:t>L’équation (4) a une solution en ondes planes du type:</a:t>
            </a:r>
          </a:p>
          <a:p>
            <a:pPr lvl="0" algn="ctr"/>
            <a:r>
              <a:rPr lang="fr-FR" sz="2800">
                <a:latin typeface="Times New Roman" pitchFamily="18"/>
                <a:cs typeface="Times New Roman" pitchFamily="18"/>
              </a:rPr>
              <a:t>h</a:t>
            </a:r>
            <a:r>
              <a:rPr lang="fr-FR" sz="2800" baseline="-25000">
                <a:latin typeface="Times New Roman" pitchFamily="18"/>
                <a:cs typeface="Times New Roman" pitchFamily="18"/>
              </a:rPr>
              <a:t>μ</a:t>
            </a:r>
            <a:r>
              <a:rPr lang="el-GR" sz="2800" baseline="-25000">
                <a:latin typeface="Times New Roman" pitchFamily="18"/>
                <a:cs typeface="Times New Roman" pitchFamily="18"/>
              </a:rPr>
              <a:t>ν</a:t>
            </a:r>
            <a:r>
              <a:rPr lang="fr-FR" sz="2800" baseline="-25000">
                <a:latin typeface="Times New Roman" pitchFamily="18"/>
                <a:cs typeface="Times New Roman" pitchFamily="18"/>
              </a:rPr>
              <a:t> </a:t>
            </a:r>
            <a:r>
              <a:rPr lang="fr-FR" sz="2800">
                <a:latin typeface="Times New Roman" pitchFamily="18"/>
                <a:cs typeface="Times New Roman" pitchFamily="18"/>
              </a:rPr>
              <a:t>= C</a:t>
            </a:r>
            <a:r>
              <a:rPr lang="el-GR" sz="2800" baseline="-25000">
                <a:latin typeface="Times New Roman" pitchFamily="18"/>
                <a:cs typeface="Times New Roman" pitchFamily="18"/>
              </a:rPr>
              <a:t>μν</a:t>
            </a:r>
            <a:r>
              <a:rPr lang="fr-FR" sz="2800">
                <a:latin typeface="Times New Roman" pitchFamily="18"/>
                <a:cs typeface="Times New Roman" pitchFamily="18"/>
              </a:rPr>
              <a:t> exp(ik</a:t>
            </a:r>
            <a:r>
              <a:rPr lang="el-GR" sz="2800" baseline="-25000">
                <a:latin typeface="Times New Roman" pitchFamily="18"/>
                <a:cs typeface="Times New Roman" pitchFamily="18"/>
              </a:rPr>
              <a:t>σ</a:t>
            </a:r>
            <a:r>
              <a:rPr lang="fr-FR" sz="2800">
                <a:latin typeface="Times New Roman" pitchFamily="18"/>
                <a:cs typeface="Times New Roman" pitchFamily="18"/>
              </a:rPr>
              <a:t>x</a:t>
            </a:r>
            <a:r>
              <a:rPr lang="el-GR" sz="2800" baseline="30000">
                <a:latin typeface="Times New Roman" pitchFamily="18"/>
                <a:cs typeface="Times New Roman" pitchFamily="18"/>
              </a:rPr>
              <a:t>σ</a:t>
            </a:r>
            <a:r>
              <a:rPr lang="fr-FR" sz="2800">
                <a:latin typeface="Times New Roman" pitchFamily="18"/>
                <a:cs typeface="Times New Roman" pitchFamily="18"/>
              </a:rPr>
              <a:t>)		(5)</a:t>
            </a:r>
          </a:p>
          <a:p>
            <a:pPr marL="0" lvl="0" indent="0" algn="just">
              <a:buNone/>
            </a:pPr>
            <a:r>
              <a:rPr lang="fr-FR" sz="2800">
                <a:latin typeface="Times New Roman" pitchFamily="18"/>
                <a:cs typeface="Times New Roman" pitchFamily="18"/>
              </a:rPr>
              <a:t>Le développement du calcul, qu’on peut trouver en:  </a:t>
            </a:r>
          </a:p>
          <a:p>
            <a:pPr marL="0" lvl="0" indent="0" algn="just">
              <a:buNone/>
            </a:pPr>
            <a:r>
              <a:rPr lang="fr-FR" sz="2800">
                <a:latin typeface="Times New Roman" pitchFamily="18"/>
                <a:cs typeface="Times New Roman" pitchFamily="18"/>
                <a:hlinkClick r:id="rId2"/>
              </a:rPr>
              <a:t>http://www-cosmosaf.iap.fr/MIT-RG6F.pdf</a:t>
            </a:r>
            <a:endParaRPr lang="fr-FR" sz="2800">
              <a:latin typeface="Times New Roman" pitchFamily="18"/>
              <a:cs typeface="Times New Roman" pitchFamily="18"/>
            </a:endParaRPr>
          </a:p>
          <a:p>
            <a:pPr marL="0" lvl="0" indent="0" algn="just">
              <a:buNone/>
            </a:pPr>
            <a:r>
              <a:rPr lang="fr-FR" sz="2800">
                <a:latin typeface="Times New Roman" pitchFamily="18"/>
                <a:cs typeface="Times New Roman" pitchFamily="18"/>
              </a:rPr>
              <a:t>qui est assez technique montre que C</a:t>
            </a:r>
            <a:r>
              <a:rPr lang="el-GR" sz="2800" baseline="-25000">
                <a:latin typeface="Times New Roman" pitchFamily="18"/>
                <a:cs typeface="Times New Roman" pitchFamily="18"/>
              </a:rPr>
              <a:t>μν</a:t>
            </a:r>
            <a:r>
              <a:rPr lang="fr-FR" sz="2800">
                <a:latin typeface="Times New Roman" pitchFamily="18"/>
                <a:cs typeface="Times New Roman" pitchFamily="18"/>
              </a:rPr>
              <a:t> ne comporte que 4 composantes non nulles C</a:t>
            </a:r>
            <a:r>
              <a:rPr lang="fr-FR" sz="2800" baseline="-25000">
                <a:latin typeface="Times New Roman" pitchFamily="18"/>
                <a:cs typeface="Times New Roman" pitchFamily="18"/>
              </a:rPr>
              <a:t>22</a:t>
            </a:r>
            <a:r>
              <a:rPr lang="fr-FR" sz="2800">
                <a:latin typeface="Times New Roman" pitchFamily="18"/>
                <a:cs typeface="Times New Roman" pitchFamily="18"/>
              </a:rPr>
              <a:t> = - C</a:t>
            </a:r>
            <a:r>
              <a:rPr lang="fr-FR" sz="2800" baseline="-25000">
                <a:latin typeface="Times New Roman" pitchFamily="18"/>
                <a:cs typeface="Times New Roman" pitchFamily="18"/>
              </a:rPr>
              <a:t>11</a:t>
            </a:r>
            <a:r>
              <a:rPr lang="fr-FR" sz="2800">
                <a:latin typeface="Times New Roman" pitchFamily="18"/>
                <a:cs typeface="Times New Roman" pitchFamily="18"/>
              </a:rPr>
              <a:t> et C</a:t>
            </a:r>
            <a:r>
              <a:rPr lang="fr-FR" sz="2800" baseline="-25000">
                <a:latin typeface="Times New Roman" pitchFamily="18"/>
                <a:cs typeface="Times New Roman" pitchFamily="18"/>
              </a:rPr>
              <a:t>12 </a:t>
            </a:r>
            <a:r>
              <a:rPr lang="fr-FR" sz="2800">
                <a:latin typeface="Times New Roman" pitchFamily="18"/>
                <a:cs typeface="Times New Roman" pitchFamily="18"/>
              </a:rPr>
              <a:t> = C</a:t>
            </a:r>
            <a:r>
              <a:rPr lang="fr-FR" sz="2800" baseline="-25000">
                <a:latin typeface="Times New Roman" pitchFamily="18"/>
                <a:cs typeface="Times New Roman" pitchFamily="18"/>
              </a:rPr>
              <a:t>21</a:t>
            </a:r>
            <a:r>
              <a:rPr lang="fr-FR" sz="2800">
                <a:latin typeface="Times New Roman" pitchFamily="18"/>
                <a:cs typeface="Times New Roman" pitchFamily="18"/>
              </a:rPr>
              <a:t> (trace nulle) et que le vecteur d’onde k est de la forme:</a:t>
            </a:r>
          </a:p>
          <a:p>
            <a:pPr marL="0" lvl="0" indent="0" algn="ctr">
              <a:buNone/>
            </a:pPr>
            <a:r>
              <a:rPr lang="fr-FR" sz="2800">
                <a:latin typeface="Times New Roman" pitchFamily="18"/>
                <a:cs typeface="Times New Roman" pitchFamily="18"/>
              </a:rPr>
              <a:t> k</a:t>
            </a:r>
            <a:r>
              <a:rPr lang="el-GR" sz="2800" baseline="30000">
                <a:latin typeface="Times New Roman" pitchFamily="18"/>
                <a:cs typeface="Times New Roman" pitchFamily="18"/>
              </a:rPr>
              <a:t>σ</a:t>
            </a:r>
            <a:r>
              <a:rPr lang="fr-FR" sz="2800" baseline="30000">
                <a:latin typeface="Times New Roman" pitchFamily="18"/>
                <a:cs typeface="Times New Roman" pitchFamily="18"/>
              </a:rPr>
              <a:t> </a:t>
            </a:r>
            <a:r>
              <a:rPr lang="fr-FR" sz="2800">
                <a:latin typeface="Times New Roman" pitchFamily="18"/>
                <a:cs typeface="Times New Roman" pitchFamily="18"/>
              </a:rPr>
              <a:t>= (</a:t>
            </a:r>
            <a:r>
              <a:rPr lang="el-GR" sz="2800">
                <a:latin typeface="Times New Roman" pitchFamily="18"/>
                <a:cs typeface="Times New Roman" pitchFamily="18"/>
              </a:rPr>
              <a:t>ω</a:t>
            </a:r>
            <a:r>
              <a:rPr lang="fr-FR" sz="2800">
                <a:latin typeface="Times New Roman" pitchFamily="18"/>
                <a:cs typeface="Times New Roman" pitchFamily="18"/>
              </a:rPr>
              <a:t>, 0, 0, k</a:t>
            </a:r>
            <a:r>
              <a:rPr lang="fr-FR" sz="2800" baseline="30000">
                <a:latin typeface="Times New Roman" pitchFamily="18"/>
                <a:cs typeface="Times New Roman" pitchFamily="18"/>
              </a:rPr>
              <a:t>3</a:t>
            </a:r>
            <a:r>
              <a:rPr lang="fr-FR" sz="2800">
                <a:latin typeface="Times New Roman" pitchFamily="18"/>
                <a:cs typeface="Times New Roman" pitchFamily="18"/>
              </a:rPr>
              <a:t>) = (</a:t>
            </a:r>
            <a:r>
              <a:rPr lang="el-GR" sz="2800">
                <a:latin typeface="Times New Roman" pitchFamily="18"/>
                <a:cs typeface="Times New Roman" pitchFamily="18"/>
              </a:rPr>
              <a:t>ω</a:t>
            </a:r>
            <a:r>
              <a:rPr lang="fr-FR" sz="2800">
                <a:latin typeface="Times New Roman" pitchFamily="18"/>
                <a:cs typeface="Times New Roman" pitchFamily="18"/>
              </a:rPr>
              <a:t>, 0, 0, </a:t>
            </a:r>
            <a:r>
              <a:rPr lang="el-GR" sz="2800">
                <a:latin typeface="Times New Roman" pitchFamily="18"/>
                <a:cs typeface="Times New Roman" pitchFamily="18"/>
              </a:rPr>
              <a:t>ω</a:t>
            </a:r>
            <a:r>
              <a:rPr lang="fr-FR" sz="2800">
                <a:latin typeface="Times New Roman" pitchFamily="18"/>
                <a:cs typeface="Times New Roman" pitchFamily="18"/>
              </a:rPr>
              <a:t>)		(6)</a:t>
            </a:r>
          </a:p>
          <a:p>
            <a:pPr marL="0" lvl="0" indent="0" algn="just">
              <a:buNone/>
            </a:pPr>
            <a:r>
              <a:rPr lang="fr-FR" sz="2800">
                <a:latin typeface="Times New Roman" pitchFamily="18"/>
                <a:cs typeface="Times New Roman" pitchFamily="18"/>
              </a:rPr>
              <a:t>La deuxième égalité résulte de la nullité du vecteur k (l’onde se propage à la vitesse de la lumière). Après ces considérations assez techniques, intéressons-nous aux propriétés des ondes gravitationnelles.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name="Slide14">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5FB631-62A0-48E3-BAD4-74A48D114D1F}"/>
              </a:ext>
            </a:extLst>
          </p:cNvPr>
          <p:cNvSpPr txBox="1">
            <a:spLocks noGrp="1"/>
          </p:cNvSpPr>
          <p:nvPr>
            <p:ph type="title"/>
          </p:nvPr>
        </p:nvSpPr>
        <p:spPr>
          <a:xfrm>
            <a:off x="39511" y="5650"/>
            <a:ext cx="12191996" cy="716834"/>
          </a:xfrm>
        </p:spPr>
        <p:txBody>
          <a:bodyPr anchorCtr="1"/>
          <a:lstStyle/>
          <a:p>
            <a:pPr lvl="0" algn="ctr"/>
            <a:r>
              <a:rPr lang="fr-FR" sz="2900">
                <a:latin typeface="Times New Roman" pitchFamily="18"/>
                <a:cs typeface="Times New Roman" pitchFamily="18"/>
              </a:rPr>
              <a:t>Effets physique des ondes gravitationnelles</a:t>
            </a:r>
          </a:p>
        </p:txBody>
      </p:sp>
      <p:sp>
        <p:nvSpPr>
          <p:cNvPr id="3" name="Espace réservé du contenu 2">
            <a:extLst>
              <a:ext uri="{FF2B5EF4-FFF2-40B4-BE49-F238E27FC236}">
                <a16:creationId xmlns:a16="http://schemas.microsoft.com/office/drawing/2014/main" id="{730EA2F7-7BF9-4FD0-94EC-16425454D47B}"/>
              </a:ext>
            </a:extLst>
          </p:cNvPr>
          <p:cNvSpPr txBox="1">
            <a:spLocks noGrp="1"/>
          </p:cNvSpPr>
          <p:nvPr>
            <p:ph idx="1"/>
          </p:nvPr>
        </p:nvSpPr>
        <p:spPr>
          <a:xfrm>
            <a:off x="156115" y="598310"/>
            <a:ext cx="11866543" cy="6254038"/>
          </a:xfrm>
        </p:spPr>
        <p:txBody>
          <a:bodyPr/>
          <a:lstStyle/>
          <a:p>
            <a:pPr lvl="0" algn="just"/>
            <a:r>
              <a:rPr lang="fr-FR" sz="3200">
                <a:latin typeface="Times New Roman" pitchFamily="18"/>
                <a:cs typeface="Times New Roman" pitchFamily="18"/>
              </a:rPr>
              <a:t>Pour se représenter les effets physiques des ondes gravitationnelles, il est utile de considérer le mouvement de particules de test soumises à une onde. Ce n'est pas suffisant pour calculer la trajectoire d'une particule unique, car cela ne nous indique que la valeur des coordonnées le long de la ligne d'univers. </a:t>
            </a:r>
          </a:p>
          <a:p>
            <a:pPr lvl="0" algn="just"/>
            <a:endParaRPr lang="fr-FR" sz="3200">
              <a:latin typeface="Times New Roman" pitchFamily="18"/>
              <a:cs typeface="Times New Roman" pitchFamily="18"/>
            </a:endParaRPr>
          </a:p>
          <a:p>
            <a:pPr lvl="0" algn="just"/>
            <a:r>
              <a:rPr lang="fr-FR" sz="3200">
                <a:latin typeface="Times New Roman" pitchFamily="18"/>
                <a:cs typeface="Times New Roman" pitchFamily="18"/>
              </a:rPr>
              <a:t>En fait pour toute particule unique, nous pouvons trouver des coordonnées transverses sans trace dans lesquelles, la particule paraît stationnaire au premier ordre de </a:t>
            </a:r>
            <a:r>
              <a:rPr lang="fr-FR" sz="3200" i="1">
                <a:latin typeface="Times New Roman" pitchFamily="18"/>
                <a:cs typeface="Times New Roman" pitchFamily="18"/>
              </a:rPr>
              <a:t>h</a:t>
            </a:r>
            <a:r>
              <a:rPr lang="el-GR" sz="3200" baseline="-25000">
                <a:latin typeface="Times New Roman" pitchFamily="18"/>
                <a:cs typeface="Times New Roman" pitchFamily="18"/>
              </a:rPr>
              <a:t>μν</a:t>
            </a:r>
            <a:r>
              <a:rPr lang="fr-FR" sz="3200">
                <a:latin typeface="Times New Roman" pitchFamily="18"/>
                <a:cs typeface="Times New Roman" pitchFamily="18"/>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name="Slide90">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2CCBDE-A31D-455F-B8D0-86393BF02353}"/>
              </a:ext>
            </a:extLst>
          </p:cNvPr>
          <p:cNvSpPr txBox="1">
            <a:spLocks noGrp="1"/>
          </p:cNvSpPr>
          <p:nvPr>
            <p:ph type="title"/>
          </p:nvPr>
        </p:nvSpPr>
        <p:spPr>
          <a:xfrm>
            <a:off x="39511" y="5650"/>
            <a:ext cx="12191996" cy="716834"/>
          </a:xfrm>
        </p:spPr>
        <p:txBody>
          <a:bodyPr anchorCtr="1"/>
          <a:lstStyle/>
          <a:p>
            <a:pPr lvl="0" algn="ctr"/>
            <a:r>
              <a:rPr lang="fr-FR" sz="2900">
                <a:latin typeface="Times New Roman" pitchFamily="18"/>
                <a:cs typeface="Times New Roman" pitchFamily="18"/>
              </a:rPr>
              <a:t>Effets physique des ondes gravitationnelles</a:t>
            </a:r>
          </a:p>
        </p:txBody>
      </p:sp>
      <p:sp>
        <p:nvSpPr>
          <p:cNvPr id="3" name="Espace réservé du contenu 2">
            <a:extLst>
              <a:ext uri="{FF2B5EF4-FFF2-40B4-BE49-F238E27FC236}">
                <a16:creationId xmlns:a16="http://schemas.microsoft.com/office/drawing/2014/main" id="{DB482CF4-33CB-463E-926F-69D2D42D86A0}"/>
              </a:ext>
            </a:extLst>
          </p:cNvPr>
          <p:cNvSpPr txBox="1">
            <a:spLocks noGrp="1"/>
          </p:cNvSpPr>
          <p:nvPr>
            <p:ph idx="1"/>
          </p:nvPr>
        </p:nvSpPr>
        <p:spPr>
          <a:xfrm>
            <a:off x="156115" y="598310"/>
            <a:ext cx="11866543" cy="6254038"/>
          </a:xfrm>
        </p:spPr>
        <p:txBody>
          <a:bodyPr/>
          <a:lstStyle/>
          <a:p>
            <a:pPr lvl="0" algn="just">
              <a:lnSpc>
                <a:spcPct val="90000"/>
              </a:lnSpc>
            </a:pPr>
            <a:r>
              <a:rPr lang="fr-FR" sz="3200">
                <a:latin typeface="Times New Roman" pitchFamily="18"/>
                <a:cs typeface="Times New Roman" pitchFamily="18"/>
              </a:rPr>
              <a:t>Pour obtenir une mesure indépendante des coordonnées de l'effet de l'onde, nous considérons le mouvement relatif de particules voisines, décrites par l'équation de déviation géodésique. </a:t>
            </a:r>
          </a:p>
          <a:p>
            <a:pPr lvl="0" algn="just">
              <a:lnSpc>
                <a:spcPct val="90000"/>
              </a:lnSpc>
            </a:pPr>
            <a:endParaRPr lang="fr-FR" sz="3200">
              <a:latin typeface="Times New Roman" pitchFamily="18"/>
              <a:cs typeface="Times New Roman" pitchFamily="18"/>
            </a:endParaRPr>
          </a:p>
          <a:p>
            <a:pPr lvl="0" algn="just">
              <a:lnSpc>
                <a:spcPct val="90000"/>
              </a:lnSpc>
            </a:pPr>
            <a:r>
              <a:rPr lang="fr-FR" sz="3200">
                <a:latin typeface="Times New Roman" pitchFamily="18"/>
                <a:cs typeface="Times New Roman" pitchFamily="18"/>
              </a:rPr>
              <a:t>Le résultat des calculs montre qu’il y a deux types de polarisation une polarisation « droite » notée +, et une polarisation croisée notée x. Notons que les particules ne se déplacent pas sur l'anneau, elles décrivent simplement de petits épicycles.</a:t>
            </a:r>
            <a:r>
              <a:rPr lang="fr-FR" sz="3600">
                <a:latin typeface="Times New Roman" pitchFamily="18"/>
                <a:cs typeface="Times New Roman" pitchFamily="18"/>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name="Slide1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B1608C-DFF7-42A5-A95C-CCB0BFF231EF}"/>
              </a:ext>
            </a:extLst>
          </p:cNvPr>
          <p:cNvSpPr txBox="1">
            <a:spLocks noGrp="1"/>
          </p:cNvSpPr>
          <p:nvPr>
            <p:ph type="title"/>
          </p:nvPr>
        </p:nvSpPr>
        <p:spPr>
          <a:xfrm>
            <a:off x="1386669" y="-32836"/>
            <a:ext cx="9696663" cy="1055510"/>
          </a:xfrm>
        </p:spPr>
        <p:txBody>
          <a:bodyPr anchorCtr="1"/>
          <a:lstStyle/>
          <a:p>
            <a:pPr lvl="0" algn="ctr"/>
            <a:r>
              <a:rPr lang="fr-FR" sz="2900">
                <a:latin typeface="Times New Roman" pitchFamily="18"/>
                <a:cs typeface="Times New Roman" pitchFamily="18"/>
              </a:rPr>
              <a:t>Polarisation des ondes gravitationnelles</a:t>
            </a:r>
          </a:p>
        </p:txBody>
      </p:sp>
      <p:sp>
        <p:nvSpPr>
          <p:cNvPr id="3" name="Espace réservé du contenu 2">
            <a:extLst>
              <a:ext uri="{FF2B5EF4-FFF2-40B4-BE49-F238E27FC236}">
                <a16:creationId xmlns:a16="http://schemas.microsoft.com/office/drawing/2014/main" id="{6474C608-BDB7-4E44-AEEA-340032345966}"/>
              </a:ext>
            </a:extLst>
          </p:cNvPr>
          <p:cNvSpPr txBox="1">
            <a:spLocks noGrp="1"/>
          </p:cNvSpPr>
          <p:nvPr>
            <p:ph idx="1"/>
          </p:nvPr>
        </p:nvSpPr>
        <p:spPr>
          <a:xfrm>
            <a:off x="156115" y="947857"/>
            <a:ext cx="8251902" cy="5904491"/>
          </a:xfrm>
        </p:spPr>
        <p:txBody>
          <a:bodyPr/>
          <a:lstStyle/>
          <a:p>
            <a:pPr lvl="0">
              <a:lnSpc>
                <a:spcPct val="90000"/>
              </a:lnSpc>
            </a:pPr>
            <a:endParaRPr lang="fr-FR" sz="2600">
              <a:latin typeface="Times New Roman" pitchFamily="18"/>
              <a:cs typeface="Times New Roman" pitchFamily="18"/>
            </a:endParaRPr>
          </a:p>
          <a:p>
            <a:pPr lvl="0">
              <a:lnSpc>
                <a:spcPct val="90000"/>
              </a:lnSpc>
            </a:pPr>
            <a:endParaRPr lang="fr-FR" sz="2600">
              <a:latin typeface="Times New Roman" pitchFamily="18"/>
              <a:cs typeface="Times New Roman" pitchFamily="18"/>
            </a:endParaRPr>
          </a:p>
          <a:p>
            <a:pPr lvl="0">
              <a:lnSpc>
                <a:spcPct val="90000"/>
              </a:lnSpc>
            </a:pPr>
            <a:endParaRPr lang="fr-FR" sz="2600">
              <a:latin typeface="Times New Roman" pitchFamily="18"/>
              <a:cs typeface="Times New Roman" pitchFamily="18"/>
            </a:endParaRPr>
          </a:p>
          <a:p>
            <a:pPr lvl="0">
              <a:lnSpc>
                <a:spcPct val="90000"/>
              </a:lnSpc>
            </a:pPr>
            <a:endParaRPr lang="fr-FR" sz="2600">
              <a:latin typeface="Times New Roman" pitchFamily="18"/>
              <a:cs typeface="Times New Roman" pitchFamily="18"/>
            </a:endParaRPr>
          </a:p>
          <a:p>
            <a:pPr marL="0" lvl="0" indent="0">
              <a:lnSpc>
                <a:spcPct val="90000"/>
              </a:lnSpc>
              <a:buNone/>
            </a:pPr>
            <a:endParaRPr lang="fr-FR" sz="2600">
              <a:latin typeface="Times New Roman" pitchFamily="18"/>
              <a:cs typeface="Times New Roman" pitchFamily="18"/>
            </a:endParaRPr>
          </a:p>
          <a:p>
            <a:pPr lvl="0">
              <a:lnSpc>
                <a:spcPct val="90000"/>
              </a:lnSpc>
            </a:pPr>
            <a:endParaRPr lang="fr-FR" sz="2600">
              <a:latin typeface="Times New Roman" pitchFamily="18"/>
              <a:cs typeface="Times New Roman" pitchFamily="18"/>
            </a:endParaRPr>
          </a:p>
        </p:txBody>
      </p:sp>
      <p:pic>
        <p:nvPicPr>
          <p:cNvPr id="4" name="Image 8">
            <a:extLst>
              <a:ext uri="{FF2B5EF4-FFF2-40B4-BE49-F238E27FC236}">
                <a16:creationId xmlns:a16="http://schemas.microsoft.com/office/drawing/2014/main" id="{334CB4EF-E516-47B2-941F-71803760DF2B}"/>
              </a:ext>
            </a:extLst>
          </p:cNvPr>
          <p:cNvPicPr>
            <a:picLocks noChangeAspect="1"/>
          </p:cNvPicPr>
          <p:nvPr/>
        </p:nvPicPr>
        <p:blipFill>
          <a:blip r:embed="rId3"/>
          <a:stretch>
            <a:fillRect/>
          </a:stretch>
        </p:blipFill>
        <p:spPr>
          <a:xfrm>
            <a:off x="6738579" y="1262749"/>
            <a:ext cx="4835438" cy="4647392"/>
          </a:xfrm>
          <a:prstGeom prst="rect">
            <a:avLst/>
          </a:prstGeom>
          <a:noFill/>
          <a:ln cap="flat">
            <a:noFill/>
          </a:ln>
        </p:spPr>
      </p:pic>
      <p:pic>
        <p:nvPicPr>
          <p:cNvPr id="5" name="Image 10">
            <a:extLst>
              <a:ext uri="{FF2B5EF4-FFF2-40B4-BE49-F238E27FC236}">
                <a16:creationId xmlns:a16="http://schemas.microsoft.com/office/drawing/2014/main" id="{A13567B6-62A6-45F9-9771-1B15D13CB8A8}"/>
              </a:ext>
            </a:extLst>
          </p:cNvPr>
          <p:cNvPicPr>
            <a:picLocks noChangeAspect="1"/>
          </p:cNvPicPr>
          <p:nvPr/>
        </p:nvPicPr>
        <p:blipFill>
          <a:blip r:embed="rId4"/>
          <a:stretch>
            <a:fillRect/>
          </a:stretch>
        </p:blipFill>
        <p:spPr>
          <a:xfrm>
            <a:off x="582911" y="1262749"/>
            <a:ext cx="4685943" cy="4503721"/>
          </a:xfrm>
          <a:prstGeom prst="rect">
            <a:avLst/>
          </a:prstGeom>
          <a:noFill/>
          <a:ln cap="flat">
            <a:noFill/>
          </a:ln>
        </p:spPr>
      </p:pic>
      <p:sp>
        <p:nvSpPr>
          <p:cNvPr id="6" name="ZoneTexte 5">
            <a:extLst>
              <a:ext uri="{FF2B5EF4-FFF2-40B4-BE49-F238E27FC236}">
                <a16:creationId xmlns:a16="http://schemas.microsoft.com/office/drawing/2014/main" id="{0DA7B926-5F0A-4E39-9526-1710FF957ED2}"/>
              </a:ext>
            </a:extLst>
          </p:cNvPr>
          <p:cNvSpPr txBox="1"/>
          <p:nvPr/>
        </p:nvSpPr>
        <p:spPr>
          <a:xfrm>
            <a:off x="1638860" y="6047795"/>
            <a:ext cx="2392829"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0" i="0" u="none" strike="noStrike" kern="1200" cap="none" spc="0" baseline="0">
                <a:solidFill>
                  <a:srgbClr val="FFFFFF"/>
                </a:solidFill>
                <a:uFillTx/>
                <a:latin typeface="Times New Roman" pitchFamily="18"/>
                <a:cs typeface="Times New Roman" pitchFamily="18"/>
              </a:rPr>
              <a:t>Polarisation +</a:t>
            </a:r>
          </a:p>
        </p:txBody>
      </p:sp>
      <p:sp>
        <p:nvSpPr>
          <p:cNvPr id="7" name="ZoneTexte 6">
            <a:extLst>
              <a:ext uri="{FF2B5EF4-FFF2-40B4-BE49-F238E27FC236}">
                <a16:creationId xmlns:a16="http://schemas.microsoft.com/office/drawing/2014/main" id="{2A56F099-EA39-4003-87BA-F34D0BD8F5C3}"/>
              </a:ext>
            </a:extLst>
          </p:cNvPr>
          <p:cNvSpPr txBox="1"/>
          <p:nvPr/>
        </p:nvSpPr>
        <p:spPr>
          <a:xfrm>
            <a:off x="8126025" y="6054379"/>
            <a:ext cx="2427110"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0" i="0" u="none" strike="noStrike" kern="1200" cap="none" spc="0" baseline="0">
                <a:solidFill>
                  <a:srgbClr val="FFFFFF"/>
                </a:solidFill>
                <a:uFillTx/>
                <a:latin typeface="Times New Roman" pitchFamily="18"/>
                <a:cs typeface="Times New Roman" pitchFamily="18"/>
              </a:rPr>
              <a:t>Polarisation x</a:t>
            </a:r>
          </a:p>
        </p:txBody>
      </p:sp>
      <p:sp>
        <p:nvSpPr>
          <p:cNvPr id="8" name="Rectangle 7">
            <a:extLst>
              <a:ext uri="{FF2B5EF4-FFF2-40B4-BE49-F238E27FC236}">
                <a16:creationId xmlns:a16="http://schemas.microsoft.com/office/drawing/2014/main" id="{B79E6F6A-8CB4-4016-8C46-D4E9BA8836BF}"/>
              </a:ext>
            </a:extLst>
          </p:cNvPr>
          <p:cNvSpPr/>
          <p:nvPr/>
        </p:nvSpPr>
        <p:spPr>
          <a:xfrm>
            <a:off x="0" y="0"/>
            <a:ext cx="12191996" cy="0"/>
          </a:xfrm>
          <a:prstGeom prst="rect">
            <a:avLst/>
          </a:prstGeom>
          <a:noFill/>
          <a:ln cap="flat">
            <a:noFill/>
            <a:prstDash val="solid"/>
          </a:ln>
        </p:spPr>
        <p:txBody>
          <a:bodyPr vert="horz" wrap="none" lIns="91440" tIns="45720" rIns="91440" bIns="45720" anchor="ctr"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Arial" pitchFamily="34"/>
              </a:rPr>
              <a:t>La petitesse du facteur   </a:t>
            </a:r>
            <a:r>
              <a:rPr lang="fr-FR" sz="1900" b="0" i="0" u="none" strike="noStrike" kern="1200" cap="none" spc="0" baseline="0">
                <a:solidFill>
                  <a:srgbClr val="000000"/>
                </a:solidFill>
                <a:uFillTx/>
                <a:latin typeface="Arial" pitchFamily="34"/>
              </a:rPr>
              <a:t> </a:t>
            </a:r>
            <a:r>
              <a:rPr lang="fr-FR" sz="1800" b="0" i="0" u="none" strike="noStrike" kern="1200" cap="none" spc="0" baseline="0">
                <a:solidFill>
                  <a:srgbClr val="000000"/>
                </a:solidFill>
                <a:uFillTx/>
                <a:latin typeface="Arial" pitchFamily="34"/>
              </a:rPr>
              <a:t>traduit la grande rigidité de l'espace-temps. Il faut la compenser par de grandes variations du moment quadrupôlaire pour produire des ondes gravitationnelles détectables </a:t>
            </a:r>
          </a:p>
        </p:txBody>
      </p:sp>
      <p:sp>
        <p:nvSpPr>
          <p:cNvPr id="9" name="AutoShape 8" descr="{\displaystyle 2G/c^{4}\approx 1,65\times 10^{-44}{\rm {\;m^{-1}\cdot kg^{-1}\cdot s^{2}}}}">
            <a:extLst>
              <a:ext uri="{FF2B5EF4-FFF2-40B4-BE49-F238E27FC236}">
                <a16:creationId xmlns:a16="http://schemas.microsoft.com/office/drawing/2014/main" id="{B6E56E5E-E30B-40ED-9468-6D9B0A8A85B0}"/>
              </a:ext>
            </a:extLst>
          </p:cNvPr>
          <p:cNvSpPr/>
          <p:nvPr/>
        </p:nvSpPr>
        <p:spPr>
          <a:xfrm>
            <a:off x="2530473" y="-280985"/>
            <a:ext cx="304796" cy="304796"/>
          </a:xfrm>
          <a:prstGeom prst="rect">
            <a:avLst/>
          </a:pr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16">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A37A70-D215-4002-8766-0CA68241B78F}"/>
              </a:ext>
            </a:extLst>
          </p:cNvPr>
          <p:cNvSpPr txBox="1">
            <a:spLocks noGrp="1"/>
          </p:cNvSpPr>
          <p:nvPr>
            <p:ph type="title"/>
          </p:nvPr>
        </p:nvSpPr>
        <p:spPr>
          <a:xfrm>
            <a:off x="39511" y="5650"/>
            <a:ext cx="12191996" cy="1055510"/>
          </a:xfrm>
        </p:spPr>
        <p:txBody>
          <a:bodyPr anchorCtr="1"/>
          <a:lstStyle/>
          <a:p>
            <a:pPr lvl="0" algn="ctr"/>
            <a:r>
              <a:rPr lang="fr-FR" sz="2900">
                <a:latin typeface="Times New Roman" pitchFamily="18"/>
                <a:cs typeface="Times New Roman" pitchFamily="18"/>
              </a:rPr>
              <a:t>Quantification des ondes gravitationnelles</a:t>
            </a:r>
          </a:p>
        </p:txBody>
      </p:sp>
      <p:sp>
        <p:nvSpPr>
          <p:cNvPr id="3" name="Espace réservé du contenu 2">
            <a:extLst>
              <a:ext uri="{FF2B5EF4-FFF2-40B4-BE49-F238E27FC236}">
                <a16:creationId xmlns:a16="http://schemas.microsoft.com/office/drawing/2014/main" id="{6E3763A3-CA32-45F8-BB83-F8512344F862}"/>
              </a:ext>
            </a:extLst>
          </p:cNvPr>
          <p:cNvSpPr txBox="1">
            <a:spLocks noGrp="1"/>
          </p:cNvSpPr>
          <p:nvPr>
            <p:ph idx="1"/>
          </p:nvPr>
        </p:nvSpPr>
        <p:spPr>
          <a:xfrm>
            <a:off x="156115" y="1151467"/>
            <a:ext cx="11866543" cy="5700881"/>
          </a:xfrm>
        </p:spPr>
        <p:txBody>
          <a:bodyPr/>
          <a:lstStyle/>
          <a:p>
            <a:pPr lvl="0" algn="just">
              <a:lnSpc>
                <a:spcPct val="90000"/>
              </a:lnSpc>
            </a:pPr>
            <a:r>
              <a:rPr lang="fr-FR" sz="3200">
                <a:latin typeface="Times New Roman" pitchFamily="18"/>
                <a:cs typeface="Times New Roman" pitchFamily="18"/>
              </a:rPr>
              <a:t>Nous pouvons aussi décrire les états de polarisation d'ondes gravitationnelles classiques par les propriétés des particules que nous pouvons escompter par une quantification ( théorie quantique). </a:t>
            </a:r>
          </a:p>
          <a:p>
            <a:pPr lvl="0" algn="just">
              <a:lnSpc>
                <a:spcPct val="90000"/>
              </a:lnSpc>
            </a:pPr>
            <a:endParaRPr lang="fr-FR" sz="3200">
              <a:latin typeface="Times New Roman" pitchFamily="18"/>
              <a:cs typeface="Times New Roman" pitchFamily="18"/>
            </a:endParaRPr>
          </a:p>
          <a:p>
            <a:pPr lvl="0" algn="just">
              <a:lnSpc>
                <a:spcPct val="90000"/>
              </a:lnSpc>
            </a:pPr>
            <a:r>
              <a:rPr lang="fr-FR" sz="3200">
                <a:latin typeface="Times New Roman" pitchFamily="18"/>
                <a:cs typeface="Times New Roman" pitchFamily="18"/>
              </a:rPr>
              <a:t>Le champ électromagnétique a deux états indépendants de polarisation qui sont décrits par des vecteurs dans le plan </a:t>
            </a:r>
            <a:r>
              <a:rPr lang="fr-FR" sz="3200" i="1">
                <a:latin typeface="Times New Roman" pitchFamily="18"/>
                <a:cs typeface="Times New Roman" pitchFamily="18"/>
              </a:rPr>
              <a:t>x</a:t>
            </a:r>
            <a:r>
              <a:rPr lang="fr-FR" sz="3200">
                <a:latin typeface="Times New Roman" pitchFamily="18"/>
                <a:cs typeface="Times New Roman" pitchFamily="18"/>
              </a:rPr>
              <a:t>-</a:t>
            </a:r>
            <a:r>
              <a:rPr lang="fr-FR" sz="3200" i="1">
                <a:latin typeface="Times New Roman" pitchFamily="18"/>
                <a:cs typeface="Times New Roman" pitchFamily="18"/>
              </a:rPr>
              <a:t>y, </a:t>
            </a:r>
            <a:r>
              <a:rPr lang="fr-FR" sz="3200">
                <a:latin typeface="Times New Roman" pitchFamily="18"/>
                <a:cs typeface="Times New Roman" pitchFamily="18"/>
              </a:rPr>
              <a:t>chaque polarisation étant invariante par une rotation de 360° dans ce plan. Le photon, particule sans masse et de spin 1 est le quanta de ce champ.</a:t>
            </a:r>
          </a:p>
          <a:p>
            <a:pPr lvl="0">
              <a:lnSpc>
                <a:spcPct val="90000"/>
              </a:lnSpc>
            </a:pPr>
            <a:endParaRPr lang="fr-FR" sz="2800">
              <a:latin typeface="Times New Roman" pitchFamily="18"/>
              <a:cs typeface="Times New Roman" pitchFamily="1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name="Slide9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D5A353-BFB3-4899-945F-993323B1C641}"/>
              </a:ext>
            </a:extLst>
          </p:cNvPr>
          <p:cNvSpPr txBox="1">
            <a:spLocks noGrp="1"/>
          </p:cNvSpPr>
          <p:nvPr>
            <p:ph type="title"/>
          </p:nvPr>
        </p:nvSpPr>
        <p:spPr>
          <a:xfrm>
            <a:off x="39511" y="5650"/>
            <a:ext cx="12191996" cy="1055510"/>
          </a:xfrm>
        </p:spPr>
        <p:txBody>
          <a:bodyPr anchorCtr="1"/>
          <a:lstStyle/>
          <a:p>
            <a:pPr lvl="0" algn="ctr"/>
            <a:r>
              <a:rPr lang="fr-FR" sz="2900">
                <a:latin typeface="Times New Roman" pitchFamily="18"/>
                <a:cs typeface="Times New Roman" pitchFamily="18"/>
              </a:rPr>
              <a:t>Quantification des ondes gravitationnelles</a:t>
            </a:r>
          </a:p>
        </p:txBody>
      </p:sp>
      <p:sp>
        <p:nvSpPr>
          <p:cNvPr id="3" name="Espace réservé du contenu 2">
            <a:extLst>
              <a:ext uri="{FF2B5EF4-FFF2-40B4-BE49-F238E27FC236}">
                <a16:creationId xmlns:a16="http://schemas.microsoft.com/office/drawing/2014/main" id="{F566299B-7EA4-421C-A877-E3F3051547BE}"/>
              </a:ext>
            </a:extLst>
          </p:cNvPr>
          <p:cNvSpPr txBox="1">
            <a:spLocks noGrp="1"/>
          </p:cNvSpPr>
          <p:nvPr>
            <p:ph idx="1"/>
          </p:nvPr>
        </p:nvSpPr>
        <p:spPr>
          <a:xfrm>
            <a:off x="156115" y="1151467"/>
            <a:ext cx="11866543" cy="5700881"/>
          </a:xfrm>
        </p:spPr>
        <p:txBody>
          <a:bodyPr/>
          <a:lstStyle/>
          <a:p>
            <a:pPr lvl="0" algn="just">
              <a:lnSpc>
                <a:spcPct val="90000"/>
              </a:lnSpc>
            </a:pPr>
            <a:r>
              <a:rPr lang="fr-FR" sz="3600">
                <a:latin typeface="Times New Roman" pitchFamily="18"/>
                <a:cs typeface="Times New Roman" pitchFamily="18"/>
              </a:rPr>
              <a:t>Le champ gravitationnel dont l'onde se propage à la vitesse de la lumière doit être quantifié également par une particule sans masse. </a:t>
            </a:r>
          </a:p>
          <a:p>
            <a:pPr lvl="0" algn="just">
              <a:lnSpc>
                <a:spcPct val="90000"/>
              </a:lnSpc>
            </a:pPr>
            <a:r>
              <a:rPr lang="fr-FR" sz="3600">
                <a:latin typeface="Times New Roman" pitchFamily="18"/>
                <a:cs typeface="Times New Roman" pitchFamily="18"/>
              </a:rPr>
              <a:t>Les modes de polarisation que nous avons décrits étant invariants par des rotations de 180° dans le plan </a:t>
            </a:r>
            <a:r>
              <a:rPr lang="fr-FR" sz="3600" i="1">
                <a:latin typeface="Times New Roman" pitchFamily="18"/>
                <a:cs typeface="Times New Roman" pitchFamily="18"/>
              </a:rPr>
              <a:t>x-y</a:t>
            </a:r>
            <a:r>
              <a:rPr lang="fr-FR" sz="3600">
                <a:latin typeface="Times New Roman" pitchFamily="18"/>
                <a:cs typeface="Times New Roman" pitchFamily="18"/>
              </a:rPr>
              <a:t> , le spin de la particule associée "le graviton" doit donc être de 2.</a:t>
            </a:r>
          </a:p>
          <a:p>
            <a:pPr lvl="0">
              <a:lnSpc>
                <a:spcPct val="90000"/>
              </a:lnSpc>
            </a:pPr>
            <a:endParaRPr lang="fr-FR" sz="2800">
              <a:latin typeface="Times New Roman" pitchFamily="18"/>
              <a:cs typeface="Times New Roman" pitchFamily="1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name="Slide2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8BC28B-E16A-4931-9124-D705D4D3DE13}"/>
              </a:ext>
            </a:extLst>
          </p:cNvPr>
          <p:cNvSpPr txBox="1">
            <a:spLocks noGrp="1"/>
          </p:cNvSpPr>
          <p:nvPr>
            <p:ph type="title"/>
          </p:nvPr>
        </p:nvSpPr>
        <p:spPr>
          <a:xfrm>
            <a:off x="1760622" y="29461"/>
            <a:ext cx="8554147" cy="745464"/>
          </a:xfrm>
        </p:spPr>
        <p:txBody>
          <a:bodyPr anchorCtr="1"/>
          <a:lstStyle/>
          <a:p>
            <a:pPr lvl="0" algn="ctr"/>
            <a:r>
              <a:rPr lang="fr-FR" sz="2900">
                <a:latin typeface="Times New Roman" pitchFamily="18"/>
                <a:cs typeface="Times New Roman" pitchFamily="18"/>
              </a:rPr>
              <a:t>Génération des ondes gravitationnelles</a:t>
            </a:r>
          </a:p>
        </p:txBody>
      </p:sp>
      <p:sp>
        <p:nvSpPr>
          <p:cNvPr id="3" name="Espace réservé du contenu 2">
            <a:extLst>
              <a:ext uri="{FF2B5EF4-FFF2-40B4-BE49-F238E27FC236}">
                <a16:creationId xmlns:a16="http://schemas.microsoft.com/office/drawing/2014/main" id="{CC48161E-2662-47C5-A2A3-475791297C68}"/>
              </a:ext>
            </a:extLst>
          </p:cNvPr>
          <p:cNvSpPr txBox="1">
            <a:spLocks noGrp="1"/>
          </p:cNvSpPr>
          <p:nvPr>
            <p:ph idx="1"/>
          </p:nvPr>
        </p:nvSpPr>
        <p:spPr>
          <a:xfrm>
            <a:off x="156115" y="947857"/>
            <a:ext cx="8251902" cy="5904491"/>
          </a:xfrm>
        </p:spPr>
        <p:txBody>
          <a:bodyPr/>
          <a:lstStyle/>
          <a:p>
            <a:pPr lvl="0">
              <a:lnSpc>
                <a:spcPct val="90000"/>
              </a:lnSpc>
            </a:pPr>
            <a:endParaRPr lang="fr-FR" sz="2600">
              <a:latin typeface="Times New Roman" pitchFamily="18"/>
              <a:cs typeface="Times New Roman" pitchFamily="18"/>
            </a:endParaRPr>
          </a:p>
          <a:p>
            <a:pPr lvl="0">
              <a:lnSpc>
                <a:spcPct val="90000"/>
              </a:lnSpc>
            </a:pPr>
            <a:endParaRPr lang="fr-FR" sz="2600">
              <a:latin typeface="Times New Roman" pitchFamily="18"/>
              <a:cs typeface="Times New Roman" pitchFamily="18"/>
            </a:endParaRPr>
          </a:p>
          <a:p>
            <a:pPr lvl="0">
              <a:lnSpc>
                <a:spcPct val="90000"/>
              </a:lnSpc>
            </a:pPr>
            <a:endParaRPr lang="fr-FR" sz="2600">
              <a:latin typeface="Times New Roman" pitchFamily="18"/>
              <a:cs typeface="Times New Roman" pitchFamily="18"/>
            </a:endParaRPr>
          </a:p>
          <a:p>
            <a:pPr lvl="0">
              <a:lnSpc>
                <a:spcPct val="90000"/>
              </a:lnSpc>
            </a:pPr>
            <a:endParaRPr lang="fr-FR" sz="2600">
              <a:latin typeface="Times New Roman" pitchFamily="18"/>
              <a:cs typeface="Times New Roman" pitchFamily="18"/>
            </a:endParaRPr>
          </a:p>
          <a:p>
            <a:pPr marL="0" lvl="0" indent="0">
              <a:lnSpc>
                <a:spcPct val="90000"/>
              </a:lnSpc>
              <a:buNone/>
            </a:pPr>
            <a:endParaRPr lang="fr-FR" sz="2600">
              <a:latin typeface="Times New Roman" pitchFamily="18"/>
              <a:cs typeface="Times New Roman" pitchFamily="18"/>
            </a:endParaRPr>
          </a:p>
          <a:p>
            <a:pPr lvl="0">
              <a:lnSpc>
                <a:spcPct val="90000"/>
              </a:lnSpc>
            </a:pPr>
            <a:endParaRPr lang="fr-FR" sz="2600">
              <a:latin typeface="Times New Roman" pitchFamily="18"/>
              <a:cs typeface="Times New Roman" pitchFamily="18"/>
            </a:endParaRPr>
          </a:p>
        </p:txBody>
      </p:sp>
      <p:sp>
        <p:nvSpPr>
          <p:cNvPr id="4" name="ZoneTexte 11">
            <a:extLst>
              <a:ext uri="{FF2B5EF4-FFF2-40B4-BE49-F238E27FC236}">
                <a16:creationId xmlns:a16="http://schemas.microsoft.com/office/drawing/2014/main" id="{7AFC2163-72F0-4C1A-A359-1C16AB16B574}"/>
              </a:ext>
            </a:extLst>
          </p:cNvPr>
          <p:cNvSpPr txBox="1"/>
          <p:nvPr/>
        </p:nvSpPr>
        <p:spPr>
          <a:xfrm>
            <a:off x="156115" y="774925"/>
            <a:ext cx="12152485" cy="7109639"/>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0" i="0" u="none" strike="noStrike" kern="1200" cap="none" spc="0" baseline="0" dirty="0">
                <a:solidFill>
                  <a:srgbClr val="FFFFFF"/>
                </a:solidFill>
                <a:uFillTx/>
                <a:latin typeface="Times New Roman" pitchFamily="18"/>
                <a:cs typeface="Times New Roman" pitchFamily="18"/>
              </a:rPr>
              <a:t>A la différence de l’électrodynamique où deux types de charge existent (+, -) et où le rayonnement résulte principalement de la variation dipolaire, le rayonnement gravitationnel, où un seul type de charge existe , résulte de la variation du moment quadripolaire Q.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3200" b="0" i="0" u="none" strike="noStrike" kern="0" cap="none" spc="0" baseline="0" dirty="0">
              <a:solidFill>
                <a:srgbClr val="FFFFFF"/>
              </a:solidFill>
              <a:uFillTx/>
              <a:latin typeface="Times New Roman" pitchFamily="18"/>
              <a:cs typeface="Times New Roman" pitchFamily="18"/>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0" i="0" u="none" strike="noStrike" kern="1200" cap="none" spc="0" baseline="0" dirty="0">
                <a:solidFill>
                  <a:srgbClr val="FFFFFF"/>
                </a:solidFill>
                <a:uFillTx/>
                <a:latin typeface="Times New Roman" pitchFamily="18"/>
                <a:cs typeface="Times New Roman" pitchFamily="18"/>
              </a:rPr>
              <a:t>L’amplitude de l’onde h est donné par la formule du quadripôle: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3200" b="0" i="1" u="none" strike="noStrike" kern="0" cap="none" spc="0" baseline="0" dirty="0">
              <a:solidFill>
                <a:srgbClr val="FFFFFF"/>
              </a:solidFill>
              <a:uFillTx/>
              <a:latin typeface="Cambria Math" pitchFamily="18"/>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0" i="0" u="none" strike="noStrike" kern="0" cap="none" spc="0" baseline="0" dirty="0">
                <a:solidFill>
                  <a:srgbClr val="FFFFFF"/>
                </a:solidFill>
                <a:uFillTx/>
                <a:latin typeface="Times New Roman" pitchFamily="18"/>
                <a:cs typeface="Times New Roman" pitchFamily="18"/>
              </a:rPr>
              <a:t>h =(2G/c</a:t>
            </a:r>
            <a:r>
              <a:rPr lang="fr-FR" sz="3200" b="0" i="0" u="none" strike="noStrike" kern="0" cap="none" spc="0" baseline="30000" dirty="0">
                <a:solidFill>
                  <a:srgbClr val="FFFFFF"/>
                </a:solidFill>
                <a:uFillTx/>
                <a:latin typeface="Times New Roman" pitchFamily="18"/>
                <a:cs typeface="Times New Roman" pitchFamily="18"/>
              </a:rPr>
              <a:t>4</a:t>
            </a:r>
            <a:r>
              <a:rPr lang="fr-FR" sz="3200" b="0" i="0" u="none" strike="noStrike" kern="0" cap="none" spc="0" baseline="0" dirty="0">
                <a:solidFill>
                  <a:srgbClr val="FFFFFF"/>
                </a:solidFill>
                <a:uFillTx/>
                <a:latin typeface="Times New Roman" pitchFamily="18"/>
                <a:cs typeface="Times New Roman" pitchFamily="18"/>
              </a:rPr>
              <a:t>r)</a:t>
            </a:r>
            <a:r>
              <a:rPr lang="fr-FR" sz="3200" b="0" i="0" u="none" strike="noStrike" kern="1200" cap="none" spc="0" baseline="0" dirty="0">
                <a:solidFill>
                  <a:srgbClr val="FFFFFF"/>
                </a:solidFill>
                <a:uFillTx/>
                <a:latin typeface="Times New Roman" pitchFamily="18"/>
                <a:cs typeface="Times New Roman" pitchFamily="18"/>
              </a:rPr>
              <a:t>Q’’(t-r/c) , où G= 6,67.10</a:t>
            </a:r>
            <a:r>
              <a:rPr lang="fr-FR" sz="3200" b="0" i="0" u="none" strike="noStrike" kern="1200" cap="none" spc="0" baseline="30000" dirty="0">
                <a:solidFill>
                  <a:srgbClr val="FFFFFF"/>
                </a:solidFill>
                <a:uFillTx/>
                <a:latin typeface="Times New Roman" pitchFamily="18"/>
                <a:cs typeface="Times New Roman" pitchFamily="18"/>
              </a:rPr>
              <a:t>-11</a:t>
            </a:r>
            <a:r>
              <a:rPr lang="fr-FR" sz="3200" b="0" i="0" u="none" strike="noStrike" kern="1200" cap="none" spc="0" baseline="0" dirty="0">
                <a:solidFill>
                  <a:srgbClr val="FFFFFF"/>
                </a:solidFill>
                <a:uFillTx/>
                <a:latin typeface="Times New Roman" pitchFamily="18"/>
                <a:cs typeface="Times New Roman" pitchFamily="18"/>
              </a:rPr>
              <a:t>, c = 3.10</a:t>
            </a:r>
            <a:r>
              <a:rPr lang="fr-FR" sz="3200" b="0" i="0" u="none" strike="noStrike" kern="1200" cap="none" spc="0" baseline="30000" dirty="0">
                <a:solidFill>
                  <a:srgbClr val="FFFFFF"/>
                </a:solidFill>
                <a:uFillTx/>
                <a:latin typeface="Times New Roman" pitchFamily="18"/>
                <a:cs typeface="Times New Roman" pitchFamily="18"/>
              </a:rPr>
              <a:t>8</a:t>
            </a:r>
            <a:r>
              <a:rPr lang="fr-FR" sz="3200" b="0" i="0" u="none" strike="noStrike" kern="1200" cap="none" spc="0" baseline="0" dirty="0">
                <a:solidFill>
                  <a:srgbClr val="FFFFFF"/>
                </a:solidFill>
                <a:uFillTx/>
                <a:latin typeface="Times New Roman" pitchFamily="18"/>
                <a:cs typeface="Times New Roman" pitchFamily="18"/>
              </a:rPr>
              <a:t>, </a:t>
            </a:r>
          </a:p>
          <a:p>
            <a:pPr lvl="0">
              <a:defRPr sz="1800" b="0" i="0" u="none" strike="noStrike" kern="0" cap="none" spc="0" baseline="0">
                <a:solidFill>
                  <a:srgbClr val="000000"/>
                </a:solidFill>
                <a:uFillTx/>
              </a:defRPr>
            </a:pPr>
            <a:endParaRPr lang="fr-FR" sz="3200" dirty="0">
              <a:solidFill>
                <a:srgbClr val="FFFFFF"/>
              </a:solidFill>
              <a:latin typeface="Times New Roman" pitchFamily="18"/>
              <a:cs typeface="Times New Roman" pitchFamily="18"/>
            </a:endParaRPr>
          </a:p>
          <a:p>
            <a:pPr lvl="0">
              <a:defRPr sz="1800" b="0" i="0" u="none" strike="noStrike" kern="0" cap="none" spc="0" baseline="0">
                <a:solidFill>
                  <a:srgbClr val="000000"/>
                </a:solidFill>
                <a:uFillTx/>
              </a:defRPr>
            </a:pPr>
            <a:r>
              <a:rPr lang="fr-FR" sz="3200" dirty="0">
                <a:solidFill>
                  <a:srgbClr val="FFFFFF"/>
                </a:solidFill>
                <a:latin typeface="Times New Roman" pitchFamily="18"/>
                <a:cs typeface="Times New Roman" pitchFamily="18"/>
              </a:rPr>
              <a:t>Exemple: Pour r = 7 . 10</a:t>
            </a:r>
            <a:r>
              <a:rPr lang="fr-FR" sz="3200" baseline="30000" dirty="0">
                <a:solidFill>
                  <a:srgbClr val="FFFFFF"/>
                </a:solidFill>
                <a:latin typeface="Times New Roman" pitchFamily="18"/>
                <a:cs typeface="Times New Roman" pitchFamily="18"/>
              </a:rPr>
              <a:t>9</a:t>
            </a:r>
            <a:r>
              <a:rPr lang="fr-FR" sz="3200" dirty="0">
                <a:solidFill>
                  <a:srgbClr val="FFFFFF"/>
                </a:solidFill>
                <a:latin typeface="Times New Roman" pitchFamily="18"/>
                <a:cs typeface="Times New Roman" pitchFamily="18"/>
              </a:rPr>
              <a:t> al  cela donne: </a:t>
            </a:r>
            <a:r>
              <a:rPr lang="fr-FR" sz="3200" kern="0" dirty="0">
                <a:solidFill>
                  <a:srgbClr val="FFFFFF"/>
                </a:solidFill>
                <a:latin typeface="Times New Roman" pitchFamily="18"/>
                <a:cs typeface="Times New Roman" pitchFamily="18"/>
              </a:rPr>
              <a:t>h =13,34 x </a:t>
            </a:r>
            <a:r>
              <a:rPr lang="fr-FR" sz="3200" dirty="0">
                <a:solidFill>
                  <a:srgbClr val="FFFFFF"/>
                </a:solidFill>
                <a:latin typeface="Times New Roman" pitchFamily="18"/>
                <a:cs typeface="Times New Roman" pitchFamily="18"/>
              </a:rPr>
              <a:t>10</a:t>
            </a:r>
            <a:r>
              <a:rPr lang="fr-FR" sz="3200" baseline="30000" dirty="0">
                <a:solidFill>
                  <a:srgbClr val="FFFFFF"/>
                </a:solidFill>
                <a:latin typeface="Times New Roman" pitchFamily="18"/>
                <a:cs typeface="Times New Roman" pitchFamily="18"/>
              </a:rPr>
              <a:t>-11</a:t>
            </a:r>
            <a:r>
              <a:rPr lang="fr-FR" sz="3200" kern="0" dirty="0">
                <a:solidFill>
                  <a:srgbClr val="FFFFFF"/>
                </a:solidFill>
                <a:latin typeface="Times New Roman" pitchFamily="18"/>
                <a:cs typeface="Times New Roman" pitchFamily="18"/>
              </a:rPr>
              <a:t>/(0,81. 10</a:t>
            </a:r>
            <a:r>
              <a:rPr lang="fr-FR" sz="3200" kern="0" baseline="30000" dirty="0">
                <a:solidFill>
                  <a:srgbClr val="FFFFFF"/>
                </a:solidFill>
                <a:latin typeface="Times New Roman" pitchFamily="18"/>
                <a:cs typeface="Times New Roman" pitchFamily="18"/>
              </a:rPr>
              <a:t>34</a:t>
            </a:r>
            <a:r>
              <a:rPr lang="fr-FR" sz="3200" kern="0" dirty="0">
                <a:solidFill>
                  <a:srgbClr val="FFFFFF"/>
                </a:solidFill>
                <a:latin typeface="Times New Roman" pitchFamily="18"/>
                <a:cs typeface="Times New Roman" pitchFamily="18"/>
              </a:rPr>
              <a:t> x6,62.10</a:t>
            </a:r>
            <a:r>
              <a:rPr lang="fr-FR" sz="3200" kern="0" baseline="30000" dirty="0">
                <a:solidFill>
                  <a:srgbClr val="FFFFFF"/>
                </a:solidFill>
                <a:latin typeface="Times New Roman" pitchFamily="18"/>
                <a:cs typeface="Times New Roman" pitchFamily="18"/>
              </a:rPr>
              <a:t>25</a:t>
            </a:r>
            <a:r>
              <a:rPr lang="fr-FR" sz="3200" kern="0" dirty="0">
                <a:solidFill>
                  <a:srgbClr val="FFFFFF"/>
                </a:solidFill>
                <a:latin typeface="Times New Roman" pitchFamily="18"/>
                <a:cs typeface="Times New Roman" pitchFamily="18"/>
              </a:rPr>
              <a:t>) </a:t>
            </a:r>
            <a:r>
              <a:rPr lang="fr-FR" sz="3200" dirty="0">
                <a:solidFill>
                  <a:srgbClr val="FFFFFF"/>
                </a:solidFill>
                <a:latin typeface="Times New Roman" pitchFamily="18"/>
                <a:cs typeface="Times New Roman" pitchFamily="18"/>
              </a:rPr>
              <a:t>Q’’(t-r/c)  →</a:t>
            </a:r>
            <a:r>
              <a:rPr lang="fr-FR" sz="3200" kern="0" dirty="0">
                <a:solidFill>
                  <a:srgbClr val="FFFFFF"/>
                </a:solidFill>
                <a:latin typeface="Times New Roman" pitchFamily="18"/>
                <a:cs typeface="Times New Roman" pitchFamily="18"/>
              </a:rPr>
              <a:t>h </a:t>
            </a:r>
            <a:r>
              <a:rPr lang="fr-FR" sz="3200" dirty="0">
                <a:solidFill>
                  <a:srgbClr val="FFFFFF"/>
                </a:solidFill>
                <a:latin typeface="Times New Roman" pitchFamily="18"/>
                <a:cs typeface="Times New Roman" pitchFamily="18"/>
              </a:rPr>
              <a:t>≈</a:t>
            </a:r>
            <a:r>
              <a:rPr lang="fr-FR" sz="3200" kern="0" dirty="0">
                <a:solidFill>
                  <a:srgbClr val="FFFFFF"/>
                </a:solidFill>
                <a:latin typeface="Times New Roman" pitchFamily="18"/>
                <a:cs typeface="Times New Roman" pitchFamily="18"/>
              </a:rPr>
              <a:t> (10</a:t>
            </a:r>
            <a:r>
              <a:rPr lang="fr-FR" sz="3200" kern="0" baseline="30000" dirty="0">
                <a:solidFill>
                  <a:srgbClr val="FFFFFF"/>
                </a:solidFill>
                <a:latin typeface="Times New Roman" pitchFamily="18"/>
                <a:cs typeface="Times New Roman" pitchFamily="18"/>
              </a:rPr>
              <a:t>-69</a:t>
            </a:r>
            <a:r>
              <a:rPr lang="fr-FR" sz="3200" kern="0" dirty="0">
                <a:solidFill>
                  <a:srgbClr val="FFFFFF"/>
                </a:solidFill>
                <a:latin typeface="Times New Roman" pitchFamily="18"/>
                <a:cs typeface="Times New Roman" pitchFamily="18"/>
              </a:rPr>
              <a:t>)</a:t>
            </a:r>
            <a:r>
              <a:rPr lang="fr-FR" sz="3200" dirty="0">
                <a:solidFill>
                  <a:srgbClr val="FFFFFF"/>
                </a:solidFill>
                <a:latin typeface="Times New Roman" pitchFamily="18"/>
                <a:cs typeface="Times New Roman" pitchFamily="18"/>
              </a:rPr>
              <a:t>Q’’(t-r/c).</a:t>
            </a:r>
            <a:endParaRPr lang="fr-FR" sz="3200" b="0" i="0" u="none" strike="noStrike" kern="1200" cap="none" spc="0" baseline="0" dirty="0">
              <a:solidFill>
                <a:srgbClr val="FFFFFF"/>
              </a:solidFill>
              <a:uFillTx/>
              <a:latin typeface="Times New Roman" pitchFamily="18"/>
              <a:cs typeface="Times New Roman" pitchFamily="18"/>
            </a:endParaRP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3200" b="0" i="0" u="none" strike="noStrike" kern="1200" cap="none" spc="0" baseline="0" dirty="0">
              <a:solidFill>
                <a:srgbClr val="FFFFFF"/>
              </a:solidFill>
              <a:uFillTx/>
              <a:latin typeface="Times New Roman" pitchFamily="18"/>
              <a:cs typeface="Times New Roman" pitchFamily="18"/>
            </a:endParaRP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3600" b="0" i="0" u="none" strike="noStrike" kern="1200" cap="none" spc="0" baseline="0" dirty="0">
              <a:solidFill>
                <a:srgbClr val="FFFFFF"/>
              </a:solidFill>
              <a:uFillTx/>
              <a:latin typeface="Times New Roman" pitchFamily="18"/>
              <a:cs typeface="Times New Roman" pitchFamily="18"/>
            </a:endParaRP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FFFFFF"/>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FFFFFF"/>
              </a:solidFill>
              <a:uFillTx/>
              <a:latin typeface="Calibri"/>
            </a:endParaRPr>
          </a:p>
        </p:txBody>
      </p:sp>
      <p:sp>
        <p:nvSpPr>
          <p:cNvPr id="5" name="Rectangle 7">
            <a:extLst>
              <a:ext uri="{FF2B5EF4-FFF2-40B4-BE49-F238E27FC236}">
                <a16:creationId xmlns:a16="http://schemas.microsoft.com/office/drawing/2014/main" id="{F418A626-CC45-4EB6-82C8-F437894B3082}"/>
              </a:ext>
            </a:extLst>
          </p:cNvPr>
          <p:cNvSpPr/>
          <p:nvPr/>
        </p:nvSpPr>
        <p:spPr>
          <a:xfrm>
            <a:off x="0" y="0"/>
            <a:ext cx="12191996" cy="0"/>
          </a:xfrm>
          <a:prstGeom prst="rect">
            <a:avLst/>
          </a:prstGeom>
          <a:noFill/>
          <a:ln cap="flat">
            <a:noFill/>
            <a:prstDash val="solid"/>
          </a:ln>
        </p:spPr>
        <p:txBody>
          <a:bodyPr vert="horz" wrap="none" lIns="91440" tIns="45720" rIns="91440" bIns="45720" anchor="ctr"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Arial" pitchFamily="34"/>
              </a:rPr>
              <a:t>La petitesse du facteur   </a:t>
            </a:r>
            <a:r>
              <a:rPr lang="fr-FR" sz="1900" b="0" i="0" u="none" strike="noStrike" kern="1200" cap="none" spc="0" baseline="0">
                <a:solidFill>
                  <a:srgbClr val="000000"/>
                </a:solidFill>
                <a:uFillTx/>
                <a:latin typeface="Arial" pitchFamily="34"/>
              </a:rPr>
              <a:t> </a:t>
            </a:r>
            <a:r>
              <a:rPr lang="fr-FR" sz="1800" b="0" i="0" u="none" strike="noStrike" kern="1200" cap="none" spc="0" baseline="0">
                <a:solidFill>
                  <a:srgbClr val="000000"/>
                </a:solidFill>
                <a:uFillTx/>
                <a:latin typeface="Arial" pitchFamily="34"/>
              </a:rPr>
              <a:t>traduit la grande rigidité de l'espace-temps. Il faut la compenser par de grandes variations du moment quadrupôlaire pour produire des ondes gravitationnelles détectables </a:t>
            </a:r>
          </a:p>
        </p:txBody>
      </p:sp>
      <p:sp>
        <p:nvSpPr>
          <p:cNvPr id="6" name="AutoShape 8" descr="{\displaystyle 2G/c^{4}\approx 1,65\times 10^{-44}{\rm {\;m^{-1}\cdot kg^{-1}\cdot s^{2}}}}">
            <a:extLst>
              <a:ext uri="{FF2B5EF4-FFF2-40B4-BE49-F238E27FC236}">
                <a16:creationId xmlns:a16="http://schemas.microsoft.com/office/drawing/2014/main" id="{33C545C4-E0C6-468D-9462-07D4F0055B2D}"/>
              </a:ext>
            </a:extLst>
          </p:cNvPr>
          <p:cNvSpPr/>
          <p:nvPr/>
        </p:nvSpPr>
        <p:spPr>
          <a:xfrm>
            <a:off x="2530473" y="-280985"/>
            <a:ext cx="304796" cy="304796"/>
          </a:xfrm>
          <a:prstGeom prst="rect">
            <a:avLst/>
          </a:pr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name="Slide9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D84F283-8C5F-45A9-8D48-685F701FD0FF}"/>
              </a:ext>
            </a:extLst>
          </p:cNvPr>
          <p:cNvSpPr txBox="1">
            <a:spLocks noGrp="1"/>
          </p:cNvSpPr>
          <p:nvPr>
            <p:ph type="title"/>
          </p:nvPr>
        </p:nvSpPr>
        <p:spPr>
          <a:xfrm>
            <a:off x="1760622" y="29461"/>
            <a:ext cx="8554147" cy="745464"/>
          </a:xfrm>
        </p:spPr>
        <p:txBody>
          <a:bodyPr anchorCtr="1"/>
          <a:lstStyle/>
          <a:p>
            <a:pPr lvl="0" algn="ctr"/>
            <a:r>
              <a:rPr lang="fr-FR" sz="2900">
                <a:latin typeface="Times New Roman" pitchFamily="18"/>
                <a:cs typeface="Times New Roman" pitchFamily="18"/>
              </a:rPr>
              <a:t>Génération des ondes gravitationnelles</a:t>
            </a:r>
          </a:p>
        </p:txBody>
      </p:sp>
      <p:sp>
        <p:nvSpPr>
          <p:cNvPr id="3" name="Espace réservé du contenu 2">
            <a:extLst>
              <a:ext uri="{FF2B5EF4-FFF2-40B4-BE49-F238E27FC236}">
                <a16:creationId xmlns:a16="http://schemas.microsoft.com/office/drawing/2014/main" id="{8204931B-232C-41EA-ABD7-B7E84934BD64}"/>
              </a:ext>
            </a:extLst>
          </p:cNvPr>
          <p:cNvSpPr txBox="1">
            <a:spLocks noGrp="1"/>
          </p:cNvSpPr>
          <p:nvPr>
            <p:ph idx="1"/>
          </p:nvPr>
        </p:nvSpPr>
        <p:spPr>
          <a:xfrm>
            <a:off x="156115" y="947857"/>
            <a:ext cx="8251902" cy="5904491"/>
          </a:xfrm>
        </p:spPr>
        <p:txBody>
          <a:bodyPr/>
          <a:lstStyle/>
          <a:p>
            <a:pPr lvl="0">
              <a:lnSpc>
                <a:spcPct val="90000"/>
              </a:lnSpc>
            </a:pPr>
            <a:endParaRPr lang="fr-FR" sz="2600">
              <a:latin typeface="Times New Roman" pitchFamily="18"/>
              <a:cs typeface="Times New Roman" pitchFamily="18"/>
            </a:endParaRPr>
          </a:p>
          <a:p>
            <a:pPr lvl="0">
              <a:lnSpc>
                <a:spcPct val="90000"/>
              </a:lnSpc>
            </a:pPr>
            <a:endParaRPr lang="fr-FR" sz="2600">
              <a:latin typeface="Times New Roman" pitchFamily="18"/>
              <a:cs typeface="Times New Roman" pitchFamily="18"/>
            </a:endParaRPr>
          </a:p>
          <a:p>
            <a:pPr lvl="0">
              <a:lnSpc>
                <a:spcPct val="90000"/>
              </a:lnSpc>
            </a:pPr>
            <a:endParaRPr lang="fr-FR" sz="2600">
              <a:latin typeface="Times New Roman" pitchFamily="18"/>
              <a:cs typeface="Times New Roman" pitchFamily="18"/>
            </a:endParaRPr>
          </a:p>
          <a:p>
            <a:pPr lvl="0">
              <a:lnSpc>
                <a:spcPct val="90000"/>
              </a:lnSpc>
            </a:pPr>
            <a:endParaRPr lang="fr-FR" sz="2600">
              <a:latin typeface="Times New Roman" pitchFamily="18"/>
              <a:cs typeface="Times New Roman" pitchFamily="18"/>
            </a:endParaRPr>
          </a:p>
          <a:p>
            <a:pPr marL="0" lvl="0" indent="0">
              <a:lnSpc>
                <a:spcPct val="90000"/>
              </a:lnSpc>
              <a:buNone/>
            </a:pPr>
            <a:endParaRPr lang="fr-FR" sz="2600">
              <a:latin typeface="Times New Roman" pitchFamily="18"/>
              <a:cs typeface="Times New Roman" pitchFamily="18"/>
            </a:endParaRPr>
          </a:p>
          <a:p>
            <a:pPr lvl="0">
              <a:lnSpc>
                <a:spcPct val="90000"/>
              </a:lnSpc>
            </a:pPr>
            <a:endParaRPr lang="fr-FR" sz="2600">
              <a:latin typeface="Times New Roman" pitchFamily="18"/>
              <a:cs typeface="Times New Roman" pitchFamily="18"/>
            </a:endParaRPr>
          </a:p>
        </p:txBody>
      </p:sp>
      <p:sp>
        <p:nvSpPr>
          <p:cNvPr id="4" name="ZoneTexte 11">
            <a:extLst>
              <a:ext uri="{FF2B5EF4-FFF2-40B4-BE49-F238E27FC236}">
                <a16:creationId xmlns:a16="http://schemas.microsoft.com/office/drawing/2014/main" id="{2E9B285D-3F17-4D56-8C7D-DACD8A7F3F74}"/>
              </a:ext>
            </a:extLst>
          </p:cNvPr>
          <p:cNvSpPr txBox="1"/>
          <p:nvPr/>
        </p:nvSpPr>
        <p:spPr>
          <a:xfrm>
            <a:off x="39511" y="751115"/>
            <a:ext cx="12152485" cy="6494085"/>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800" b="0" i="0" u="none" strike="noStrike" kern="1200" cap="none" spc="0" baseline="0" dirty="0">
              <a:solidFill>
                <a:srgbClr val="FFFFFF"/>
              </a:solidFill>
              <a:uFillTx/>
              <a:latin typeface="Times New Roman" pitchFamily="18"/>
              <a:cs typeface="Times New Roman" pitchFamily="18"/>
            </a:endParaRP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0" i="0" u="none" strike="noStrike" kern="1200" cap="none" spc="0" baseline="0" dirty="0">
                <a:solidFill>
                  <a:srgbClr val="FFFFFF"/>
                </a:solidFill>
                <a:uFillTx/>
                <a:latin typeface="Times New Roman" pitchFamily="18"/>
                <a:cs typeface="Times New Roman" pitchFamily="18"/>
              </a:rPr>
              <a:t>La petitesse du facteur 2G/c</a:t>
            </a:r>
            <a:r>
              <a:rPr lang="fr-FR" sz="3200" b="0" i="0" u="none" strike="noStrike" kern="1200" cap="none" spc="0" baseline="30000" dirty="0">
                <a:solidFill>
                  <a:srgbClr val="FFFFFF"/>
                </a:solidFill>
                <a:uFillTx/>
                <a:latin typeface="Times New Roman" pitchFamily="18"/>
                <a:cs typeface="Times New Roman" pitchFamily="18"/>
              </a:rPr>
              <a:t>4</a:t>
            </a:r>
            <a:r>
              <a:rPr lang="fr-FR" sz="3200" b="0" i="0" u="none" strike="noStrike" kern="1200" cap="none" spc="0" baseline="0" dirty="0">
                <a:solidFill>
                  <a:srgbClr val="FFFFFF"/>
                </a:solidFill>
                <a:uFillTx/>
                <a:latin typeface="Times New Roman" pitchFamily="18"/>
                <a:cs typeface="Times New Roman" pitchFamily="18"/>
              </a:rPr>
              <a:t> = 1.65 10 </a:t>
            </a:r>
            <a:r>
              <a:rPr lang="fr-FR" sz="3200" b="0" i="0" u="none" strike="noStrike" kern="1200" cap="none" spc="0" baseline="30000" dirty="0">
                <a:solidFill>
                  <a:srgbClr val="FFFFFF"/>
                </a:solidFill>
                <a:uFillTx/>
                <a:latin typeface="Times New Roman" pitchFamily="18"/>
                <a:cs typeface="Times New Roman" pitchFamily="18"/>
              </a:rPr>
              <a:t>-44 </a:t>
            </a:r>
            <a:r>
              <a:rPr lang="fr-FR" sz="3200" b="0" i="0" u="none" strike="noStrike" kern="1200" cap="none" spc="0" baseline="0" dirty="0">
                <a:solidFill>
                  <a:srgbClr val="FFFFFF"/>
                </a:solidFill>
                <a:uFillTx/>
                <a:latin typeface="Times New Roman" pitchFamily="18"/>
                <a:cs typeface="Times New Roman" pitchFamily="18"/>
              </a:rPr>
              <a:t>m</a:t>
            </a:r>
            <a:r>
              <a:rPr lang="fr-FR" sz="3200" b="0" i="0" u="none" strike="noStrike" kern="1200" cap="none" spc="0" baseline="30000" dirty="0">
                <a:solidFill>
                  <a:srgbClr val="FFFFFF"/>
                </a:solidFill>
                <a:uFillTx/>
                <a:latin typeface="Times New Roman" pitchFamily="18"/>
                <a:cs typeface="Times New Roman" pitchFamily="18"/>
              </a:rPr>
              <a:t>-1</a:t>
            </a:r>
            <a:r>
              <a:rPr lang="fr-FR" sz="3200" b="0" i="0" u="none" strike="noStrike" kern="1200" cap="none" spc="0" baseline="0" dirty="0">
                <a:solidFill>
                  <a:srgbClr val="FFFFFF"/>
                </a:solidFill>
                <a:uFillTx/>
                <a:latin typeface="Times New Roman" pitchFamily="18"/>
                <a:cs typeface="Times New Roman" pitchFamily="18"/>
              </a:rPr>
              <a:t> kg</a:t>
            </a:r>
            <a:r>
              <a:rPr lang="fr-FR" sz="3200" b="0" i="0" u="none" strike="noStrike" kern="1200" cap="none" spc="0" baseline="30000" dirty="0">
                <a:solidFill>
                  <a:srgbClr val="FFFFFF"/>
                </a:solidFill>
                <a:uFillTx/>
                <a:latin typeface="Times New Roman" pitchFamily="18"/>
                <a:cs typeface="Times New Roman" pitchFamily="18"/>
              </a:rPr>
              <a:t>-1</a:t>
            </a:r>
            <a:r>
              <a:rPr lang="fr-FR" sz="3200" b="0" i="0" u="none" strike="noStrike" kern="1200" cap="none" spc="0" baseline="0" dirty="0">
                <a:solidFill>
                  <a:srgbClr val="FFFFFF"/>
                </a:solidFill>
                <a:uFillTx/>
                <a:latin typeface="Times New Roman" pitchFamily="18"/>
                <a:cs typeface="Times New Roman" pitchFamily="18"/>
              </a:rPr>
              <a:t> s</a:t>
            </a:r>
            <a:r>
              <a:rPr lang="fr-FR" sz="3200" b="0" i="0" u="none" strike="noStrike" kern="1200" cap="none" spc="0" baseline="30000" dirty="0">
                <a:solidFill>
                  <a:srgbClr val="FFFFFF"/>
                </a:solidFill>
                <a:uFillTx/>
                <a:latin typeface="Times New Roman" pitchFamily="18"/>
                <a:cs typeface="Times New Roman" pitchFamily="18"/>
              </a:rPr>
              <a:t>2</a:t>
            </a:r>
            <a:r>
              <a:rPr lang="fr-FR" sz="3200" b="0" i="0" u="none" strike="noStrike" kern="1200" cap="none" spc="0" baseline="0" dirty="0">
                <a:solidFill>
                  <a:srgbClr val="FFFFFF"/>
                </a:solidFill>
                <a:uFillTx/>
                <a:latin typeface="Times New Roman" pitchFamily="18"/>
                <a:cs typeface="Times New Roman" pitchFamily="18"/>
              </a:rPr>
              <a:t> traduit la grande rigidité de l’espace-temps, il faut donc de grandes accélérations du moment quadripolaire pour générer des ondes détectables</a:t>
            </a:r>
            <a:r>
              <a:rPr lang="fr-FR" sz="3200" b="0" i="0" u="none" strike="noStrike" kern="1200" cap="none" spc="0" dirty="0">
                <a:solidFill>
                  <a:srgbClr val="FFFFFF"/>
                </a:solidFill>
                <a:uFillTx/>
                <a:latin typeface="Times New Roman" pitchFamily="18"/>
                <a:cs typeface="Times New Roman" pitchFamily="18"/>
              </a:rPr>
              <a:t>.</a:t>
            </a:r>
            <a:r>
              <a:rPr lang="fr-FR" sz="3200" b="0" i="0" u="none" strike="noStrike" kern="1200" cap="none" spc="0" baseline="0" dirty="0">
                <a:solidFill>
                  <a:srgbClr val="FFFFFF"/>
                </a:solidFill>
                <a:uFillTx/>
                <a:latin typeface="Times New Roman" pitchFamily="18"/>
                <a:cs typeface="Times New Roman" pitchFamily="18"/>
              </a:rPr>
              <a:t> </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3200" b="0" i="0" u="none" strike="noStrike" kern="0" cap="none" spc="0" baseline="0" dirty="0">
              <a:solidFill>
                <a:srgbClr val="FFFFFF"/>
              </a:solidFill>
              <a:uFillTx/>
              <a:latin typeface="Times New Roman" pitchFamily="18"/>
              <a:cs typeface="Times New Roman" pitchFamily="18"/>
            </a:endParaRP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0" i="0" u="none" strike="noStrike" kern="1200" cap="none" spc="0" baseline="0" dirty="0">
                <a:solidFill>
                  <a:srgbClr val="FFFFFF"/>
                </a:solidFill>
                <a:uFillTx/>
                <a:latin typeface="Times New Roman" pitchFamily="18"/>
                <a:cs typeface="Times New Roman" pitchFamily="18"/>
              </a:rPr>
              <a:t>Ceci a des conséquences importantes. </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3200" b="0" i="0" u="none" strike="noStrike" kern="0" cap="none" spc="0" baseline="0" dirty="0">
              <a:solidFill>
                <a:srgbClr val="FFFFFF"/>
              </a:solidFill>
              <a:uFillTx/>
              <a:latin typeface="Times New Roman" pitchFamily="18"/>
              <a:cs typeface="Times New Roman" pitchFamily="18"/>
            </a:endParaRP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0" i="0" u="none" strike="noStrike" kern="1200" cap="none" spc="0" baseline="0" dirty="0">
                <a:solidFill>
                  <a:srgbClr val="FFFFFF"/>
                </a:solidFill>
                <a:uFillTx/>
                <a:latin typeface="Times New Roman" pitchFamily="18"/>
                <a:cs typeface="Times New Roman" pitchFamily="18"/>
              </a:rPr>
              <a:t>Les systèmes dont la dynamique est à symétrie sphérique (sphère en expansion ou en contraction) ou à symétrie cylindrique (disque en rotation sur son axe) n'émettent pas d'ondes gravitationnelles car leur moment </a:t>
            </a:r>
            <a:r>
              <a:rPr lang="fr-FR" sz="3200" b="0" i="0" u="none" strike="noStrike" kern="1200" cap="none" spc="0" baseline="0" dirty="0" err="1">
                <a:solidFill>
                  <a:srgbClr val="FFFFFF"/>
                </a:solidFill>
                <a:uFillTx/>
                <a:latin typeface="Times New Roman" pitchFamily="18"/>
                <a:cs typeface="Times New Roman" pitchFamily="18"/>
              </a:rPr>
              <a:t>quadrupolaire</a:t>
            </a:r>
            <a:r>
              <a:rPr lang="fr-FR" sz="3200" b="0" i="0" u="none" strike="noStrike" kern="1200" cap="none" spc="0" baseline="0" dirty="0">
                <a:solidFill>
                  <a:srgbClr val="FFFFFF"/>
                </a:solidFill>
                <a:uFillTx/>
                <a:latin typeface="Times New Roman" pitchFamily="18"/>
                <a:cs typeface="Times New Roman" pitchFamily="18"/>
              </a:rPr>
              <a:t> reste constant</a:t>
            </a:r>
            <a:r>
              <a:rPr lang="fr-FR" sz="3600" b="0" i="0" u="none" strike="noStrike" kern="1200" cap="none" spc="0" baseline="0" dirty="0">
                <a:solidFill>
                  <a:srgbClr val="FFFFFF"/>
                </a:solidFill>
                <a:uFillTx/>
                <a:latin typeface="Times New Roman" pitchFamily="18"/>
                <a:cs typeface="Times New Roman" pitchFamily="18"/>
              </a:rPr>
              <a:t>.</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800" b="0" i="0" u="none" strike="noStrike" kern="1200" cap="none" spc="0" baseline="0" dirty="0">
              <a:solidFill>
                <a:srgbClr val="FFFFFF"/>
              </a:solidFill>
              <a:uFillTx/>
              <a:latin typeface="Times New Roman" pitchFamily="18"/>
              <a:cs typeface="Times New Roman" pitchFamily="18"/>
            </a:endParaRP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FFFFFF"/>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dirty="0">
              <a:solidFill>
                <a:srgbClr val="FFFFFF"/>
              </a:solidFill>
              <a:uFillTx/>
              <a:latin typeface="Calibri"/>
            </a:endParaRPr>
          </a:p>
        </p:txBody>
      </p:sp>
      <p:sp>
        <p:nvSpPr>
          <p:cNvPr id="5" name="Rectangle 7">
            <a:extLst>
              <a:ext uri="{FF2B5EF4-FFF2-40B4-BE49-F238E27FC236}">
                <a16:creationId xmlns:a16="http://schemas.microsoft.com/office/drawing/2014/main" id="{8682A7DA-BFE9-437E-9272-6D593D21E7AC}"/>
              </a:ext>
            </a:extLst>
          </p:cNvPr>
          <p:cNvSpPr/>
          <p:nvPr/>
        </p:nvSpPr>
        <p:spPr>
          <a:xfrm>
            <a:off x="0" y="0"/>
            <a:ext cx="12191996" cy="0"/>
          </a:xfrm>
          <a:prstGeom prst="rect">
            <a:avLst/>
          </a:prstGeom>
          <a:noFill/>
          <a:ln cap="flat">
            <a:noFill/>
            <a:prstDash val="solid"/>
          </a:ln>
        </p:spPr>
        <p:txBody>
          <a:bodyPr vert="horz" wrap="none" lIns="91440" tIns="45720" rIns="91440" bIns="45720" anchor="ctr"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000000"/>
                </a:solidFill>
                <a:uFillTx/>
                <a:latin typeface="Arial" pitchFamily="34"/>
              </a:rPr>
              <a:t>La petitesse du facteur   </a:t>
            </a:r>
            <a:r>
              <a:rPr lang="fr-FR" sz="1900" b="0" i="0" u="none" strike="noStrike" kern="1200" cap="none" spc="0" baseline="0">
                <a:solidFill>
                  <a:srgbClr val="000000"/>
                </a:solidFill>
                <a:uFillTx/>
                <a:latin typeface="Arial" pitchFamily="34"/>
              </a:rPr>
              <a:t> </a:t>
            </a:r>
            <a:r>
              <a:rPr lang="fr-FR" sz="1800" b="0" i="0" u="none" strike="noStrike" kern="1200" cap="none" spc="0" baseline="0">
                <a:solidFill>
                  <a:srgbClr val="000000"/>
                </a:solidFill>
                <a:uFillTx/>
                <a:latin typeface="Arial" pitchFamily="34"/>
              </a:rPr>
              <a:t>traduit la grande rigidité de l'espace-temps. Il faut la compenser par de grandes variations du moment quadrupôlaire pour produire des ondes gravitationnelles détectables </a:t>
            </a:r>
          </a:p>
        </p:txBody>
      </p:sp>
      <p:sp>
        <p:nvSpPr>
          <p:cNvPr id="6" name="AutoShape 8" descr="{\displaystyle 2G/c^{4}\approx 1,65\times 10^{-44}{\rm {\;m^{-1}\cdot kg^{-1}\cdot s^{2}}}}">
            <a:extLst>
              <a:ext uri="{FF2B5EF4-FFF2-40B4-BE49-F238E27FC236}">
                <a16:creationId xmlns:a16="http://schemas.microsoft.com/office/drawing/2014/main" id="{6BB9B5BF-64A1-4FB0-8510-34A1BD7B0329}"/>
              </a:ext>
            </a:extLst>
          </p:cNvPr>
          <p:cNvSpPr/>
          <p:nvPr/>
        </p:nvSpPr>
        <p:spPr>
          <a:xfrm>
            <a:off x="2530473" y="-280985"/>
            <a:ext cx="304796" cy="304796"/>
          </a:xfrm>
          <a:prstGeom prst="rect">
            <a:avLst/>
          </a:pr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name="Slide26">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56215D-3741-4612-B729-81F48C948B04}"/>
              </a:ext>
            </a:extLst>
          </p:cNvPr>
          <p:cNvSpPr txBox="1">
            <a:spLocks noGrp="1"/>
          </p:cNvSpPr>
          <p:nvPr>
            <p:ph type="title"/>
          </p:nvPr>
        </p:nvSpPr>
        <p:spPr>
          <a:xfrm>
            <a:off x="39511" y="5650"/>
            <a:ext cx="12191996" cy="716834"/>
          </a:xfrm>
        </p:spPr>
        <p:txBody>
          <a:bodyPr anchorCtr="1"/>
          <a:lstStyle/>
          <a:p>
            <a:pPr lvl="0" algn="ctr"/>
            <a:r>
              <a:rPr lang="fr-FR" sz="2900">
                <a:latin typeface="Times New Roman" pitchFamily="18"/>
                <a:cs typeface="Times New Roman" pitchFamily="18"/>
              </a:rPr>
              <a:t>Effets physique des ondes gravitationnelles</a:t>
            </a:r>
          </a:p>
        </p:txBody>
      </p:sp>
      <p:sp>
        <p:nvSpPr>
          <p:cNvPr id="3" name="ZoneTexte 11">
            <a:extLst>
              <a:ext uri="{FF2B5EF4-FFF2-40B4-BE49-F238E27FC236}">
                <a16:creationId xmlns:a16="http://schemas.microsoft.com/office/drawing/2014/main" id="{1D256904-635B-48B8-9205-8222AD2CF4B6}"/>
              </a:ext>
            </a:extLst>
          </p:cNvPr>
          <p:cNvSpPr txBox="1"/>
          <p:nvPr/>
        </p:nvSpPr>
        <p:spPr>
          <a:xfrm>
            <a:off x="39511" y="1272378"/>
            <a:ext cx="12191996" cy="5078312"/>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0" i="0" u="none" strike="noStrike" kern="1200" cap="none" spc="0" baseline="0">
                <a:solidFill>
                  <a:srgbClr val="FFFFFF"/>
                </a:solidFill>
                <a:uFillTx/>
                <a:latin typeface="Times New Roman" pitchFamily="18"/>
                <a:cs typeface="Times New Roman" pitchFamily="18"/>
              </a:rPr>
              <a:t>Un dispositif simple pour la production d'onde gravitationnelle est un haltère en rotation autour du centre de son axe. Un tel système avec deux masses m séparées d'une distance R en rotation à la vitesse angulaire ω donne Q ¨ ≈ m(ω R) </a:t>
            </a:r>
            <a:r>
              <a:rPr lang="fr-FR" sz="3200" b="0" i="0" u="none" strike="noStrike" kern="1200" cap="none" spc="0" baseline="30000">
                <a:solidFill>
                  <a:srgbClr val="FFFFFF"/>
                </a:solidFill>
                <a:uFillTx/>
                <a:latin typeface="Times New Roman" pitchFamily="18"/>
                <a:cs typeface="Times New Roman" pitchFamily="18"/>
              </a:rPr>
              <a:t>2</a:t>
            </a:r>
            <a:r>
              <a:rPr lang="fr-FR" sz="3200" b="0" i="0" u="none" strike="noStrike" kern="1200" cap="none" spc="0" baseline="0">
                <a:solidFill>
                  <a:srgbClr val="FFFFFF"/>
                </a:solidFill>
                <a:uFillTx/>
                <a:latin typeface="Times New Roman" pitchFamily="18"/>
                <a:cs typeface="Times New Roman" pitchFamily="18"/>
              </a:rPr>
              <a:t>. </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3200" b="0" i="0" u="none" strike="noStrike" kern="1200" cap="none" spc="0" baseline="0">
              <a:solidFill>
                <a:srgbClr val="FFFFFF"/>
              </a:solidFill>
              <a:uFillTx/>
              <a:latin typeface="Times New Roman" pitchFamily="18"/>
              <a:cs typeface="Times New Roman" pitchFamily="18"/>
            </a:endParaRP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0" i="0" u="none" strike="noStrike" kern="1200" cap="none" spc="0" baseline="0">
                <a:solidFill>
                  <a:srgbClr val="FFFFFF"/>
                </a:solidFill>
                <a:uFillTx/>
                <a:latin typeface="Times New Roman" pitchFamily="18"/>
                <a:cs typeface="Times New Roman" pitchFamily="18"/>
              </a:rPr>
              <a:t>Cette estimation, appliquée à des systèmes aux dimensions réalistes pour une expérience construite par l'homme, montre que la production d'ondes gravitationnelles détectables est impraticable en laboratoire.</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3200" b="0" i="0" u="none" strike="noStrike" kern="1200" cap="none" spc="0" baseline="0">
              <a:solidFill>
                <a:srgbClr val="FFFFFF"/>
              </a:solidFill>
              <a:uFillTx/>
              <a:latin typeface="Times New Roman" pitchFamily="18"/>
              <a:cs typeface="Times New Roman" pitchFamily="18"/>
            </a:endParaRP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600" b="0" i="0" u="none" strike="noStrike" kern="1200" cap="none" spc="0" baseline="0">
                <a:solidFill>
                  <a:srgbClr val="FFFFFF"/>
                </a:solidFill>
                <a:uFillTx/>
                <a:latin typeface="Times New Roman" pitchFamily="18"/>
                <a:cs typeface="Times New Roman" pitchFamily="18"/>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name="Slide9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2B38A4-A5A5-437C-9283-0A526623481A}"/>
              </a:ext>
            </a:extLst>
          </p:cNvPr>
          <p:cNvSpPr txBox="1">
            <a:spLocks noGrp="1"/>
          </p:cNvSpPr>
          <p:nvPr>
            <p:ph type="title"/>
          </p:nvPr>
        </p:nvSpPr>
        <p:spPr>
          <a:xfrm>
            <a:off x="39511" y="5650"/>
            <a:ext cx="12191996" cy="716834"/>
          </a:xfrm>
        </p:spPr>
        <p:txBody>
          <a:bodyPr anchorCtr="1"/>
          <a:lstStyle/>
          <a:p>
            <a:pPr lvl="0" algn="ctr"/>
            <a:r>
              <a:rPr lang="fr-FR" sz="2900">
                <a:latin typeface="Times New Roman" pitchFamily="18"/>
                <a:cs typeface="Times New Roman" pitchFamily="18"/>
              </a:rPr>
              <a:t>Effets physique des ondes gravitationnelles</a:t>
            </a:r>
          </a:p>
        </p:txBody>
      </p:sp>
      <p:sp>
        <p:nvSpPr>
          <p:cNvPr id="3" name="ZoneTexte 11">
            <a:extLst>
              <a:ext uri="{FF2B5EF4-FFF2-40B4-BE49-F238E27FC236}">
                <a16:creationId xmlns:a16="http://schemas.microsoft.com/office/drawing/2014/main" id="{1782A0BE-161B-438D-A3F6-8FE32E83049F}"/>
              </a:ext>
            </a:extLst>
          </p:cNvPr>
          <p:cNvSpPr txBox="1"/>
          <p:nvPr/>
        </p:nvSpPr>
        <p:spPr>
          <a:xfrm>
            <a:off x="39511" y="1272378"/>
            <a:ext cx="12191996" cy="2492992"/>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800" b="0" i="0" u="none" strike="noStrike" kern="1200" cap="none" spc="0" baseline="0">
              <a:solidFill>
                <a:srgbClr val="FFFFFF"/>
              </a:solidFill>
              <a:uFillTx/>
              <a:latin typeface="Times New Roman" pitchFamily="18"/>
              <a:cs typeface="Times New Roman" pitchFamily="18"/>
            </a:endParaRP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3200" b="0" i="0" u="none" strike="noStrike" kern="1200" cap="none" spc="0" baseline="0">
                <a:solidFill>
                  <a:srgbClr val="FFFFFF"/>
                </a:solidFill>
                <a:uFillTx/>
                <a:latin typeface="Times New Roman" pitchFamily="18"/>
                <a:cs typeface="Times New Roman" pitchFamily="18"/>
              </a:rPr>
              <a:t>C'est pourquoi l'on s'intéresse à des sources astrophysiques, qui font généralement intervenir des objets compacts (comme les étoiles à neutrons et les trous noirs) présentant de grandes masses et capables de soutenir de très grandes accélérations.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BC9121-551A-4E46-AF1D-A54E757CCAA8}"/>
              </a:ext>
            </a:extLst>
          </p:cNvPr>
          <p:cNvSpPr>
            <a:spLocks noGrp="1"/>
          </p:cNvSpPr>
          <p:nvPr>
            <p:ph type="title"/>
          </p:nvPr>
        </p:nvSpPr>
        <p:spPr>
          <a:xfrm>
            <a:off x="555358" y="0"/>
            <a:ext cx="11056539" cy="953729"/>
          </a:xfrm>
        </p:spPr>
        <p:txBody>
          <a:bodyPr>
            <a:noAutofit/>
          </a:bodyPr>
          <a:lstStyle/>
          <a:p>
            <a:r>
              <a:rPr lang="fr-FR" sz="2400" b="1" dirty="0">
                <a:latin typeface="Times New Roman" panose="02020603050405020304" pitchFamily="18" charset="0"/>
                <a:cs typeface="Times New Roman" panose="02020603050405020304" pitchFamily="18" charset="0"/>
              </a:rPr>
              <a:t>la naissance d'un nouveau type de trou noir a transformé 8 soleils en énergie pure (1.44. 10</a:t>
            </a:r>
            <a:r>
              <a:rPr lang="fr-FR" sz="2400" b="1" baseline="30000" dirty="0">
                <a:latin typeface="Times New Roman" panose="02020603050405020304" pitchFamily="18" charset="0"/>
                <a:cs typeface="Times New Roman" panose="02020603050405020304" pitchFamily="18" charset="0"/>
              </a:rPr>
              <a:t>48</a:t>
            </a:r>
            <a:r>
              <a:rPr lang="fr-FR" sz="2400" b="1" dirty="0">
                <a:latin typeface="Times New Roman" panose="02020603050405020304" pitchFamily="18" charset="0"/>
                <a:cs typeface="Times New Roman" panose="02020603050405020304" pitchFamily="18" charset="0"/>
              </a:rPr>
              <a:t> J)</a:t>
            </a:r>
            <a:endParaRPr lang="fr-FR" sz="2400" dirty="0">
              <a:latin typeface="Times New Roman" panose="02020603050405020304" pitchFamily="18" charset="0"/>
              <a:cs typeface="Times New Roman" panose="02020603050405020304" pitchFamily="18" charset="0"/>
            </a:endParaRPr>
          </a:p>
        </p:txBody>
      </p:sp>
      <p:sp>
        <p:nvSpPr>
          <p:cNvPr id="4" name="Rectangle 1">
            <a:extLst>
              <a:ext uri="{FF2B5EF4-FFF2-40B4-BE49-F238E27FC236}">
                <a16:creationId xmlns:a16="http://schemas.microsoft.com/office/drawing/2014/main" id="{1110E8CE-1736-4BB2-AB9E-51D5068C3199}"/>
              </a:ext>
            </a:extLst>
          </p:cNvPr>
          <p:cNvSpPr>
            <a:spLocks noGrp="1" noChangeArrowheads="1"/>
          </p:cNvSpPr>
          <p:nvPr>
            <p:ph idx="1"/>
          </p:nvPr>
        </p:nvSpPr>
        <p:spPr bwMode="auto">
          <a:xfrm>
            <a:off x="285135" y="902008"/>
            <a:ext cx="11552904" cy="5878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32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Un trou noir intermédiaire de 142 masses solaires</a:t>
            </a: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32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Annoncée par les revues </a:t>
            </a:r>
            <a:r>
              <a:rPr kumimoji="0" lang="fr-FR" altLang="fr-FR" sz="3200" b="0" i="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hlinkClick r:id="rId2" tooltip="GW190521: A Binary Black Hole Merger with a Total Mass of 150M⊙">
                  <a:extLst>
                    <a:ext uri="{A12FA001-AC4F-418D-AE19-62706E023703}">
                      <ahyp:hlinkClr xmlns:ahyp="http://schemas.microsoft.com/office/drawing/2018/hyperlinkcolor" val="tx"/>
                    </a:ext>
                  </a:extLst>
                </a:hlinkClick>
              </a:rPr>
              <a:t>Physical </a:t>
            </a:r>
            <a:r>
              <a:rPr kumimoji="0" lang="fr-FR" altLang="fr-FR" sz="3200" b="0" i="1"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hlinkClick r:id="rId2" tooltip="GW190521: A Binary Black Hole Merger with a Total Mass of 150M⊙">
                  <a:extLst>
                    <a:ext uri="{A12FA001-AC4F-418D-AE19-62706E023703}">
                      <ahyp:hlinkClr xmlns:ahyp="http://schemas.microsoft.com/office/drawing/2018/hyperlinkcolor" val="tx"/>
                    </a:ext>
                  </a:extLst>
                </a:hlinkClick>
              </a:rPr>
              <a:t>Review</a:t>
            </a:r>
            <a:r>
              <a:rPr kumimoji="0" lang="fr-FR" altLang="fr-FR" sz="3200" b="0" i="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hlinkClick r:id="rId2" tooltip="GW190521: A Binary Black Hole Merger with a Total Mass of 150M⊙">
                  <a:extLst>
                    <a:ext uri="{A12FA001-AC4F-418D-AE19-62706E023703}">
                      <ahyp:hlinkClr xmlns:ahyp="http://schemas.microsoft.com/office/drawing/2018/hyperlinkcolor" val="tx"/>
                    </a:ext>
                  </a:extLst>
                </a:hlinkClick>
              </a:rPr>
              <a:t> </a:t>
            </a:r>
            <a:r>
              <a:rPr kumimoji="0" lang="fr-FR" altLang="fr-FR" sz="3200" b="0" i="1"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hlinkClick r:id="rId2" tooltip="GW190521: A Binary Black Hole Merger with a Total Mass of 150M⊙">
                  <a:extLst>
                    <a:ext uri="{A12FA001-AC4F-418D-AE19-62706E023703}">
                      <ahyp:hlinkClr xmlns:ahyp="http://schemas.microsoft.com/office/drawing/2018/hyperlinkcolor" val="tx"/>
                    </a:ext>
                  </a:extLst>
                </a:hlinkClick>
              </a:rPr>
              <a:t>Letters</a:t>
            </a:r>
            <a:r>
              <a:rPr kumimoji="0" lang="fr-FR" altLang="fr-FR" sz="32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et </a:t>
            </a:r>
            <a:r>
              <a:rPr kumimoji="0" lang="fr-FR" altLang="fr-FR" sz="3200" b="0" i="1"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hlinkClick r:id="rId3" tooltip="Properties and astrophysical implications of the150 Mbinary black hole merger GW190521">
                  <a:extLst>
                    <a:ext uri="{A12FA001-AC4F-418D-AE19-62706E023703}">
                      <ahyp:hlinkClr xmlns:ahyp="http://schemas.microsoft.com/office/drawing/2018/hyperlinkcolor" val="tx"/>
                    </a:ext>
                  </a:extLst>
                </a:hlinkClick>
              </a:rPr>
              <a:t>Astrophysical</a:t>
            </a:r>
            <a:r>
              <a:rPr kumimoji="0" lang="fr-FR" altLang="fr-FR" sz="3200" b="0" i="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hlinkClick r:id="rId3" tooltip="Properties and astrophysical implications of the150 Mbinary black hole merger GW190521">
                  <a:extLst>
                    <a:ext uri="{A12FA001-AC4F-418D-AE19-62706E023703}">
                      <ahyp:hlinkClr xmlns:ahyp="http://schemas.microsoft.com/office/drawing/2018/hyperlinkcolor" val="tx"/>
                    </a:ext>
                  </a:extLst>
                </a:hlinkClick>
              </a:rPr>
              <a:t> Journal </a:t>
            </a:r>
            <a:r>
              <a:rPr kumimoji="0" lang="fr-FR" altLang="fr-FR" sz="3200" b="0" i="1"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hlinkClick r:id="rId3" tooltip="Properties and astrophysical implications of the150 Mbinary black hole merger GW190521">
                  <a:extLst>
                    <a:ext uri="{A12FA001-AC4F-418D-AE19-62706E023703}">
                      <ahyp:hlinkClr xmlns:ahyp="http://schemas.microsoft.com/office/drawing/2018/hyperlinkcolor" val="tx"/>
                    </a:ext>
                  </a:extLst>
                </a:hlinkClick>
              </a:rPr>
              <a:t>Letter</a:t>
            </a:r>
            <a:r>
              <a:rPr kumimoji="0" lang="fr-FR" altLang="fr-FR" sz="3200" b="0" i="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a:t>
            </a:r>
            <a:r>
              <a:rPr kumimoji="0" lang="fr-FR" altLang="fr-FR" sz="3200" b="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l</a:t>
            </a:r>
            <a:r>
              <a:rPr kumimoji="0" lang="fr-FR" altLang="fr-FR" sz="32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‘analyse du signal de la source observée par </a:t>
            </a:r>
            <a:r>
              <a:rPr kumimoji="0" lang="fr-FR" altLang="fr-FR" sz="3200" b="0"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Ligo</a:t>
            </a:r>
            <a:r>
              <a:rPr kumimoji="0" lang="fr-FR" altLang="fr-FR" sz="32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et </a:t>
            </a:r>
            <a:r>
              <a:rPr kumimoji="0" lang="fr-FR" altLang="fr-FR" sz="3200" b="0"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Virgo</a:t>
            </a:r>
            <a:r>
              <a:rPr kumimoji="0" lang="fr-FR" altLang="fr-FR" sz="32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le 21 mai 2019, et baptisée pour cette raison GW190521 (GW signifiant </a:t>
            </a:r>
            <a:r>
              <a:rPr kumimoji="0" lang="fr-FR" altLang="fr-FR" sz="3200" b="0" i="1"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Gravitational</a:t>
            </a:r>
            <a:r>
              <a:rPr kumimoji="0" lang="fr-FR" altLang="fr-FR" sz="3200" b="0" i="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a:t>
            </a:r>
            <a:r>
              <a:rPr kumimoji="0" lang="fr-FR" altLang="fr-FR" sz="3200" b="0" i="1"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Wave</a:t>
            </a:r>
            <a:r>
              <a:rPr kumimoji="0" lang="fr-FR" altLang="fr-FR" sz="3200" b="0" i="1"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a:t>
            </a:r>
            <a:r>
              <a:rPr kumimoji="0" lang="fr-FR" altLang="fr-FR" sz="32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c'est-à-dire onde gravitationnelle en anglais) a révélé qu'il était le produit de la fusion de deux trous noirs, respectivement de 85 et 65 fois la masse du Soleil environ.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32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Le produit final de cette fusion a dû être un trou noir de 142 masses solaires, ce qui veut dire que c'est l'équivalent de presque huit masses solaires qui ont été converties en rayonnement gravitationnel pur: 8x 2.10</a:t>
            </a:r>
            <a:r>
              <a:rPr kumimoji="0" lang="fr-FR" altLang="fr-FR" sz="3200" b="0" i="0" u="none" strike="noStrike" cap="none" normalizeH="0" baseline="30000" dirty="0">
                <a:ln>
                  <a:noFill/>
                </a:ln>
                <a:solidFill>
                  <a:schemeClr val="bg1"/>
                </a:solidFill>
                <a:effectLst/>
                <a:latin typeface="Times New Roman" panose="02020603050405020304" pitchFamily="18" charset="0"/>
                <a:cs typeface="Times New Roman" panose="02020603050405020304" pitchFamily="18" charset="0"/>
              </a:rPr>
              <a:t>30</a:t>
            </a:r>
            <a:r>
              <a:rPr kumimoji="0" lang="fr-FR" altLang="fr-FR" sz="32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kgs x</a:t>
            </a:r>
            <a:r>
              <a:rPr kumimoji="0" lang="fr-FR" altLang="fr-FR" sz="3200" b="0" i="0" u="none" strike="noStrike" cap="none" normalizeH="0" dirty="0">
                <a:ln>
                  <a:noFill/>
                </a:ln>
                <a:solidFill>
                  <a:schemeClr val="bg1"/>
                </a:solidFill>
                <a:effectLst/>
                <a:latin typeface="Times New Roman" panose="02020603050405020304" pitchFamily="18" charset="0"/>
                <a:cs typeface="Times New Roman" panose="02020603050405020304" pitchFamily="18" charset="0"/>
              </a:rPr>
              <a:t> 9.10</a:t>
            </a:r>
            <a:r>
              <a:rPr kumimoji="0" lang="fr-FR" altLang="fr-FR" sz="3200" b="0" i="0" u="none" strike="noStrike" cap="none" normalizeH="0" baseline="30000" dirty="0">
                <a:ln>
                  <a:noFill/>
                </a:ln>
                <a:solidFill>
                  <a:schemeClr val="bg1"/>
                </a:solidFill>
                <a:effectLst/>
                <a:latin typeface="Times New Roman" panose="02020603050405020304" pitchFamily="18" charset="0"/>
                <a:cs typeface="Times New Roman" panose="02020603050405020304" pitchFamily="18" charset="0"/>
              </a:rPr>
              <a:t>16</a:t>
            </a:r>
            <a:r>
              <a:rPr kumimoji="0" lang="fr-FR" altLang="fr-FR" sz="3200" b="0" i="0" u="none" strike="noStrike" cap="none" normalizeH="0" dirty="0">
                <a:ln>
                  <a:noFill/>
                </a:ln>
                <a:solidFill>
                  <a:schemeClr val="bg1"/>
                </a:solidFill>
                <a:effectLst/>
                <a:latin typeface="Times New Roman" panose="02020603050405020304" pitchFamily="18" charset="0"/>
                <a:cs typeface="Times New Roman" panose="02020603050405020304" pitchFamily="18" charset="0"/>
              </a:rPr>
              <a:t> joules = 1,44. 10</a:t>
            </a:r>
            <a:r>
              <a:rPr kumimoji="0" lang="fr-FR" altLang="fr-FR" sz="3200" b="0" i="0" u="none" strike="noStrike" cap="none" normalizeH="0" baseline="30000" dirty="0">
                <a:ln>
                  <a:noFill/>
                </a:ln>
                <a:solidFill>
                  <a:schemeClr val="bg1"/>
                </a:solidFill>
                <a:effectLst/>
                <a:latin typeface="Times New Roman" panose="02020603050405020304" pitchFamily="18" charset="0"/>
                <a:cs typeface="Times New Roman" panose="02020603050405020304" pitchFamily="18" charset="0"/>
              </a:rPr>
              <a:t>48</a:t>
            </a:r>
            <a:r>
              <a:rPr kumimoji="0" lang="fr-FR" altLang="fr-FR" sz="3200" b="0" i="0" u="none" strike="noStrike" cap="none" normalizeH="0" dirty="0">
                <a:ln>
                  <a:noFill/>
                </a:ln>
                <a:solidFill>
                  <a:schemeClr val="bg1"/>
                </a:solidFill>
                <a:effectLst/>
                <a:latin typeface="Times New Roman" panose="02020603050405020304" pitchFamily="18" charset="0"/>
                <a:cs typeface="Times New Roman" panose="02020603050405020304" pitchFamily="18" charset="0"/>
              </a:rPr>
              <a:t> joules!</a:t>
            </a:r>
            <a:endParaRPr kumimoji="0" lang="fr-FR" altLang="fr-FR" sz="32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altLang="fr-FR" sz="24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712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name="Slide27">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7D2FBD-70A2-4FBB-AC2B-CDE12565D397}"/>
              </a:ext>
            </a:extLst>
          </p:cNvPr>
          <p:cNvSpPr txBox="1">
            <a:spLocks noGrp="1"/>
          </p:cNvSpPr>
          <p:nvPr>
            <p:ph type="title"/>
          </p:nvPr>
        </p:nvSpPr>
        <p:spPr>
          <a:xfrm>
            <a:off x="39511" y="5650"/>
            <a:ext cx="12191996" cy="716834"/>
          </a:xfrm>
        </p:spPr>
        <p:txBody>
          <a:bodyPr anchorCtr="1"/>
          <a:lstStyle/>
          <a:p>
            <a:pPr lvl="0" algn="ctr"/>
            <a:r>
              <a:rPr lang="fr-FR" sz="2900">
                <a:latin typeface="Times New Roman" pitchFamily="18"/>
                <a:cs typeface="Times New Roman" pitchFamily="18"/>
              </a:rPr>
              <a:t>Source physique d’ondes gravitationnelles</a:t>
            </a:r>
          </a:p>
        </p:txBody>
      </p:sp>
      <p:pic>
        <p:nvPicPr>
          <p:cNvPr id="3" name="Image 3">
            <a:extLst>
              <a:ext uri="{FF2B5EF4-FFF2-40B4-BE49-F238E27FC236}">
                <a16:creationId xmlns:a16="http://schemas.microsoft.com/office/drawing/2014/main" id="{83D533F8-D82C-42E1-B69B-088AE8EF4444}"/>
              </a:ext>
            </a:extLst>
          </p:cNvPr>
          <p:cNvPicPr>
            <a:picLocks noChangeAspect="1"/>
          </p:cNvPicPr>
          <p:nvPr/>
        </p:nvPicPr>
        <p:blipFill>
          <a:blip r:embed="rId2"/>
          <a:stretch>
            <a:fillRect/>
          </a:stretch>
        </p:blipFill>
        <p:spPr>
          <a:xfrm>
            <a:off x="2032592" y="767446"/>
            <a:ext cx="7876952" cy="5323097"/>
          </a:xfrm>
          <a:prstGeom prst="rect">
            <a:avLst/>
          </a:prstGeom>
          <a:noFill/>
          <a:ln cap="flat">
            <a:noFill/>
          </a:ln>
        </p:spPr>
      </p:pic>
      <p:sp>
        <p:nvSpPr>
          <p:cNvPr id="4" name="ZoneTexte 2">
            <a:extLst>
              <a:ext uri="{FF2B5EF4-FFF2-40B4-BE49-F238E27FC236}">
                <a16:creationId xmlns:a16="http://schemas.microsoft.com/office/drawing/2014/main" id="{D4536595-5A03-444A-8225-E62690371B52}"/>
              </a:ext>
            </a:extLst>
          </p:cNvPr>
          <p:cNvSpPr txBox="1"/>
          <p:nvPr/>
        </p:nvSpPr>
        <p:spPr>
          <a:xfrm>
            <a:off x="584786" y="6135514"/>
            <a:ext cx="12191996"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FFFFFF"/>
                </a:solidFill>
                <a:uFillTx/>
                <a:latin typeface="Times New Roman" pitchFamily="18"/>
                <a:cs typeface="Times New Roman" pitchFamily="18"/>
              </a:rPr>
              <a:t>Modélisation des orbites d'un système binaire, de la phase spiralante, jusqu'à la coalescence.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28">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90067C3-2752-474F-9E79-405253D92F34}"/>
              </a:ext>
            </a:extLst>
          </p:cNvPr>
          <p:cNvSpPr txBox="1">
            <a:spLocks noGrp="1"/>
          </p:cNvSpPr>
          <p:nvPr>
            <p:ph type="title"/>
          </p:nvPr>
        </p:nvSpPr>
        <p:spPr>
          <a:xfrm>
            <a:off x="39511" y="5650"/>
            <a:ext cx="12191996" cy="716834"/>
          </a:xfrm>
        </p:spPr>
        <p:txBody>
          <a:bodyPr anchorCtr="1"/>
          <a:lstStyle/>
          <a:p>
            <a:pPr lvl="0" algn="ctr"/>
            <a:r>
              <a:rPr lang="fr-FR" sz="2900">
                <a:latin typeface="Times New Roman" pitchFamily="18"/>
                <a:cs typeface="Times New Roman" pitchFamily="18"/>
              </a:rPr>
              <a:t>Effets physique des ondes gravitationnelles</a:t>
            </a:r>
          </a:p>
        </p:txBody>
      </p:sp>
      <p:pic>
        <p:nvPicPr>
          <p:cNvPr id="3" name="Image 3">
            <a:extLst>
              <a:ext uri="{FF2B5EF4-FFF2-40B4-BE49-F238E27FC236}">
                <a16:creationId xmlns:a16="http://schemas.microsoft.com/office/drawing/2014/main" id="{8361035D-DFA1-454C-849C-124D9236DBDD}"/>
              </a:ext>
            </a:extLst>
          </p:cNvPr>
          <p:cNvPicPr>
            <a:picLocks noChangeAspect="1"/>
          </p:cNvPicPr>
          <p:nvPr/>
        </p:nvPicPr>
        <p:blipFill>
          <a:blip r:embed="rId2"/>
          <a:stretch>
            <a:fillRect/>
          </a:stretch>
        </p:blipFill>
        <p:spPr>
          <a:xfrm>
            <a:off x="2080433" y="722485"/>
            <a:ext cx="7616458" cy="5147057"/>
          </a:xfrm>
          <a:prstGeom prst="rect">
            <a:avLst/>
          </a:prstGeom>
          <a:noFill/>
          <a:ln cap="flat">
            <a:noFill/>
          </a:ln>
        </p:spPr>
      </p:pic>
      <p:sp>
        <p:nvSpPr>
          <p:cNvPr id="4" name="ZoneTexte 2">
            <a:extLst>
              <a:ext uri="{FF2B5EF4-FFF2-40B4-BE49-F238E27FC236}">
                <a16:creationId xmlns:a16="http://schemas.microsoft.com/office/drawing/2014/main" id="{A3A3E588-7592-4D3B-ABC9-850FAF09BBBD}"/>
              </a:ext>
            </a:extLst>
          </p:cNvPr>
          <p:cNvSpPr txBox="1"/>
          <p:nvPr/>
        </p:nvSpPr>
        <p:spPr>
          <a:xfrm>
            <a:off x="464816" y="6135514"/>
            <a:ext cx="11858323"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FFFFFF"/>
                </a:solidFill>
                <a:uFillTx/>
                <a:latin typeface="Times New Roman" pitchFamily="18"/>
                <a:cs typeface="Times New Roman" pitchFamily="18"/>
              </a:rPr>
              <a:t>Signal gravitationnel de type « chirp" émis par un système binaire en phase de coalescence.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18">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103A50-12B3-4E29-83BB-EBE277C3172B}"/>
              </a:ext>
            </a:extLst>
          </p:cNvPr>
          <p:cNvSpPr txBox="1">
            <a:spLocks noGrp="1"/>
          </p:cNvSpPr>
          <p:nvPr>
            <p:ph type="title"/>
          </p:nvPr>
        </p:nvSpPr>
        <p:spPr>
          <a:xfrm>
            <a:off x="39511" y="5650"/>
            <a:ext cx="12191996" cy="864144"/>
          </a:xfrm>
        </p:spPr>
        <p:txBody>
          <a:bodyPr anchorCtr="1"/>
          <a:lstStyle/>
          <a:p>
            <a:pPr lvl="0" algn="ctr"/>
            <a:r>
              <a:rPr lang="fr-FR" sz="2900">
                <a:latin typeface="Times New Roman" pitchFamily="18"/>
                <a:cs typeface="Times New Roman" pitchFamily="18"/>
              </a:rPr>
              <a:t>source des ondes gravitationnelles</a:t>
            </a:r>
          </a:p>
        </p:txBody>
      </p:sp>
      <p:pic>
        <p:nvPicPr>
          <p:cNvPr id="3" name="Espace réservé du contenu 4">
            <a:extLst>
              <a:ext uri="{FF2B5EF4-FFF2-40B4-BE49-F238E27FC236}">
                <a16:creationId xmlns:a16="http://schemas.microsoft.com/office/drawing/2014/main" id="{A98A8601-C0DC-4FFB-A6ED-87D9CD6F7F75}"/>
              </a:ext>
            </a:extLst>
          </p:cNvPr>
          <p:cNvPicPr>
            <a:picLocks noGrp="1" noChangeAspect="1"/>
          </p:cNvPicPr>
          <p:nvPr>
            <p:ph idx="1"/>
          </p:nvPr>
        </p:nvPicPr>
        <p:blipFill>
          <a:blip r:embed="rId2"/>
          <a:stretch>
            <a:fillRect/>
          </a:stretch>
        </p:blipFill>
        <p:spPr>
          <a:xfrm>
            <a:off x="3856244" y="1219196"/>
            <a:ext cx="8335752" cy="5633152"/>
          </a:xfrm>
        </p:spPr>
      </p:pic>
      <p:sp>
        <p:nvSpPr>
          <p:cNvPr id="4" name="ZoneTexte 5">
            <a:extLst>
              <a:ext uri="{FF2B5EF4-FFF2-40B4-BE49-F238E27FC236}">
                <a16:creationId xmlns:a16="http://schemas.microsoft.com/office/drawing/2014/main" id="{F2A64092-7710-4190-8D40-159B2C6EC2F9}"/>
              </a:ext>
            </a:extLst>
          </p:cNvPr>
          <p:cNvSpPr txBox="1"/>
          <p:nvPr/>
        </p:nvSpPr>
        <p:spPr>
          <a:xfrm>
            <a:off x="0" y="1825819"/>
            <a:ext cx="3759198" cy="3539432"/>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0" i="0" u="none" strike="noStrike" kern="1200" cap="none" spc="0" baseline="0">
                <a:solidFill>
                  <a:srgbClr val="FFFFFF"/>
                </a:solidFill>
                <a:uFillTx/>
                <a:latin typeface="Times New Roman" pitchFamily="18"/>
                <a:cs typeface="Times New Roman" pitchFamily="18"/>
              </a:rPr>
              <a:t>Ondes gravitationnelles engendrées par un système binaire. </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0" i="0" u="none" strike="noStrike" kern="1200" cap="none" spc="0" baseline="0">
                <a:solidFill>
                  <a:srgbClr val="FFFFFF"/>
                </a:solidFill>
                <a:uFillTx/>
                <a:latin typeface="Times New Roman" pitchFamily="18"/>
                <a:cs typeface="Times New Roman" pitchFamily="18"/>
              </a:rPr>
              <a:t>La déformation se produit dans un plan perpendiculaire à la direction de propagation de l'onde.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19">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C02391-DA2C-4C60-A0B3-31CB4E4D6433}"/>
              </a:ext>
            </a:extLst>
          </p:cNvPr>
          <p:cNvSpPr txBox="1">
            <a:spLocks noGrp="1"/>
          </p:cNvSpPr>
          <p:nvPr>
            <p:ph type="title"/>
          </p:nvPr>
        </p:nvSpPr>
        <p:spPr>
          <a:xfrm>
            <a:off x="39511" y="5650"/>
            <a:ext cx="12191996" cy="864144"/>
          </a:xfrm>
        </p:spPr>
        <p:txBody>
          <a:bodyPr anchorCtr="1"/>
          <a:lstStyle/>
          <a:p>
            <a:pPr lvl="0" algn="ctr"/>
            <a:r>
              <a:rPr lang="fr-FR" sz="2900">
                <a:latin typeface="Times New Roman" pitchFamily="18"/>
                <a:cs typeface="Times New Roman" pitchFamily="18"/>
              </a:rPr>
              <a:t>Observation de sources d’ ondes gravitationnelles</a:t>
            </a:r>
          </a:p>
        </p:txBody>
      </p:sp>
      <p:sp>
        <p:nvSpPr>
          <p:cNvPr id="3" name="Espace réservé du contenu 5">
            <a:extLst>
              <a:ext uri="{FF2B5EF4-FFF2-40B4-BE49-F238E27FC236}">
                <a16:creationId xmlns:a16="http://schemas.microsoft.com/office/drawing/2014/main" id="{C9DC624D-5A25-4669-938D-9F2449D25A07}"/>
              </a:ext>
            </a:extLst>
          </p:cNvPr>
          <p:cNvSpPr txBox="1">
            <a:spLocks noGrp="1"/>
          </p:cNvSpPr>
          <p:nvPr>
            <p:ph idx="1"/>
          </p:nvPr>
        </p:nvSpPr>
        <p:spPr>
          <a:xfrm>
            <a:off x="39511" y="733778"/>
            <a:ext cx="12062179" cy="6124221"/>
          </a:xfrm>
        </p:spPr>
        <p:txBody>
          <a:bodyPr/>
          <a:lstStyle/>
          <a:p>
            <a:pPr lvl="0" algn="just"/>
            <a:r>
              <a:rPr lang="fr-FR" sz="3200">
                <a:latin typeface="Times New Roman" pitchFamily="18"/>
                <a:cs typeface="Times New Roman" pitchFamily="18"/>
              </a:rPr>
              <a:t>Dans l’état des connaissances actuelles, les « binaires serrées », ensemble de deux astres proches en rotation rapide autour d’un centre de gravité commun sont les cibles privilégiées par les astrophysiciens pour observer un tel phénomène.</a:t>
            </a:r>
          </a:p>
          <a:p>
            <a:pPr lvl="0" algn="just"/>
            <a:endParaRPr lang="fr-FR" sz="3200">
              <a:latin typeface="Times New Roman" pitchFamily="18"/>
              <a:cs typeface="Times New Roman" pitchFamily="18"/>
            </a:endParaRPr>
          </a:p>
          <a:p>
            <a:pPr lvl="0" algn="just"/>
            <a:r>
              <a:rPr lang="fr-FR" sz="3200">
                <a:latin typeface="Times New Roman" pitchFamily="18"/>
                <a:cs typeface="Times New Roman" pitchFamily="18"/>
              </a:rPr>
              <a:t>Ces astres qui doivent être massifs et compacts sont généralement des naines blanches, des pulsars, des trous noirs. </a:t>
            </a:r>
          </a:p>
          <a:p>
            <a:pPr lvl="0" algn="just"/>
            <a:endParaRPr lang="fr-FR" sz="2800">
              <a:latin typeface="Times New Roman" pitchFamily="18"/>
              <a:cs typeface="Times New Roman" pitchFamily="1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name="Slide94">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89B423-EC86-4843-B623-903908004F1F}"/>
              </a:ext>
            </a:extLst>
          </p:cNvPr>
          <p:cNvSpPr txBox="1">
            <a:spLocks noGrp="1"/>
          </p:cNvSpPr>
          <p:nvPr>
            <p:ph type="title"/>
          </p:nvPr>
        </p:nvSpPr>
        <p:spPr>
          <a:xfrm>
            <a:off x="39511" y="5650"/>
            <a:ext cx="12191996" cy="864144"/>
          </a:xfrm>
        </p:spPr>
        <p:txBody>
          <a:bodyPr anchorCtr="1"/>
          <a:lstStyle/>
          <a:p>
            <a:pPr lvl="0" algn="ctr"/>
            <a:r>
              <a:rPr lang="fr-FR" sz="2900">
                <a:latin typeface="Times New Roman" pitchFamily="18"/>
                <a:cs typeface="Times New Roman" pitchFamily="18"/>
              </a:rPr>
              <a:t>Observation de sources d’ ondes gravitationnelles</a:t>
            </a:r>
          </a:p>
        </p:txBody>
      </p:sp>
      <p:sp>
        <p:nvSpPr>
          <p:cNvPr id="3" name="Espace réservé du contenu 5">
            <a:extLst>
              <a:ext uri="{FF2B5EF4-FFF2-40B4-BE49-F238E27FC236}">
                <a16:creationId xmlns:a16="http://schemas.microsoft.com/office/drawing/2014/main" id="{61A2A824-416C-45CA-B181-49FCE636C592}"/>
              </a:ext>
            </a:extLst>
          </p:cNvPr>
          <p:cNvSpPr txBox="1">
            <a:spLocks noGrp="1"/>
          </p:cNvSpPr>
          <p:nvPr>
            <p:ph idx="1"/>
          </p:nvPr>
        </p:nvSpPr>
        <p:spPr>
          <a:xfrm>
            <a:off x="39511" y="733778"/>
            <a:ext cx="12062179" cy="6124221"/>
          </a:xfrm>
        </p:spPr>
        <p:txBody>
          <a:bodyPr/>
          <a:lstStyle/>
          <a:p>
            <a:pPr lvl="0" algn="just"/>
            <a:r>
              <a:rPr lang="fr-FR" sz="3200">
                <a:latin typeface="Times New Roman" pitchFamily="18"/>
                <a:cs typeface="Times New Roman" pitchFamily="18"/>
              </a:rPr>
              <a:t>La première détection d’ondes gravitationnelles a été observée sur une telle configuration, le pulsar binaire PSR 1913 + 16, par Hulse et Taylor, ce qui leur a valu le prix Nobel en 1993. </a:t>
            </a:r>
          </a:p>
          <a:p>
            <a:pPr lvl="0" algn="just"/>
            <a:endParaRPr lang="fr-FR" sz="3200">
              <a:latin typeface="Times New Roman" pitchFamily="18"/>
              <a:cs typeface="Times New Roman" pitchFamily="18"/>
            </a:endParaRPr>
          </a:p>
          <a:p>
            <a:pPr lvl="0" algn="just"/>
            <a:r>
              <a:rPr lang="fr-FR" sz="3200">
                <a:latin typeface="Times New Roman" pitchFamily="18"/>
                <a:cs typeface="Times New Roman" pitchFamily="18"/>
              </a:rPr>
              <a:t>La variation de l’orbite, due à l’émission d’ondes gravitationnelles, de ces astres, observée pendant 10 ans, a montré qu’elle suivait bien la loi prédite par la relativité générale, avec une très grande précision (10</a:t>
            </a:r>
            <a:r>
              <a:rPr lang="fr-FR" sz="3200" baseline="30000">
                <a:latin typeface="Times New Roman" pitchFamily="18"/>
                <a:cs typeface="Times New Roman" pitchFamily="18"/>
              </a:rPr>
              <a:t>-14</a:t>
            </a:r>
            <a:r>
              <a:rPr lang="fr-FR" sz="3200">
                <a:latin typeface="Times New Roman" pitchFamily="18"/>
                <a:cs typeface="Times New Roman" pitchFamily="18"/>
              </a:rPr>
              <a:t>).</a:t>
            </a:r>
          </a:p>
          <a:p>
            <a:pPr lvl="0" algn="just"/>
            <a:endParaRPr lang="fr-FR" sz="2800">
              <a:latin typeface="Times New Roman" pitchFamily="18"/>
              <a:cs typeface="Times New Roman" pitchFamily="1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name="Slide2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FC6C5D-E430-4483-8574-3165F4CFC360}"/>
              </a:ext>
            </a:extLst>
          </p:cNvPr>
          <p:cNvSpPr txBox="1">
            <a:spLocks noGrp="1"/>
          </p:cNvSpPr>
          <p:nvPr>
            <p:ph type="title"/>
          </p:nvPr>
        </p:nvSpPr>
        <p:spPr>
          <a:xfrm>
            <a:off x="39511" y="5650"/>
            <a:ext cx="12191996" cy="728127"/>
          </a:xfrm>
        </p:spPr>
        <p:txBody>
          <a:bodyPr anchorCtr="1"/>
          <a:lstStyle/>
          <a:p>
            <a:pPr lvl="0" algn="ctr"/>
            <a:r>
              <a:rPr lang="fr-FR" sz="2900">
                <a:latin typeface="Times New Roman" pitchFamily="18"/>
                <a:cs typeface="Times New Roman" pitchFamily="18"/>
              </a:rPr>
              <a:t>Détection  des ondes gravitationnelles</a:t>
            </a:r>
          </a:p>
        </p:txBody>
      </p:sp>
      <p:sp>
        <p:nvSpPr>
          <p:cNvPr id="3" name="Espace réservé du contenu 5">
            <a:extLst>
              <a:ext uri="{FF2B5EF4-FFF2-40B4-BE49-F238E27FC236}">
                <a16:creationId xmlns:a16="http://schemas.microsoft.com/office/drawing/2014/main" id="{B3544FE1-2EDD-4E21-B4C4-3AE8EC54D21F}"/>
              </a:ext>
            </a:extLst>
          </p:cNvPr>
          <p:cNvSpPr txBox="1">
            <a:spLocks noGrp="1"/>
          </p:cNvSpPr>
          <p:nvPr>
            <p:ph idx="1"/>
          </p:nvPr>
        </p:nvSpPr>
        <p:spPr>
          <a:xfrm>
            <a:off x="104415" y="1041995"/>
            <a:ext cx="12062179" cy="6278855"/>
          </a:xfrm>
        </p:spPr>
        <p:txBody>
          <a:bodyPr/>
          <a:lstStyle/>
          <a:p>
            <a:pPr lvl="0" algn="just">
              <a:lnSpc>
                <a:spcPct val="90000"/>
              </a:lnSpc>
            </a:pPr>
            <a:r>
              <a:rPr lang="fr-FR" sz="3200">
                <a:latin typeface="Times New Roman" pitchFamily="18"/>
                <a:cs typeface="Times New Roman" pitchFamily="18"/>
              </a:rPr>
              <a:t>En fait on avait commencé à s’intéresser à la détection de ces ondes sur Terre, parmi les premières tentatives citons les barres de Weber, censée vibrer au passage de ces ondes. </a:t>
            </a:r>
          </a:p>
          <a:p>
            <a:pPr lvl="0" algn="just">
              <a:lnSpc>
                <a:spcPct val="90000"/>
              </a:lnSpc>
            </a:pPr>
            <a:endParaRPr lang="fr-FR" sz="3200">
              <a:latin typeface="Times New Roman" pitchFamily="18"/>
              <a:cs typeface="Times New Roman" pitchFamily="18"/>
            </a:endParaRPr>
          </a:p>
          <a:p>
            <a:pPr lvl="0" algn="just">
              <a:lnSpc>
                <a:spcPct val="90000"/>
              </a:lnSpc>
            </a:pPr>
            <a:r>
              <a:rPr lang="fr-FR" sz="3200">
                <a:latin typeface="Times New Roman" pitchFamily="18"/>
                <a:cs typeface="Times New Roman" pitchFamily="18"/>
              </a:rPr>
              <a:t>Après quelques espoirs (fausse détection), la non détection de ces ondes par ce dispositif, qu’on peut expliquer par l’extrême faiblesse du signal reçu, les scientifiques se sont orientés vers d’autres types de détecteurs monumentaux de type interférométriques qui ont suscité de vives polémiques au vu de leur coût pharaonique et de leur chance (supposée nulle par certains) de détecter ses ondes.</a:t>
            </a:r>
          </a:p>
          <a:p>
            <a:pPr lvl="0" algn="just">
              <a:lnSpc>
                <a:spcPct val="90000"/>
              </a:lnSpc>
            </a:pPr>
            <a:r>
              <a:rPr lang="fr-FR" sz="2800">
                <a:latin typeface="Times New Roman" pitchFamily="18"/>
                <a:cs typeface="Times New Roman" pitchFamily="18"/>
              </a:rPr>
              <a:t>.</a:t>
            </a:r>
          </a:p>
          <a:p>
            <a:pPr lvl="0" algn="just">
              <a:lnSpc>
                <a:spcPct val="90000"/>
              </a:lnSpc>
            </a:pPr>
            <a:endParaRPr lang="fr-FR" sz="2800">
              <a:latin typeface="Times New Roman" pitchFamily="18"/>
              <a:cs typeface="Times New Roman" pitchFamily="1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name="Slide9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76863B-3387-4A23-936D-503D3DB239D5}"/>
              </a:ext>
            </a:extLst>
          </p:cNvPr>
          <p:cNvSpPr txBox="1">
            <a:spLocks noGrp="1"/>
          </p:cNvSpPr>
          <p:nvPr>
            <p:ph type="title"/>
          </p:nvPr>
        </p:nvSpPr>
        <p:spPr>
          <a:xfrm>
            <a:off x="39511" y="5650"/>
            <a:ext cx="12191996" cy="728127"/>
          </a:xfrm>
        </p:spPr>
        <p:txBody>
          <a:bodyPr anchorCtr="1"/>
          <a:lstStyle/>
          <a:p>
            <a:pPr lvl="0" algn="ctr"/>
            <a:r>
              <a:rPr lang="fr-FR" sz="2900">
                <a:latin typeface="Times New Roman" pitchFamily="18"/>
                <a:cs typeface="Times New Roman" pitchFamily="18"/>
              </a:rPr>
              <a:t>Détection  des ondes gravitationnelles</a:t>
            </a:r>
          </a:p>
        </p:txBody>
      </p:sp>
      <p:sp>
        <p:nvSpPr>
          <p:cNvPr id="3" name="Espace réservé du contenu 5">
            <a:extLst>
              <a:ext uri="{FF2B5EF4-FFF2-40B4-BE49-F238E27FC236}">
                <a16:creationId xmlns:a16="http://schemas.microsoft.com/office/drawing/2014/main" id="{9041C655-074C-48F6-BBF6-EDA012242A3D}"/>
              </a:ext>
            </a:extLst>
          </p:cNvPr>
          <p:cNvSpPr txBox="1">
            <a:spLocks noGrp="1"/>
          </p:cNvSpPr>
          <p:nvPr>
            <p:ph idx="1"/>
          </p:nvPr>
        </p:nvSpPr>
        <p:spPr>
          <a:xfrm>
            <a:off x="104415" y="1041995"/>
            <a:ext cx="12062179" cy="6278855"/>
          </a:xfrm>
        </p:spPr>
        <p:txBody>
          <a:bodyPr/>
          <a:lstStyle/>
          <a:p>
            <a:pPr lvl="0" algn="just"/>
            <a:r>
              <a:rPr lang="fr-FR" sz="3200">
                <a:latin typeface="Times New Roman" pitchFamily="18"/>
                <a:cs typeface="Times New Roman" pitchFamily="18"/>
              </a:rPr>
              <a:t>L’intérêt de ces interféromètres est qu’ils sont sensibles à l’amplitude de l’onde qui décroît en 1/r.</a:t>
            </a:r>
          </a:p>
          <a:p>
            <a:pPr lvl="0" algn="just"/>
            <a:endParaRPr lang="fr-FR" sz="3200">
              <a:latin typeface="Times New Roman" pitchFamily="18"/>
              <a:cs typeface="Times New Roman" pitchFamily="18"/>
            </a:endParaRPr>
          </a:p>
          <a:p>
            <a:pPr lvl="0" algn="just"/>
            <a:r>
              <a:rPr lang="fr-FR" sz="3200">
                <a:latin typeface="Times New Roman" pitchFamily="18"/>
                <a:cs typeface="Times New Roman" pitchFamily="18"/>
              </a:rPr>
              <a:t>Opportunément, la première détection en 2015 d’ondes gravitationnelles a mis fin à cette polémique qui risquait de compromettre la suite des opérations.</a:t>
            </a:r>
          </a:p>
          <a:p>
            <a:pPr lvl="0" algn="just"/>
            <a:endParaRPr lang="fr-FR" sz="2800">
              <a:latin typeface="Times New Roman" pitchFamily="18"/>
              <a:cs typeface="Times New Roman" pitchFamily="1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name="Slide70">
    <p:spTree>
      <p:nvGrpSpPr>
        <p:cNvPr id="1" name=""/>
        <p:cNvGrpSpPr/>
        <p:nvPr/>
      </p:nvGrpSpPr>
      <p:grpSpPr>
        <a:xfrm>
          <a:off x="0" y="0"/>
          <a:ext cx="0" cy="0"/>
          <a:chOff x="0" y="0"/>
          <a:chExt cx="0" cy="0"/>
        </a:xfrm>
      </p:grpSpPr>
      <p:pic>
        <p:nvPicPr>
          <p:cNvPr id="2" name="Picture 2" descr="LIGO Hanford Observatory Caltech MIT LIGO Lab">
            <a:extLst>
              <a:ext uri="{FF2B5EF4-FFF2-40B4-BE49-F238E27FC236}">
                <a16:creationId xmlns:a16="http://schemas.microsoft.com/office/drawing/2014/main" id="{67833690-4120-45FB-A708-16F33BBC37CE}"/>
              </a:ext>
            </a:extLst>
          </p:cNvPr>
          <p:cNvPicPr>
            <a:picLocks noChangeAspect="1"/>
          </p:cNvPicPr>
          <p:nvPr/>
        </p:nvPicPr>
        <p:blipFill>
          <a:blip r:embed="rId2"/>
          <a:srcRect/>
          <a:stretch>
            <a:fillRect/>
          </a:stretch>
        </p:blipFill>
        <p:spPr>
          <a:xfrm>
            <a:off x="85340" y="997811"/>
            <a:ext cx="7912604" cy="5287371"/>
          </a:xfrm>
          <a:prstGeom prst="rect">
            <a:avLst/>
          </a:prstGeom>
          <a:noFill/>
          <a:ln cap="flat">
            <a:noFill/>
          </a:ln>
        </p:spPr>
      </p:pic>
      <p:sp>
        <p:nvSpPr>
          <p:cNvPr id="3" name="ZoneTexte 5">
            <a:extLst>
              <a:ext uri="{FF2B5EF4-FFF2-40B4-BE49-F238E27FC236}">
                <a16:creationId xmlns:a16="http://schemas.microsoft.com/office/drawing/2014/main" id="{C86D3CE5-B49A-4D79-9417-C412684A526B}"/>
              </a:ext>
            </a:extLst>
          </p:cNvPr>
          <p:cNvSpPr txBox="1"/>
          <p:nvPr/>
        </p:nvSpPr>
        <p:spPr>
          <a:xfrm>
            <a:off x="7997955" y="1133462"/>
            <a:ext cx="4194051" cy="5632310"/>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FFFFFF"/>
                </a:solidFill>
                <a:uFillTx/>
                <a:latin typeface="Times New Roman" pitchFamily="18"/>
                <a:cs typeface="Times New Roman" pitchFamily="18"/>
              </a:rPr>
              <a:t>LIGO Hanford Observatory Caltech MIT LIGO Lab.</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FFFFFF"/>
                </a:solidFill>
                <a:uFillTx/>
                <a:latin typeface="Times New Roman" pitchFamily="18"/>
                <a:cs typeface="Times New Roman" pitchFamily="18"/>
              </a:rPr>
              <a:t>Une vue de l'un des détecteurs d'ondes gravitationnelles de la collaboration Ligo.  Il se trouve à Hanford aux États-Unis, dans l'État de Washington. LIGO regroupe déjà 2 interféromètres (de 2 x 4 km), un à Livingston, (Louisiane) et un à Hanford, (Washington). VIRGO (en Italie) a un interféromètre de ( 2 x 3 km). les deux équipes partagent leur données. </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FFFFFF"/>
                </a:solidFill>
                <a:uFillTx/>
                <a:latin typeface="Times New Roman" pitchFamily="18"/>
                <a:cs typeface="Times New Roman" pitchFamily="18"/>
              </a:rPr>
              <a:t>© Caltech, MIT, </a:t>
            </a:r>
            <a:r>
              <a:rPr lang="fr-FR" sz="2400" b="0" i="1" u="none" strike="noStrike" kern="1200" cap="none" spc="0" baseline="0">
                <a:solidFill>
                  <a:srgbClr val="FFFFFF"/>
                </a:solidFill>
                <a:uFillTx/>
                <a:latin typeface="Times New Roman" pitchFamily="18"/>
                <a:cs typeface="Times New Roman" pitchFamily="18"/>
              </a:rPr>
              <a:t>Ligo Lab</a:t>
            </a:r>
            <a:endParaRPr lang="fr-FR" sz="2400" b="0" i="0" u="none" strike="noStrike" kern="1200" cap="none" spc="0" baseline="0">
              <a:solidFill>
                <a:srgbClr val="FFFFFF"/>
              </a:solidFill>
              <a:uFillTx/>
              <a:latin typeface="Times New Roman" pitchFamily="18"/>
              <a:cs typeface="Times New Roman" pitchFamily="18"/>
            </a:endParaRPr>
          </a:p>
        </p:txBody>
      </p:sp>
      <p:sp>
        <p:nvSpPr>
          <p:cNvPr id="4" name="ZoneTexte 2">
            <a:extLst>
              <a:ext uri="{FF2B5EF4-FFF2-40B4-BE49-F238E27FC236}">
                <a16:creationId xmlns:a16="http://schemas.microsoft.com/office/drawing/2014/main" id="{BDD520BA-4B3E-4146-BCAD-ACAA1A14DF3B}"/>
              </a:ext>
            </a:extLst>
          </p:cNvPr>
          <p:cNvSpPr txBox="1"/>
          <p:nvPr/>
        </p:nvSpPr>
        <p:spPr>
          <a:xfrm>
            <a:off x="85340" y="6412988"/>
            <a:ext cx="7912604"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800" b="0" i="0" u="none" strike="noStrike" kern="1200" cap="none" spc="0" baseline="0">
                <a:solidFill>
                  <a:srgbClr val="FFFFFF"/>
                </a:solidFill>
                <a:uFillTx/>
                <a:latin typeface="Times New Roman" pitchFamily="18"/>
                <a:cs typeface="Times New Roman" pitchFamily="18"/>
              </a:rPr>
              <a:t>https://lejournal.cnrs.fr/videos/ondes-gravitationnelles-les-detecteurs-de-lextreme</a:t>
            </a:r>
          </a:p>
        </p:txBody>
      </p:sp>
      <p:sp>
        <p:nvSpPr>
          <p:cNvPr id="5" name="Titre 4">
            <a:extLst>
              <a:ext uri="{FF2B5EF4-FFF2-40B4-BE49-F238E27FC236}">
                <a16:creationId xmlns:a16="http://schemas.microsoft.com/office/drawing/2014/main" id="{5B82BD1E-0752-441E-B445-32611339BCE8}"/>
              </a:ext>
            </a:extLst>
          </p:cNvPr>
          <p:cNvSpPr txBox="1">
            <a:spLocks noGrp="1"/>
          </p:cNvSpPr>
          <p:nvPr>
            <p:ph type="title"/>
          </p:nvPr>
        </p:nvSpPr>
        <p:spPr>
          <a:xfrm>
            <a:off x="622002" y="92226"/>
            <a:ext cx="10131423" cy="905585"/>
          </a:xfrm>
        </p:spPr>
        <p:txBody>
          <a:bodyPr/>
          <a:lstStyle/>
          <a:p>
            <a:pPr lvl="0"/>
            <a:r>
              <a:rPr lang="fr-FR" sz="3200">
                <a:latin typeface="Times New Roman" pitchFamily="18"/>
                <a:cs typeface="Times New Roman" pitchFamily="18"/>
              </a:rPr>
              <a:t>Détection  des ondes gravitationnelles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8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FDE1E4-D6A9-41DA-A601-234A430C45F9}"/>
              </a:ext>
            </a:extLst>
          </p:cNvPr>
          <p:cNvSpPr txBox="1">
            <a:spLocks noGrp="1"/>
          </p:cNvSpPr>
          <p:nvPr>
            <p:ph type="title"/>
          </p:nvPr>
        </p:nvSpPr>
        <p:spPr>
          <a:xfrm>
            <a:off x="809975" y="110011"/>
            <a:ext cx="10131423" cy="1038575"/>
          </a:xfrm>
        </p:spPr>
        <p:txBody>
          <a:bodyPr/>
          <a:lstStyle/>
          <a:p>
            <a:pPr lvl="0"/>
            <a:r>
              <a:rPr lang="fr-FR" sz="3200">
                <a:latin typeface="Times New Roman" pitchFamily="18"/>
                <a:cs typeface="Times New Roman" pitchFamily="18"/>
              </a:rPr>
              <a:t>Détection  des ondes gravitationnelles</a:t>
            </a:r>
          </a:p>
        </p:txBody>
      </p:sp>
      <p:pic>
        <p:nvPicPr>
          <p:cNvPr id="3" name="Espace réservé du contenu 4">
            <a:extLst>
              <a:ext uri="{FF2B5EF4-FFF2-40B4-BE49-F238E27FC236}">
                <a16:creationId xmlns:a16="http://schemas.microsoft.com/office/drawing/2014/main" id="{DAA951BD-54D5-499B-8682-E0A438CC47D8}"/>
              </a:ext>
            </a:extLst>
          </p:cNvPr>
          <p:cNvPicPr>
            <a:picLocks noGrp="1" noChangeAspect="1"/>
          </p:cNvPicPr>
          <p:nvPr>
            <p:ph idx="1"/>
          </p:nvPr>
        </p:nvPicPr>
        <p:blipFill>
          <a:blip r:embed="rId2"/>
          <a:stretch>
            <a:fillRect/>
          </a:stretch>
        </p:blipFill>
        <p:spPr>
          <a:xfrm>
            <a:off x="2315013" y="1419048"/>
            <a:ext cx="7860767" cy="4716466"/>
          </a:xfrm>
        </p:spPr>
      </p:pic>
      <p:sp>
        <p:nvSpPr>
          <p:cNvPr id="4" name="Rectangle 5">
            <a:extLst>
              <a:ext uri="{FF2B5EF4-FFF2-40B4-BE49-F238E27FC236}">
                <a16:creationId xmlns:a16="http://schemas.microsoft.com/office/drawing/2014/main" id="{EC118505-A4E4-407B-A1D1-223B234C6F89}"/>
              </a:ext>
            </a:extLst>
          </p:cNvPr>
          <p:cNvSpPr/>
          <p:nvPr/>
        </p:nvSpPr>
        <p:spPr>
          <a:xfrm>
            <a:off x="3994135" y="6224759"/>
            <a:ext cx="4989889" cy="523219"/>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0" i="0" u="none" strike="noStrike" kern="1200" cap="none" spc="0" baseline="0">
                <a:solidFill>
                  <a:srgbClr val="FFFFFF"/>
                </a:solidFill>
                <a:uFillTx/>
                <a:latin typeface="Times New Roman" pitchFamily="18"/>
                <a:cs typeface="Times New Roman" pitchFamily="18"/>
              </a:rPr>
              <a:t>Schéma d'un interféromètre laser.</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FB7BE7-A3D0-482F-A35E-978FF6C25669}"/>
              </a:ext>
            </a:extLst>
          </p:cNvPr>
          <p:cNvSpPr>
            <a:spLocks noGrp="1"/>
          </p:cNvSpPr>
          <p:nvPr>
            <p:ph type="title"/>
          </p:nvPr>
        </p:nvSpPr>
        <p:spPr>
          <a:xfrm>
            <a:off x="127323" y="0"/>
            <a:ext cx="11979796" cy="1053296"/>
          </a:xfrm>
        </p:spPr>
        <p:txBody>
          <a:bodyPr>
            <a:normAutofit/>
          </a:bodyPr>
          <a:lstStyle/>
          <a:p>
            <a:r>
              <a:rPr lang="fr-FR" sz="2800" dirty="0">
                <a:latin typeface="Times New Roman" panose="02020603050405020304" pitchFamily="18" charset="0"/>
                <a:cs typeface="Times New Roman" panose="02020603050405020304" pitchFamily="18" charset="0"/>
              </a:rPr>
              <a:t>Interféromètre détecteur d’ondes gravitationnelles: La règle la plus précise jamais réalisée!</a:t>
            </a:r>
          </a:p>
        </p:txBody>
      </p:sp>
      <p:pic>
        <p:nvPicPr>
          <p:cNvPr id="4" name="Most Precise Ruler Ever Constructed hd">
            <a:hlinkClick r:id="" action="ppaction://media"/>
            <a:extLst>
              <a:ext uri="{FF2B5EF4-FFF2-40B4-BE49-F238E27FC236}">
                <a16:creationId xmlns:a16="http://schemas.microsoft.com/office/drawing/2014/main" id="{CD9E03F6-8385-445B-B580-84B407A3D5C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31665" y="1053296"/>
            <a:ext cx="9247596" cy="5201914"/>
          </a:xfrm>
        </p:spPr>
      </p:pic>
    </p:spTree>
    <p:extLst>
      <p:ext uri="{BB962C8B-B14F-4D97-AF65-F5344CB8AC3E}">
        <p14:creationId xmlns:p14="http://schemas.microsoft.com/office/powerpoint/2010/main" val="143289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4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BC9121-551A-4E46-AF1D-A54E757CCAA8}"/>
              </a:ext>
            </a:extLst>
          </p:cNvPr>
          <p:cNvSpPr>
            <a:spLocks noGrp="1"/>
          </p:cNvSpPr>
          <p:nvPr>
            <p:ph type="title"/>
          </p:nvPr>
        </p:nvSpPr>
        <p:spPr>
          <a:xfrm>
            <a:off x="70338" y="0"/>
            <a:ext cx="12037926" cy="953729"/>
          </a:xfrm>
        </p:spPr>
        <p:txBody>
          <a:bodyPr>
            <a:noAutofit/>
          </a:bodyPr>
          <a:lstStyle/>
          <a:p>
            <a:r>
              <a:rPr lang="fr-FR" sz="2400" b="1" dirty="0">
                <a:latin typeface="Times New Roman" panose="02020603050405020304" pitchFamily="18" charset="0"/>
                <a:cs typeface="Times New Roman" panose="02020603050405020304" pitchFamily="18" charset="0"/>
              </a:rPr>
              <a:t>Prologue: Ondes gravitationnelles : la naissance d'un nouveau type de trou noir a transformé 8 soleils en énergie pure (1.44. 10</a:t>
            </a:r>
            <a:r>
              <a:rPr lang="fr-FR" sz="2400" b="1" baseline="30000" dirty="0">
                <a:latin typeface="Times New Roman" panose="02020603050405020304" pitchFamily="18" charset="0"/>
                <a:cs typeface="Times New Roman" panose="02020603050405020304" pitchFamily="18" charset="0"/>
              </a:rPr>
              <a:t>48</a:t>
            </a:r>
            <a:r>
              <a:rPr lang="fr-FR" sz="2400" b="1" dirty="0">
                <a:latin typeface="Times New Roman" panose="02020603050405020304" pitchFamily="18" charset="0"/>
                <a:cs typeface="Times New Roman" panose="02020603050405020304" pitchFamily="18" charset="0"/>
              </a:rPr>
              <a:t> J)</a:t>
            </a:r>
            <a:endParaRPr lang="fr-FR" sz="2400" dirty="0">
              <a:latin typeface="Times New Roman" panose="02020603050405020304" pitchFamily="18" charset="0"/>
              <a:cs typeface="Times New Roman" panose="02020603050405020304" pitchFamily="18" charset="0"/>
            </a:endParaRPr>
          </a:p>
        </p:txBody>
      </p:sp>
      <p:sp>
        <p:nvSpPr>
          <p:cNvPr id="4" name="Rectangle 1">
            <a:extLst>
              <a:ext uri="{FF2B5EF4-FFF2-40B4-BE49-F238E27FC236}">
                <a16:creationId xmlns:a16="http://schemas.microsoft.com/office/drawing/2014/main" id="{1110E8CE-1736-4BB2-AB9E-51D5068C3199}"/>
              </a:ext>
            </a:extLst>
          </p:cNvPr>
          <p:cNvSpPr>
            <a:spLocks noGrp="1" noChangeArrowheads="1"/>
          </p:cNvSpPr>
          <p:nvPr>
            <p:ph idx="1"/>
          </p:nvPr>
        </p:nvSpPr>
        <p:spPr bwMode="auto">
          <a:xfrm>
            <a:off x="255639" y="1146081"/>
            <a:ext cx="11523406"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32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Un trou noir intermédiaire de 142 masses solaires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fr-FR" altLang="fr-FR" sz="3200" b="1"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32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Cerise sur le gâteau, il s'agit non seulement d'un record de masse pour les trous noirs initiaux détectés avec </a:t>
            </a:r>
            <a:r>
              <a:rPr kumimoji="0" lang="fr-FR" altLang="fr-FR" sz="3200" b="0"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Ligo</a:t>
            </a:r>
            <a:r>
              <a:rPr kumimoji="0" lang="fr-FR" altLang="fr-FR" sz="32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et </a:t>
            </a:r>
            <a:r>
              <a:rPr kumimoji="0" lang="fr-FR" altLang="fr-FR" sz="3200" b="0"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Virgo</a:t>
            </a:r>
            <a:r>
              <a:rPr kumimoji="0" lang="fr-FR" altLang="fr-FR" sz="32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d'un record pour le trou noir résultant également, mais aussi de la plus lointaine source mise en évidence par les deux détecteurs puisqu'elle se trouvait à sept milliards d'années-lumière de la Voie lactée quand elle a été générée par ce cataclysme cosmique, il y a donc aussi sept milliards d'années, plus de deux milliards d'années avant la naissance du Soleil.</a:t>
            </a:r>
            <a:endParaRPr kumimoji="0" lang="fr-FR" altLang="fr-FR" sz="32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002863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83">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2D9F42-053C-4D78-B39D-6F244D451087}"/>
              </a:ext>
            </a:extLst>
          </p:cNvPr>
          <p:cNvSpPr txBox="1">
            <a:spLocks noGrp="1"/>
          </p:cNvSpPr>
          <p:nvPr>
            <p:ph type="title"/>
          </p:nvPr>
        </p:nvSpPr>
        <p:spPr>
          <a:xfrm>
            <a:off x="279422" y="19668"/>
            <a:ext cx="11749546" cy="935668"/>
          </a:xfrm>
        </p:spPr>
        <p:txBody>
          <a:bodyPr/>
          <a:lstStyle/>
          <a:p>
            <a:pPr lvl="0"/>
            <a:r>
              <a:rPr lang="fr-FR" sz="2900">
                <a:latin typeface="Times New Roman" pitchFamily="18"/>
                <a:cs typeface="Times New Roman" pitchFamily="18"/>
              </a:rPr>
              <a:t>Technologie des détecteurs d’ondes gravitationnelles</a:t>
            </a:r>
          </a:p>
        </p:txBody>
      </p:sp>
      <p:sp>
        <p:nvSpPr>
          <p:cNvPr id="3" name="Espace réservé du contenu 2">
            <a:extLst>
              <a:ext uri="{FF2B5EF4-FFF2-40B4-BE49-F238E27FC236}">
                <a16:creationId xmlns:a16="http://schemas.microsoft.com/office/drawing/2014/main" id="{B373D639-376F-403D-9F80-EB9894507266}"/>
              </a:ext>
            </a:extLst>
          </p:cNvPr>
          <p:cNvSpPr txBox="1">
            <a:spLocks noGrp="1"/>
          </p:cNvSpPr>
          <p:nvPr>
            <p:ph idx="1"/>
          </p:nvPr>
        </p:nvSpPr>
        <p:spPr>
          <a:xfrm>
            <a:off x="163037" y="1430533"/>
            <a:ext cx="11865931" cy="4784652"/>
          </a:xfrm>
        </p:spPr>
        <p:txBody>
          <a:bodyPr>
            <a:noAutofit/>
          </a:bodyPr>
          <a:lstStyle/>
          <a:p>
            <a:pPr lvl="0" algn="just"/>
            <a:r>
              <a:rPr lang="fr-FR" sz="3200">
                <a:latin typeface="Times New Roman" pitchFamily="18"/>
                <a:cs typeface="Times New Roman" pitchFamily="18"/>
              </a:rPr>
              <a:t>Les problèmes à résoudre pour atteindre une sensibilité (déformation inférieure à la taille d’un atome sur la taille de la Terre) permettant de détecter ces ondes sont gigantesques. </a:t>
            </a:r>
          </a:p>
          <a:p>
            <a:pPr lvl="0" algn="just"/>
            <a:r>
              <a:rPr lang="fr-FR" sz="3200">
                <a:latin typeface="Times New Roman" pitchFamily="18"/>
                <a:cs typeface="Times New Roman" pitchFamily="18"/>
              </a:rPr>
              <a:t>Entre autres, il faut très fortement isoler (découpler) les miroirs des vibrations de tout l’environnement terrestre. </a:t>
            </a:r>
          </a:p>
          <a:p>
            <a:pPr lvl="0" algn="just"/>
            <a:r>
              <a:rPr lang="fr-FR" sz="3200">
                <a:latin typeface="Times New Roman" pitchFamily="18"/>
                <a:cs typeface="Times New Roman" pitchFamily="18"/>
              </a:rPr>
              <a:t>Il faut régler les problèmes thermiques liés aux nombreux aller-retour du faisceau laser qui pourraient déformer les miroirs, il faut un vide sur des tronçons de plusieurs kilomètres.</a:t>
            </a:r>
          </a:p>
          <a:p>
            <a:pPr lvl="0" algn="just"/>
            <a:r>
              <a:rPr lang="fr-FR" sz="3200">
                <a:latin typeface="Times New Roman" pitchFamily="18"/>
                <a:cs typeface="Times New Roman" pitchFamily="18"/>
              </a:rPr>
              <a:t>Ceci fait que ces instruments sont des monstres de technologie!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name="Slide71">
    <p:spTree>
      <p:nvGrpSpPr>
        <p:cNvPr id="1" name=""/>
        <p:cNvGrpSpPr/>
        <p:nvPr/>
      </p:nvGrpSpPr>
      <p:grpSpPr>
        <a:xfrm>
          <a:off x="0" y="0"/>
          <a:ext cx="0" cy="0"/>
          <a:chOff x="0" y="0"/>
          <a:chExt cx="0" cy="0"/>
        </a:xfrm>
      </p:grpSpPr>
      <p:sp>
        <p:nvSpPr>
          <p:cNvPr id="2" name="ZoneTexte 5">
            <a:extLst>
              <a:ext uri="{FF2B5EF4-FFF2-40B4-BE49-F238E27FC236}">
                <a16:creationId xmlns:a16="http://schemas.microsoft.com/office/drawing/2014/main" id="{0D5DD4E7-8F1C-42FA-8A20-45687141AE48}"/>
              </a:ext>
            </a:extLst>
          </p:cNvPr>
          <p:cNvSpPr txBox="1"/>
          <p:nvPr/>
        </p:nvSpPr>
        <p:spPr>
          <a:xfrm>
            <a:off x="5986275" y="1201823"/>
            <a:ext cx="6047228" cy="5262975"/>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FFFFFF"/>
                </a:solidFill>
                <a:uFillTx/>
                <a:latin typeface="Times New Roman" pitchFamily="18"/>
                <a:cs typeface="Times New Roman" pitchFamily="18"/>
              </a:rPr>
              <a:t>L'événement date du 14/9/2015 à 9h51 GMT. Il s'agit de la fusion de deux trous noirs stellaires situés approximativement à 1,3 milliard d'années-lumière. Leurs masses respectives est estimée à 36 et 29 masses solaires, le trou noir résultant étant d'une masse inférieure à la somme, la différence correspondant à ce qui est "parti" sous forme d'ondes gravitationnelles. La bouffée observée correspondrait à la dernière orbite avant la fusion (et probablement les oscillations du trou noir unique résultant). Un tweet de l'IN2P3 : Nous remercions chaleureusement les deux trous noir pour leur participation à cette découverte. </a:t>
            </a:r>
          </a:p>
        </p:txBody>
      </p:sp>
      <p:sp>
        <p:nvSpPr>
          <p:cNvPr id="3" name="AutoShape 8" descr="http://forums.futura-sciences.com/attachments/actualites/306218d1455207045-rumeurs-de-detection-directe-dondes-gravitationnelles-ligo-signal_ligo.jpg">
            <a:extLst>
              <a:ext uri="{FF2B5EF4-FFF2-40B4-BE49-F238E27FC236}">
                <a16:creationId xmlns:a16="http://schemas.microsoft.com/office/drawing/2014/main" id="{E3E61E1B-FCF9-4139-B152-A6DD65B6DA5A}"/>
              </a:ext>
            </a:extLst>
          </p:cNvPr>
          <p:cNvSpPr/>
          <p:nvPr/>
        </p:nvSpPr>
        <p:spPr>
          <a:xfrm>
            <a:off x="155576" y="-144466"/>
            <a:ext cx="304796" cy="304796"/>
          </a:xfrm>
          <a:prstGeom prst="rect">
            <a:avLst/>
          </a:pr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4" name="AutoShape 10" descr="http://forums.futura-sciences.com/attachments/actualites/306218d1455207045-rumeurs-de-detection-directe-dondes-gravitationnelles-ligo-signal_ligo.jpg">
            <a:extLst>
              <a:ext uri="{FF2B5EF4-FFF2-40B4-BE49-F238E27FC236}">
                <a16:creationId xmlns:a16="http://schemas.microsoft.com/office/drawing/2014/main" id="{B92AA6EB-BE37-4ED2-A69C-DDF4FF970DA3}"/>
              </a:ext>
            </a:extLst>
          </p:cNvPr>
          <p:cNvSpPr/>
          <p:nvPr/>
        </p:nvSpPr>
        <p:spPr>
          <a:xfrm>
            <a:off x="307979" y="7936"/>
            <a:ext cx="304796" cy="304796"/>
          </a:xfrm>
          <a:prstGeom prst="rect">
            <a:avLst/>
          </a:pr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5" name="AutoShape 12" descr="http://forums.futura-sciences.com/attachments/actualites/306218d1455207045-rumeurs-de-detection-directe-dondes-gravitationnelles-ligo-signal_ligo.jpg">
            <a:extLst>
              <a:ext uri="{FF2B5EF4-FFF2-40B4-BE49-F238E27FC236}">
                <a16:creationId xmlns:a16="http://schemas.microsoft.com/office/drawing/2014/main" id="{6A04ACD8-6561-473E-B8CF-F33453C76BD3}"/>
              </a:ext>
            </a:extLst>
          </p:cNvPr>
          <p:cNvSpPr/>
          <p:nvPr/>
        </p:nvSpPr>
        <p:spPr>
          <a:xfrm>
            <a:off x="460372" y="160340"/>
            <a:ext cx="304796" cy="304796"/>
          </a:xfrm>
          <a:prstGeom prst="rect">
            <a:avLst/>
          </a:pr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pic>
        <p:nvPicPr>
          <p:cNvPr id="6" name="Picture 2" descr="http://www.space.com/images/i/000/053/186/original/ligo-data-plots.jpg?1455209503?interpolation=lanczos-none&amp;downsize=*:1400">
            <a:extLst>
              <a:ext uri="{FF2B5EF4-FFF2-40B4-BE49-F238E27FC236}">
                <a16:creationId xmlns:a16="http://schemas.microsoft.com/office/drawing/2014/main" id="{D242466E-E96A-4F60-90D2-D37FC0E0434A}"/>
              </a:ext>
            </a:extLst>
          </p:cNvPr>
          <p:cNvPicPr>
            <a:picLocks noChangeAspect="1"/>
          </p:cNvPicPr>
          <p:nvPr/>
        </p:nvPicPr>
        <p:blipFill>
          <a:blip r:embed="rId2"/>
          <a:srcRect/>
          <a:stretch>
            <a:fillRect/>
          </a:stretch>
        </p:blipFill>
        <p:spPr>
          <a:xfrm>
            <a:off x="80768" y="1173001"/>
            <a:ext cx="5511957" cy="5511957"/>
          </a:xfrm>
          <a:prstGeom prst="rect">
            <a:avLst/>
          </a:prstGeom>
          <a:noFill/>
          <a:ln cap="flat">
            <a:noFill/>
          </a:ln>
        </p:spPr>
      </p:pic>
      <p:sp>
        <p:nvSpPr>
          <p:cNvPr id="7" name="Rectangle 1">
            <a:extLst>
              <a:ext uri="{FF2B5EF4-FFF2-40B4-BE49-F238E27FC236}">
                <a16:creationId xmlns:a16="http://schemas.microsoft.com/office/drawing/2014/main" id="{DB71A909-9002-4078-9C81-854E882F8614}"/>
              </a:ext>
            </a:extLst>
          </p:cNvPr>
          <p:cNvSpPr/>
          <p:nvPr/>
        </p:nvSpPr>
        <p:spPr>
          <a:xfrm>
            <a:off x="1140860" y="111181"/>
            <a:ext cx="8268955" cy="707882"/>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000" b="0" i="0" u="none" strike="noStrike" kern="0" cap="none" spc="0" baseline="0">
                <a:solidFill>
                  <a:srgbClr val="FFFFFF"/>
                </a:solidFill>
                <a:uFillTx/>
                <a:latin typeface="Times New Roman" pitchFamily="18"/>
                <a:cs typeface="Times New Roman" pitchFamily="18"/>
              </a:rPr>
              <a:t>Détection  des ondes gravitationnelles</a:t>
            </a:r>
            <a:endParaRPr lang="fr-FR" sz="4000" b="0" i="0" u="none" strike="noStrike" kern="1200" cap="none" spc="0" baseline="0">
              <a:solidFill>
                <a:srgbClr val="FFFFFF"/>
              </a:solidFill>
              <a:uFillTx/>
              <a:latin typeface="Times New Roman" pitchFamily="18"/>
              <a:cs typeface="Times New Roman" pitchFamily="18"/>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72">
    <p:spTree>
      <p:nvGrpSpPr>
        <p:cNvPr id="1" name=""/>
        <p:cNvGrpSpPr/>
        <p:nvPr/>
      </p:nvGrpSpPr>
      <p:grpSpPr>
        <a:xfrm>
          <a:off x="0" y="0"/>
          <a:ext cx="0" cy="0"/>
          <a:chOff x="0" y="0"/>
          <a:chExt cx="0" cy="0"/>
        </a:xfrm>
      </p:grpSpPr>
      <p:sp>
        <p:nvSpPr>
          <p:cNvPr id="2" name="ZoneTexte 5">
            <a:extLst>
              <a:ext uri="{FF2B5EF4-FFF2-40B4-BE49-F238E27FC236}">
                <a16:creationId xmlns:a16="http://schemas.microsoft.com/office/drawing/2014/main" id="{7CAC6C04-9DDB-4507-8C00-92E1AF9FD8C7}"/>
              </a:ext>
            </a:extLst>
          </p:cNvPr>
          <p:cNvSpPr txBox="1"/>
          <p:nvPr/>
        </p:nvSpPr>
        <p:spPr>
          <a:xfrm>
            <a:off x="7997955" y="2129436"/>
            <a:ext cx="3913632" cy="2677655"/>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FFFFFF"/>
                </a:solidFill>
                <a:uFillTx/>
                <a:latin typeface="Times New Roman" pitchFamily="18"/>
                <a:cs typeface="Times New Roman" pitchFamily="18"/>
              </a:rPr>
              <a:t>LIGO Observatory Caltech MIT LIGO Lab</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2400" b="0" i="0" u="none" strike="noStrike" kern="1200" cap="none" spc="0" baseline="0">
              <a:solidFill>
                <a:srgbClr val="FFFFFF"/>
              </a:solidFill>
              <a:uFillTx/>
              <a:latin typeface="Times New Roman" pitchFamily="18"/>
              <a:cs typeface="Times New Roman" pitchFamily="18"/>
            </a:endParaRP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FFFFFF"/>
                </a:solidFill>
                <a:uFillTx/>
                <a:latin typeface="Times New Roman" pitchFamily="18"/>
                <a:cs typeface="Times New Roman" pitchFamily="18"/>
              </a:rPr>
              <a:t>Une vue d’artiste représentant la fusion des 2 trous noirs et les ondes gravitationnelles émises. </a:t>
            </a:r>
          </a:p>
        </p:txBody>
      </p:sp>
      <p:sp>
        <p:nvSpPr>
          <p:cNvPr id="3" name="AutoShape 8" descr="http://forums.futura-sciences.com/attachments/actualites/306218d1455207045-rumeurs-de-detection-directe-dondes-gravitationnelles-ligo-signal_ligo.jpg">
            <a:extLst>
              <a:ext uri="{FF2B5EF4-FFF2-40B4-BE49-F238E27FC236}">
                <a16:creationId xmlns:a16="http://schemas.microsoft.com/office/drawing/2014/main" id="{4A13B784-1A2C-497D-ABE2-DAED1DA39F11}"/>
              </a:ext>
            </a:extLst>
          </p:cNvPr>
          <p:cNvSpPr/>
          <p:nvPr/>
        </p:nvSpPr>
        <p:spPr>
          <a:xfrm>
            <a:off x="155576" y="-144466"/>
            <a:ext cx="304796" cy="304796"/>
          </a:xfrm>
          <a:prstGeom prst="rect">
            <a:avLst/>
          </a:pr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4" name="AutoShape 10" descr="http://forums.futura-sciences.com/attachments/actualites/306218d1455207045-rumeurs-de-detection-directe-dondes-gravitationnelles-ligo-signal_ligo.jpg">
            <a:extLst>
              <a:ext uri="{FF2B5EF4-FFF2-40B4-BE49-F238E27FC236}">
                <a16:creationId xmlns:a16="http://schemas.microsoft.com/office/drawing/2014/main" id="{614EA608-95F5-4809-99EB-30D57A9C6362}"/>
              </a:ext>
            </a:extLst>
          </p:cNvPr>
          <p:cNvSpPr/>
          <p:nvPr/>
        </p:nvSpPr>
        <p:spPr>
          <a:xfrm>
            <a:off x="307979" y="7936"/>
            <a:ext cx="304796" cy="304796"/>
          </a:xfrm>
          <a:prstGeom prst="rect">
            <a:avLst/>
          </a:pr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sp>
        <p:nvSpPr>
          <p:cNvPr id="5" name="AutoShape 12" descr="http://forums.futura-sciences.com/attachments/actualites/306218d1455207045-rumeurs-de-detection-directe-dondes-gravitationnelles-ligo-signal_ligo.jpg">
            <a:extLst>
              <a:ext uri="{FF2B5EF4-FFF2-40B4-BE49-F238E27FC236}">
                <a16:creationId xmlns:a16="http://schemas.microsoft.com/office/drawing/2014/main" id="{AC373CA8-B7C0-4D4C-AD0F-85695ED4801E}"/>
              </a:ext>
            </a:extLst>
          </p:cNvPr>
          <p:cNvSpPr/>
          <p:nvPr/>
        </p:nvSpPr>
        <p:spPr>
          <a:xfrm>
            <a:off x="460372" y="160340"/>
            <a:ext cx="304796" cy="304796"/>
          </a:xfrm>
          <a:prstGeom prst="rect">
            <a:avLst/>
          </a:prstGeom>
          <a:noFill/>
          <a:ln cap="flat">
            <a:noFill/>
            <a:prstDash val="solid"/>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Calibri"/>
            </a:endParaRPr>
          </a:p>
        </p:txBody>
      </p:sp>
      <p:pic>
        <p:nvPicPr>
          <p:cNvPr id="6" name="Image 2">
            <a:extLst>
              <a:ext uri="{FF2B5EF4-FFF2-40B4-BE49-F238E27FC236}">
                <a16:creationId xmlns:a16="http://schemas.microsoft.com/office/drawing/2014/main" id="{BA822512-4F90-41F9-9800-A9A7FD9620A1}"/>
              </a:ext>
            </a:extLst>
          </p:cNvPr>
          <p:cNvPicPr>
            <a:picLocks noChangeAspect="1"/>
          </p:cNvPicPr>
          <p:nvPr/>
        </p:nvPicPr>
        <p:blipFill>
          <a:blip r:embed="rId2"/>
          <a:stretch>
            <a:fillRect/>
          </a:stretch>
        </p:blipFill>
        <p:spPr>
          <a:xfrm>
            <a:off x="307979" y="914006"/>
            <a:ext cx="7636968" cy="5719773"/>
          </a:xfrm>
          <a:prstGeom prst="rect">
            <a:avLst/>
          </a:prstGeom>
          <a:noFill/>
          <a:ln cap="flat">
            <a:noFill/>
          </a:ln>
        </p:spPr>
      </p:pic>
      <p:sp>
        <p:nvSpPr>
          <p:cNvPr id="7" name="Titre 4">
            <a:extLst>
              <a:ext uri="{FF2B5EF4-FFF2-40B4-BE49-F238E27FC236}">
                <a16:creationId xmlns:a16="http://schemas.microsoft.com/office/drawing/2014/main" id="{56007532-518B-4A35-931F-82E207F95D26}"/>
              </a:ext>
            </a:extLst>
          </p:cNvPr>
          <p:cNvSpPr txBox="1">
            <a:spLocks noGrp="1"/>
          </p:cNvSpPr>
          <p:nvPr>
            <p:ph type="title"/>
          </p:nvPr>
        </p:nvSpPr>
        <p:spPr>
          <a:xfrm>
            <a:off x="1414969" y="0"/>
            <a:ext cx="9362056" cy="847054"/>
          </a:xfrm>
        </p:spPr>
        <p:txBody>
          <a:bodyPr/>
          <a:lstStyle/>
          <a:p>
            <a:pPr lvl="0"/>
            <a:r>
              <a:rPr lang="fr-FR" sz="3200">
                <a:latin typeface="Times New Roman" pitchFamily="18"/>
                <a:cs typeface="Times New Roman" pitchFamily="18"/>
              </a:rPr>
              <a:t>Détection  des ondes gravitationnelles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8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A1F99E-65E5-40F0-A44A-8106B270CBA5}"/>
              </a:ext>
            </a:extLst>
          </p:cNvPr>
          <p:cNvSpPr txBox="1">
            <a:spLocks noGrp="1"/>
          </p:cNvSpPr>
          <p:nvPr>
            <p:ph type="title"/>
          </p:nvPr>
        </p:nvSpPr>
        <p:spPr>
          <a:xfrm>
            <a:off x="2746546" y="0"/>
            <a:ext cx="5325739" cy="719468"/>
          </a:xfrm>
        </p:spPr>
        <p:txBody>
          <a:bodyPr/>
          <a:lstStyle/>
          <a:p>
            <a:pPr lvl="0"/>
            <a:r>
              <a:rPr lang="fr-FR" sz="3200">
                <a:latin typeface="Times New Roman" pitchFamily="18"/>
                <a:cs typeface="Times New Roman" pitchFamily="18"/>
              </a:rPr>
              <a:t>Une fusion inatendue</a:t>
            </a:r>
          </a:p>
        </p:txBody>
      </p:sp>
      <p:sp>
        <p:nvSpPr>
          <p:cNvPr id="3" name="Espace réservé du contenu 2">
            <a:extLst>
              <a:ext uri="{FF2B5EF4-FFF2-40B4-BE49-F238E27FC236}">
                <a16:creationId xmlns:a16="http://schemas.microsoft.com/office/drawing/2014/main" id="{42B42210-EA17-4A6C-BD3F-0B7389EE5DD4}"/>
              </a:ext>
            </a:extLst>
          </p:cNvPr>
          <p:cNvSpPr txBox="1">
            <a:spLocks noGrp="1"/>
          </p:cNvSpPr>
          <p:nvPr>
            <p:ph idx="1"/>
          </p:nvPr>
        </p:nvSpPr>
        <p:spPr>
          <a:xfrm>
            <a:off x="-86310" y="1088858"/>
            <a:ext cx="12191996" cy="5370929"/>
          </a:xfrm>
        </p:spPr>
        <p:txBody>
          <a:bodyPr>
            <a:noAutofit/>
          </a:bodyPr>
          <a:lstStyle/>
          <a:p>
            <a:pPr lvl="0" algn="just"/>
            <a:r>
              <a:rPr lang="fr-FR" sz="3200">
                <a:latin typeface="Times New Roman" pitchFamily="18"/>
                <a:cs typeface="Times New Roman" pitchFamily="18"/>
              </a:rPr>
              <a:t>Au-delà de l’immense satisfaction de ceux qui commençaient à douter, apporté par cette détection, la surprise fut de taille. </a:t>
            </a:r>
          </a:p>
          <a:p>
            <a:pPr lvl="0" algn="just"/>
            <a:r>
              <a:rPr lang="fr-FR" sz="3200">
                <a:latin typeface="Times New Roman" pitchFamily="18"/>
                <a:cs typeface="Times New Roman" pitchFamily="18"/>
              </a:rPr>
              <a:t>L’existence de trous noirs de taille intermédiaire était peu attendue. </a:t>
            </a:r>
          </a:p>
          <a:p>
            <a:pPr lvl="0" algn="just"/>
            <a:r>
              <a:rPr lang="fr-FR" sz="3200">
                <a:latin typeface="Times New Roman" pitchFamily="18"/>
                <a:cs typeface="Times New Roman" pitchFamily="18"/>
              </a:rPr>
              <a:t>Cet évènement montre que ces trous noirs ne sont pas aussi rares qu’on pouvait le penser, car la fusion de trous noirs dans la région accessible au détecteur paraissait être un évènement rare. </a:t>
            </a:r>
          </a:p>
          <a:p>
            <a:pPr lvl="0" algn="just"/>
            <a:r>
              <a:rPr lang="fr-FR" sz="3200">
                <a:latin typeface="Times New Roman" pitchFamily="18"/>
                <a:cs typeface="Times New Roman" pitchFamily="18"/>
              </a:rPr>
              <a:t>Lorsque nous disposerons de suffisamment d’évènements pour construire une statistique, nous serons en mesure de mieux prédire la fréquence de ce type d’évènement (comme on le fait pour les supernova par exemple).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name="Slide79">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7D0D4C-2314-4412-B1D3-A34944CAFE29}"/>
              </a:ext>
            </a:extLst>
          </p:cNvPr>
          <p:cNvSpPr txBox="1">
            <a:spLocks noGrp="1"/>
          </p:cNvSpPr>
          <p:nvPr>
            <p:ph type="title"/>
          </p:nvPr>
        </p:nvSpPr>
        <p:spPr>
          <a:xfrm>
            <a:off x="176982" y="258729"/>
            <a:ext cx="12015014" cy="1456264"/>
          </a:xfrm>
        </p:spPr>
        <p:txBody>
          <a:bodyPr/>
          <a:lstStyle/>
          <a:p>
            <a:pPr lvl="0"/>
            <a:r>
              <a:rPr lang="fr-FR">
                <a:latin typeface="Times New Roman" pitchFamily="18"/>
                <a:cs typeface="Times New Roman" pitchFamily="18"/>
              </a:rPr>
              <a:t>Détection de la fusion de 2 étoiles à neutrons</a:t>
            </a:r>
          </a:p>
        </p:txBody>
      </p:sp>
      <p:pic>
        <p:nvPicPr>
          <p:cNvPr id="3" name="Espace réservé du contenu 4">
            <a:extLst>
              <a:ext uri="{FF2B5EF4-FFF2-40B4-BE49-F238E27FC236}">
                <a16:creationId xmlns:a16="http://schemas.microsoft.com/office/drawing/2014/main" id="{5395BF1D-8BDD-4340-88A1-FDA6122CE534}"/>
              </a:ext>
            </a:extLst>
          </p:cNvPr>
          <p:cNvPicPr>
            <a:picLocks noGrp="1" noChangeAspect="1"/>
          </p:cNvPicPr>
          <p:nvPr>
            <p:ph idx="1"/>
          </p:nvPr>
        </p:nvPicPr>
        <p:blipFill>
          <a:blip r:embed="rId2"/>
          <a:stretch>
            <a:fillRect/>
          </a:stretch>
        </p:blipFill>
        <p:spPr>
          <a:xfrm>
            <a:off x="2686644" y="2433931"/>
            <a:ext cx="6129726" cy="3064867"/>
          </a:xfrm>
        </p:spPr>
      </p:pic>
      <p:sp>
        <p:nvSpPr>
          <p:cNvPr id="4" name="ZoneTexte 5">
            <a:extLst>
              <a:ext uri="{FF2B5EF4-FFF2-40B4-BE49-F238E27FC236}">
                <a16:creationId xmlns:a16="http://schemas.microsoft.com/office/drawing/2014/main" id="{18B7408B-B0C2-4C2F-B574-41E4D4DC9AC3}"/>
              </a:ext>
            </a:extLst>
          </p:cNvPr>
          <p:cNvSpPr txBox="1"/>
          <p:nvPr/>
        </p:nvSpPr>
        <p:spPr>
          <a:xfrm>
            <a:off x="2105250" y="5839175"/>
            <a:ext cx="8757839"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0" i="0" u="none" strike="noStrike" kern="1200" cap="none" spc="0" baseline="0">
                <a:solidFill>
                  <a:srgbClr val="FFFFFF"/>
                </a:solidFill>
                <a:uFillTx/>
                <a:latin typeface="Times New Roman" pitchFamily="18"/>
                <a:cs typeface="Times New Roman" pitchFamily="18"/>
              </a:rPr>
              <a:t>Fusion de 2 étoiles à neutrons le 17 août 2017: Vue d’artiste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name="Slide80">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1DD961-A4FF-4ACC-957A-39715B3886C8}"/>
              </a:ext>
            </a:extLst>
          </p:cNvPr>
          <p:cNvSpPr txBox="1">
            <a:spLocks noGrp="1"/>
          </p:cNvSpPr>
          <p:nvPr>
            <p:ph type="title"/>
          </p:nvPr>
        </p:nvSpPr>
        <p:spPr>
          <a:xfrm>
            <a:off x="0" y="141768"/>
            <a:ext cx="12191996" cy="1017178"/>
          </a:xfrm>
        </p:spPr>
        <p:txBody>
          <a:bodyPr anchorCtr="1">
            <a:normAutofit fontScale="90000"/>
          </a:bodyPr>
          <a:lstStyle/>
          <a:p>
            <a:pPr lvl="0" algn="ctr"/>
            <a:r>
              <a:rPr lang="fr-FR" sz="3200">
                <a:latin typeface="Times New Roman" pitchFamily="18"/>
                <a:cs typeface="Times New Roman" pitchFamily="18"/>
              </a:rPr>
              <a:t>Une détection confirmée par deux autres évènements</a:t>
            </a:r>
          </a:p>
        </p:txBody>
      </p:sp>
      <p:pic>
        <p:nvPicPr>
          <p:cNvPr id="3" name="Espace réservé du contenu 4">
            <a:extLst>
              <a:ext uri="{FF2B5EF4-FFF2-40B4-BE49-F238E27FC236}">
                <a16:creationId xmlns:a16="http://schemas.microsoft.com/office/drawing/2014/main" id="{9A005C51-44B8-44FF-9FDE-6FBE25D70F5C}"/>
              </a:ext>
            </a:extLst>
          </p:cNvPr>
          <p:cNvPicPr>
            <a:picLocks noGrp="1" noChangeAspect="1"/>
          </p:cNvPicPr>
          <p:nvPr>
            <p:ph idx="1"/>
          </p:nvPr>
        </p:nvPicPr>
        <p:blipFill>
          <a:blip r:embed="rId2"/>
          <a:stretch>
            <a:fillRect/>
          </a:stretch>
        </p:blipFill>
        <p:spPr>
          <a:xfrm>
            <a:off x="113413" y="1786600"/>
            <a:ext cx="4168447" cy="4472430"/>
          </a:xfrm>
        </p:spPr>
      </p:pic>
      <p:sp>
        <p:nvSpPr>
          <p:cNvPr id="4" name="Rectangle 3">
            <a:extLst>
              <a:ext uri="{FF2B5EF4-FFF2-40B4-BE49-F238E27FC236}">
                <a16:creationId xmlns:a16="http://schemas.microsoft.com/office/drawing/2014/main" id="{0B2CDE30-AD2D-4F5E-8208-68D26D99DD78}"/>
              </a:ext>
            </a:extLst>
          </p:cNvPr>
          <p:cNvSpPr/>
          <p:nvPr/>
        </p:nvSpPr>
        <p:spPr>
          <a:xfrm>
            <a:off x="4401875" y="1635102"/>
            <a:ext cx="7676708" cy="5109091"/>
          </a:xfrm>
          <a:prstGeom prst="rect">
            <a:avLst/>
          </a:prstGeom>
          <a:noFill/>
          <a:ln cap="flat">
            <a:noFill/>
            <a:prstDash val="solid"/>
          </a:ln>
        </p:spPr>
        <p:txBody>
          <a:bodyPr vert="horz" wrap="square" lIns="91440" tIns="45720" rIns="91440" bIns="45720" anchor="ctr" anchorCtr="0" compatLnSpc="1">
            <a:spAutoFit/>
          </a:bodyPr>
          <a:lstStyle/>
          <a:p>
            <a:pPr marL="0" marR="0" lvl="0" indent="0" algn="just"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fr-FR" sz="2800" b="0" i="0" u="none" strike="noStrike" kern="1200" cap="none" spc="0" baseline="0">
                <a:solidFill>
                  <a:srgbClr val="FFFFFF"/>
                </a:solidFill>
                <a:uFillTx/>
                <a:latin typeface="Times New Roman" pitchFamily="18"/>
                <a:cs typeface="Times New Roman" pitchFamily="18"/>
              </a:rPr>
              <a:t>Le 17 août 2017, la collaboration LIGO/Virgo détecte un train d’ondes gravitationnelles attribué à la fusion de deux étoiles à neutrons dans NGC4993, une galaxie elliptique de la constellationde l’Hydre. Cet événement, dénommé GW 170817, semble lié à deux évènements astronomiques transitoires : </a:t>
            </a:r>
          </a:p>
          <a:p>
            <a:pPr marL="0" marR="0" lvl="0" indent="0" algn="just" defTabSz="914400" rtl="0" fontAlgn="auto" hangingPunct="0">
              <a:lnSpc>
                <a:spcPct val="100000"/>
              </a:lnSpc>
              <a:spcBef>
                <a:spcPts val="0"/>
              </a:spcBef>
              <a:spcAft>
                <a:spcPts val="0"/>
              </a:spcAft>
              <a:buSzPct val="100000"/>
              <a:buChar char="•"/>
              <a:tabLst/>
              <a:defRPr sz="1800" b="0" i="0" u="none" strike="noStrike" kern="0" cap="none" spc="0" baseline="0">
                <a:solidFill>
                  <a:srgbClr val="000000"/>
                </a:solidFill>
                <a:uFillTx/>
              </a:defRPr>
            </a:pPr>
            <a:r>
              <a:rPr lang="fr-FR" sz="2800" b="0" i="0" u="none" strike="noStrike" kern="1200" cap="none" spc="0" baseline="0">
                <a:solidFill>
                  <a:srgbClr val="FFFFFF"/>
                </a:solidFill>
                <a:uFillTx/>
                <a:latin typeface="Times New Roman" pitchFamily="18"/>
                <a:cs typeface="Times New Roman" pitchFamily="18"/>
              </a:rPr>
              <a:t>GRB170817A, un sursaut de rayons gamma de courte durée (environ 2 s), détecté 1,7 s après le signal gravitationnel ; </a:t>
            </a:r>
          </a:p>
          <a:p>
            <a:pPr marL="0" marR="0" lvl="0" indent="0" algn="just" defTabSz="914400" rtl="0" fontAlgn="auto" hangingPunct="0">
              <a:lnSpc>
                <a:spcPct val="100000"/>
              </a:lnSpc>
              <a:spcBef>
                <a:spcPts val="0"/>
              </a:spcBef>
              <a:spcAft>
                <a:spcPts val="0"/>
              </a:spcAft>
              <a:buSzPct val="100000"/>
              <a:buChar char="•"/>
              <a:tabLst/>
              <a:defRPr sz="1800" b="0" i="0" u="none" strike="noStrike" kern="0" cap="none" spc="0" baseline="0">
                <a:solidFill>
                  <a:srgbClr val="000000"/>
                </a:solidFill>
                <a:uFillTx/>
              </a:defRPr>
            </a:pPr>
            <a:r>
              <a:rPr lang="fr-FR" sz="2800" b="0" i="0" u="none" strike="noStrike" kern="1200" cap="none" spc="0" baseline="0">
                <a:solidFill>
                  <a:srgbClr val="FFFFFF"/>
                </a:solidFill>
                <a:uFillTx/>
                <a:latin typeface="Times New Roman" pitchFamily="18"/>
                <a:cs typeface="Times New Roman" pitchFamily="18"/>
              </a:rPr>
              <a:t>SSS17a, une émission de lumière visible observée 11 h après.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000000"/>
              </a:solidFill>
              <a:uFillTx/>
              <a:latin typeface="Arial" pitchFamily="34"/>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name="Slide8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F675DD-2BF9-4AEC-8CDF-833195FE75C6}"/>
              </a:ext>
            </a:extLst>
          </p:cNvPr>
          <p:cNvSpPr txBox="1">
            <a:spLocks noGrp="1"/>
          </p:cNvSpPr>
          <p:nvPr>
            <p:ph type="title"/>
          </p:nvPr>
        </p:nvSpPr>
        <p:spPr>
          <a:xfrm>
            <a:off x="993056" y="201597"/>
            <a:ext cx="10343994" cy="900217"/>
          </a:xfrm>
        </p:spPr>
        <p:txBody>
          <a:bodyPr/>
          <a:lstStyle/>
          <a:p>
            <a:pPr lvl="0"/>
            <a:r>
              <a:rPr lang="fr-FR" sz="2900">
                <a:latin typeface="Times New Roman" pitchFamily="18"/>
                <a:cs typeface="Times New Roman" pitchFamily="18"/>
              </a:rPr>
              <a:t>étoiles à neutrons, une fusion qui vaut de l’or</a:t>
            </a:r>
          </a:p>
        </p:txBody>
      </p:sp>
      <p:pic>
        <p:nvPicPr>
          <p:cNvPr id="3" name="Espace réservé du contenu 4">
            <a:extLst>
              <a:ext uri="{FF2B5EF4-FFF2-40B4-BE49-F238E27FC236}">
                <a16:creationId xmlns:a16="http://schemas.microsoft.com/office/drawing/2014/main" id="{596DEA0C-CCAB-4539-8B4A-12B53E999506}"/>
              </a:ext>
            </a:extLst>
          </p:cNvPr>
          <p:cNvPicPr>
            <a:picLocks noGrp="1" noChangeAspect="1"/>
          </p:cNvPicPr>
          <p:nvPr>
            <p:ph idx="1"/>
          </p:nvPr>
        </p:nvPicPr>
        <p:blipFill>
          <a:blip r:embed="rId2"/>
          <a:stretch>
            <a:fillRect/>
          </a:stretch>
        </p:blipFill>
        <p:spPr>
          <a:xfrm>
            <a:off x="212652" y="1583402"/>
            <a:ext cx="5615769" cy="2690887"/>
          </a:xfrm>
        </p:spPr>
      </p:pic>
      <p:sp>
        <p:nvSpPr>
          <p:cNvPr id="4" name="ZoneTexte 5">
            <a:extLst>
              <a:ext uri="{FF2B5EF4-FFF2-40B4-BE49-F238E27FC236}">
                <a16:creationId xmlns:a16="http://schemas.microsoft.com/office/drawing/2014/main" id="{A9BFF1F7-7E2A-4A63-8F39-494F488E2F5D}"/>
              </a:ext>
            </a:extLst>
          </p:cNvPr>
          <p:cNvSpPr txBox="1"/>
          <p:nvPr/>
        </p:nvSpPr>
        <p:spPr>
          <a:xfrm>
            <a:off x="212652" y="4722336"/>
            <a:ext cx="5539563" cy="1815879"/>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0" i="0" u="none" strike="noStrike" kern="1200" cap="none" spc="0" baseline="0">
                <a:solidFill>
                  <a:srgbClr val="FFFFFF"/>
                </a:solidFill>
                <a:uFillTx/>
                <a:latin typeface="Times New Roman" pitchFamily="18"/>
                <a:cs typeface="Times New Roman" pitchFamily="18"/>
              </a:rPr>
              <a:t>Vue d’artiste d’une kilonova, produite par la fusion de deux étoiles à neutrons, événement exceptionnel observé le 17 août 2017. </a:t>
            </a:r>
          </a:p>
        </p:txBody>
      </p:sp>
      <p:sp>
        <p:nvSpPr>
          <p:cNvPr id="5" name="ZoneTexte 6">
            <a:extLst>
              <a:ext uri="{FF2B5EF4-FFF2-40B4-BE49-F238E27FC236}">
                <a16:creationId xmlns:a16="http://schemas.microsoft.com/office/drawing/2014/main" id="{6372A7B8-B418-4EAB-8A64-C05059D3DB34}"/>
              </a:ext>
            </a:extLst>
          </p:cNvPr>
          <p:cNvSpPr txBox="1"/>
          <p:nvPr/>
        </p:nvSpPr>
        <p:spPr>
          <a:xfrm>
            <a:off x="5828422" y="1101815"/>
            <a:ext cx="6363583" cy="5262975"/>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0" i="0" u="none" strike="noStrike" kern="1200" cap="none" spc="0" baseline="0">
                <a:solidFill>
                  <a:srgbClr val="FFFFFF"/>
                </a:solidFill>
                <a:uFillTx/>
                <a:latin typeface="Times New Roman" pitchFamily="18"/>
                <a:cs typeface="Times New Roman" pitchFamily="18"/>
              </a:rPr>
              <a:t>L’origine des éléments chimiques les plus lourds tels que l’or ou le plomb enfin élucidée ! Des observations associant détection d’ondes gravitationnelles et signaux électromagnétiques dans toutes les longueurs d’onde, effectuées par la collaboration internationale LIGO-Virgo, ont permis d’assister pour la première fois à la fusion d’étoiles à neutrons. Retour sur cet évènement scientifique d’une ampleur sans précédent, qui va permettre de lever le voile sur plusieurs énigmes astrophysiques</a:t>
            </a:r>
            <a:r>
              <a:rPr lang="fr-FR" sz="2800" b="0" i="0" u="none" strike="noStrike" kern="1200" cap="none" spc="0" baseline="0">
                <a:solidFill>
                  <a:srgbClr val="000000"/>
                </a:solidFill>
                <a:uFillTx/>
                <a:latin typeface="Times New Roman" pitchFamily="18"/>
                <a:cs typeface="Times New Roman" pitchFamily="18"/>
              </a:rPr>
              <a:t>.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name="Slide73">
    <p:spTree>
      <p:nvGrpSpPr>
        <p:cNvPr id="1" name=""/>
        <p:cNvGrpSpPr/>
        <p:nvPr/>
      </p:nvGrpSpPr>
      <p:grpSpPr>
        <a:xfrm>
          <a:off x="0" y="0"/>
          <a:ext cx="0" cy="0"/>
          <a:chOff x="0" y="0"/>
          <a:chExt cx="0" cy="0"/>
        </a:xfrm>
      </p:grpSpPr>
      <p:pic>
        <p:nvPicPr>
          <p:cNvPr id="2" name="Picture 2" descr="http://lisa.nasa.gov/images/LISA_Constellation2_500px.jpg">
            <a:extLst>
              <a:ext uri="{FF2B5EF4-FFF2-40B4-BE49-F238E27FC236}">
                <a16:creationId xmlns:a16="http://schemas.microsoft.com/office/drawing/2014/main" id="{60E794F1-936C-4A7C-86A8-6BD59D528B13}"/>
              </a:ext>
            </a:extLst>
          </p:cNvPr>
          <p:cNvPicPr>
            <a:picLocks noGrp="1" noChangeAspect="1"/>
          </p:cNvPicPr>
          <p:nvPr>
            <p:ph idx="1"/>
          </p:nvPr>
        </p:nvPicPr>
        <p:blipFill>
          <a:blip r:embed="rId2"/>
          <a:srcRect/>
          <a:stretch>
            <a:fillRect/>
          </a:stretch>
        </p:blipFill>
        <p:spPr>
          <a:xfrm>
            <a:off x="92601" y="1873651"/>
            <a:ext cx="6192453" cy="4049868"/>
          </a:xfrm>
        </p:spPr>
      </p:pic>
      <p:sp>
        <p:nvSpPr>
          <p:cNvPr id="3" name="ZoneTexte 3">
            <a:extLst>
              <a:ext uri="{FF2B5EF4-FFF2-40B4-BE49-F238E27FC236}">
                <a16:creationId xmlns:a16="http://schemas.microsoft.com/office/drawing/2014/main" id="{BE6B7A78-44DC-4F00-A6FD-2B53E468B407}"/>
              </a:ext>
            </a:extLst>
          </p:cNvPr>
          <p:cNvSpPr txBox="1"/>
          <p:nvPr/>
        </p:nvSpPr>
        <p:spPr>
          <a:xfrm>
            <a:off x="92601" y="783009"/>
            <a:ext cx="10209641"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800" b="0" i="0" u="none" strike="noStrike" kern="1200" cap="none" spc="0" baseline="0">
                <a:solidFill>
                  <a:srgbClr val="FFFF00"/>
                </a:solidFill>
                <a:uFillTx/>
                <a:latin typeface="Times New Roman" pitchFamily="18"/>
                <a:cs typeface="Times New Roman" pitchFamily="18"/>
              </a:rPr>
              <a:t>Le Futur: Détection d’ondes gravitationnelles à très basses fréquences</a:t>
            </a:r>
          </a:p>
        </p:txBody>
      </p:sp>
      <p:sp>
        <p:nvSpPr>
          <p:cNvPr id="4" name="ZoneTexte 4">
            <a:extLst>
              <a:ext uri="{FF2B5EF4-FFF2-40B4-BE49-F238E27FC236}">
                <a16:creationId xmlns:a16="http://schemas.microsoft.com/office/drawing/2014/main" id="{46DC9077-AA51-444C-A48D-72A49CC85A57}"/>
              </a:ext>
            </a:extLst>
          </p:cNvPr>
          <p:cNvSpPr txBox="1"/>
          <p:nvPr/>
        </p:nvSpPr>
        <p:spPr>
          <a:xfrm>
            <a:off x="6285055" y="1338544"/>
            <a:ext cx="5906941" cy="5262975"/>
          </a:xfrm>
          <a:prstGeom prst="rect">
            <a:avLst/>
          </a:prstGeom>
          <a:noFill/>
          <a:ln cap="flat">
            <a:no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FFFFFF"/>
                </a:solidFill>
                <a:uFillTx/>
                <a:latin typeface="Times New Roman" pitchFamily="18"/>
                <a:cs typeface="Times New Roman" pitchFamily="18"/>
              </a:rPr>
              <a:t>eLISA devrait être (2034) le premier détecteur d’ondes gravitationnelles dans l’espace. Il mesurera les ondes gravitationnelles directement par interférométrie laser. L’instrument est un ensemble de trois satellites formant un triangle équilatéral d’un million de kilomètres de côté. L’ensemble décrit une orbite héliocentrique de même période que la Terre (L3?). La distance entre les satellites est surveillée pour détecter un passage d’ondes gravitationnelles. A noter que la NASA qui devait être associée à l’ESA pour le projet LISA s’est retirée, ce qui a conduit à reconsidérer plus modestement le projet!</a:t>
            </a:r>
            <a:endParaRPr lang="fr-FR" sz="2400" b="0" i="0" u="none" strike="noStrike" kern="1200" cap="none" spc="0" baseline="0">
              <a:solidFill>
                <a:srgbClr val="FFFFFF"/>
              </a:solidFill>
              <a:uFillTx/>
              <a:latin typeface="Times New Roman" pitchFamily="18"/>
              <a:cs typeface="Times New Roman" pitchFamily="18"/>
            </a:endParaRPr>
          </a:p>
        </p:txBody>
      </p:sp>
      <p:sp>
        <p:nvSpPr>
          <p:cNvPr id="5" name="Titre 5">
            <a:extLst>
              <a:ext uri="{FF2B5EF4-FFF2-40B4-BE49-F238E27FC236}">
                <a16:creationId xmlns:a16="http://schemas.microsoft.com/office/drawing/2014/main" id="{5CD0B0C0-8849-47BA-B824-D7AC4D1CE265}"/>
              </a:ext>
            </a:extLst>
          </p:cNvPr>
          <p:cNvSpPr txBox="1">
            <a:spLocks noGrp="1"/>
          </p:cNvSpPr>
          <p:nvPr>
            <p:ph type="title"/>
          </p:nvPr>
        </p:nvSpPr>
        <p:spPr>
          <a:xfrm>
            <a:off x="682480" y="56711"/>
            <a:ext cx="11116232" cy="726307"/>
          </a:xfrm>
        </p:spPr>
        <p:txBody>
          <a:bodyPr/>
          <a:lstStyle/>
          <a:p>
            <a:pPr lvl="0"/>
            <a:r>
              <a:rPr lang="fr-FR" sz="2900">
                <a:latin typeface="Times New Roman" pitchFamily="18"/>
                <a:cs typeface="Times New Roman" pitchFamily="18"/>
              </a:rPr>
              <a:t>Elisa: Elvolved laser interferometer Space Antenna</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name="Slide74">
    <p:spTree>
      <p:nvGrpSpPr>
        <p:cNvPr id="1" name=""/>
        <p:cNvGrpSpPr/>
        <p:nvPr/>
      </p:nvGrpSpPr>
      <p:grpSpPr>
        <a:xfrm>
          <a:off x="0" y="0"/>
          <a:ext cx="0" cy="0"/>
          <a:chOff x="0" y="0"/>
          <a:chExt cx="0" cy="0"/>
        </a:xfrm>
      </p:grpSpPr>
      <p:pic>
        <p:nvPicPr>
          <p:cNvPr id="2" name="Picture 2" descr="LISA-waves.jpg">
            <a:extLst>
              <a:ext uri="{FF2B5EF4-FFF2-40B4-BE49-F238E27FC236}">
                <a16:creationId xmlns:a16="http://schemas.microsoft.com/office/drawing/2014/main" id="{5D398102-DDA8-4EC5-B196-9E7800352646}"/>
              </a:ext>
            </a:extLst>
          </p:cNvPr>
          <p:cNvPicPr>
            <a:picLocks noGrp="1" noChangeAspect="1"/>
          </p:cNvPicPr>
          <p:nvPr>
            <p:ph idx="1"/>
          </p:nvPr>
        </p:nvPicPr>
        <p:blipFill>
          <a:blip r:embed="rId2"/>
          <a:srcRect/>
          <a:stretch>
            <a:fillRect/>
          </a:stretch>
        </p:blipFill>
        <p:spPr>
          <a:xfrm>
            <a:off x="2500829" y="1198988"/>
            <a:ext cx="7082640" cy="5311978"/>
          </a:xfrm>
        </p:spPr>
      </p:pic>
      <p:sp>
        <p:nvSpPr>
          <p:cNvPr id="3" name="ZoneTexte 2">
            <a:extLst>
              <a:ext uri="{FF2B5EF4-FFF2-40B4-BE49-F238E27FC236}">
                <a16:creationId xmlns:a16="http://schemas.microsoft.com/office/drawing/2014/main" id="{F5E88994-B72C-4680-9EA7-2F224A867301}"/>
              </a:ext>
            </a:extLst>
          </p:cNvPr>
          <p:cNvSpPr txBox="1"/>
          <p:nvPr/>
        </p:nvSpPr>
        <p:spPr>
          <a:xfrm>
            <a:off x="3451119" y="204651"/>
            <a:ext cx="4545930" cy="70788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4000" b="0" i="0" u="none" strike="noStrike" kern="1200" cap="none" spc="0" baseline="0">
                <a:solidFill>
                  <a:srgbClr val="FFFFFF"/>
                </a:solidFill>
                <a:uFillTx/>
                <a:latin typeface="Times New Roman" pitchFamily="18"/>
                <a:cs typeface="Times New Roman" pitchFamily="18"/>
              </a:rPr>
              <a:t>Mission ELISA</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name="Slide75">
    <p:spTree>
      <p:nvGrpSpPr>
        <p:cNvPr id="1" name=""/>
        <p:cNvGrpSpPr/>
        <p:nvPr/>
      </p:nvGrpSpPr>
      <p:grpSpPr>
        <a:xfrm>
          <a:off x="0" y="0"/>
          <a:ext cx="0" cy="0"/>
          <a:chOff x="0" y="0"/>
          <a:chExt cx="0" cy="0"/>
        </a:xfrm>
      </p:grpSpPr>
      <p:pic>
        <p:nvPicPr>
          <p:cNvPr id="2" name="Picture 2" descr="https://upload.wikimedia.org/wikipedia/commons/thumb/e/e2/LISA_orbits6.jpg/1024px-LISA_orbits6.jpg">
            <a:extLst>
              <a:ext uri="{FF2B5EF4-FFF2-40B4-BE49-F238E27FC236}">
                <a16:creationId xmlns:a16="http://schemas.microsoft.com/office/drawing/2014/main" id="{F34A7A94-CDA6-4600-879C-84FFE832F32C}"/>
              </a:ext>
            </a:extLst>
          </p:cNvPr>
          <p:cNvPicPr>
            <a:picLocks noGrp="1" noChangeAspect="1"/>
          </p:cNvPicPr>
          <p:nvPr>
            <p:ph idx="1"/>
          </p:nvPr>
        </p:nvPicPr>
        <p:blipFill>
          <a:blip r:embed="rId2"/>
          <a:srcRect/>
          <a:stretch>
            <a:fillRect/>
          </a:stretch>
        </p:blipFill>
        <p:spPr>
          <a:xfrm>
            <a:off x="3135651" y="1668441"/>
            <a:ext cx="5858496" cy="4044875"/>
          </a:xfrm>
        </p:spPr>
      </p:pic>
      <p:sp>
        <p:nvSpPr>
          <p:cNvPr id="3" name="ZoneTexte 4">
            <a:extLst>
              <a:ext uri="{FF2B5EF4-FFF2-40B4-BE49-F238E27FC236}">
                <a16:creationId xmlns:a16="http://schemas.microsoft.com/office/drawing/2014/main" id="{59BB2FB7-26C2-484E-A195-88F5E6EB4241}"/>
              </a:ext>
            </a:extLst>
          </p:cNvPr>
          <p:cNvSpPr txBox="1"/>
          <p:nvPr/>
        </p:nvSpPr>
        <p:spPr>
          <a:xfrm>
            <a:off x="5109191" y="5924013"/>
            <a:ext cx="2882097"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FFFFFF"/>
                </a:solidFill>
                <a:uFillTx/>
                <a:latin typeface="Times New Roman" pitchFamily="18"/>
                <a:cs typeface="Times New Roman" pitchFamily="18"/>
              </a:rPr>
              <a:t>Configuration de Vol</a:t>
            </a:r>
          </a:p>
        </p:txBody>
      </p:sp>
      <p:sp>
        <p:nvSpPr>
          <p:cNvPr id="4" name="Titre 3">
            <a:extLst>
              <a:ext uri="{FF2B5EF4-FFF2-40B4-BE49-F238E27FC236}">
                <a16:creationId xmlns:a16="http://schemas.microsoft.com/office/drawing/2014/main" id="{D2B628AA-4139-4C55-AF95-8ED0E7D17EC0}"/>
              </a:ext>
            </a:extLst>
          </p:cNvPr>
          <p:cNvSpPr txBox="1">
            <a:spLocks noGrp="1"/>
          </p:cNvSpPr>
          <p:nvPr>
            <p:ph type="title"/>
          </p:nvPr>
        </p:nvSpPr>
        <p:spPr>
          <a:xfrm>
            <a:off x="4226439" y="290879"/>
            <a:ext cx="3269510" cy="848142"/>
          </a:xfrm>
        </p:spPr>
        <p:txBody>
          <a:bodyPr/>
          <a:lstStyle/>
          <a:p>
            <a:pPr lvl="0"/>
            <a:r>
              <a:rPr lang="fr-FR">
                <a:latin typeface="Times New Roman" pitchFamily="18"/>
                <a:cs typeface="Times New Roman" pitchFamily="18"/>
              </a:rPr>
              <a:t>Elisa orbit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BC9121-551A-4E46-AF1D-A54E757CCAA8}"/>
              </a:ext>
            </a:extLst>
          </p:cNvPr>
          <p:cNvSpPr>
            <a:spLocks noGrp="1"/>
          </p:cNvSpPr>
          <p:nvPr>
            <p:ph type="title"/>
          </p:nvPr>
        </p:nvSpPr>
        <p:spPr>
          <a:xfrm>
            <a:off x="70338" y="0"/>
            <a:ext cx="12037926" cy="953729"/>
          </a:xfrm>
        </p:spPr>
        <p:txBody>
          <a:bodyPr>
            <a:normAutofit/>
          </a:bodyPr>
          <a:lstStyle/>
          <a:p>
            <a:r>
              <a:rPr lang="fr-FR" sz="2400" b="1" dirty="0">
                <a:latin typeface="Times New Roman" panose="02020603050405020304" pitchFamily="18" charset="0"/>
                <a:cs typeface="Times New Roman" panose="02020603050405020304" pitchFamily="18" charset="0"/>
              </a:rPr>
              <a:t>Prologue: Ondes gravitationnelles : la naissance d'un nouveau type de trou noir a transformé 8 soleils en énergie pure !</a:t>
            </a:r>
            <a:endParaRPr lang="fr-FR" sz="2400" dirty="0">
              <a:latin typeface="Times New Roman" panose="02020603050405020304" pitchFamily="18" charset="0"/>
              <a:cs typeface="Times New Roman" panose="02020603050405020304" pitchFamily="18" charset="0"/>
            </a:endParaRPr>
          </a:p>
        </p:txBody>
      </p:sp>
      <p:sp>
        <p:nvSpPr>
          <p:cNvPr id="4" name="Rectangle 1">
            <a:extLst>
              <a:ext uri="{FF2B5EF4-FFF2-40B4-BE49-F238E27FC236}">
                <a16:creationId xmlns:a16="http://schemas.microsoft.com/office/drawing/2014/main" id="{1110E8CE-1736-4BB2-AB9E-51D5068C3199}"/>
              </a:ext>
            </a:extLst>
          </p:cNvPr>
          <p:cNvSpPr>
            <a:spLocks noGrp="1" noChangeArrowheads="1"/>
          </p:cNvSpPr>
          <p:nvPr>
            <p:ph idx="1"/>
          </p:nvPr>
        </p:nvSpPr>
        <p:spPr bwMode="auto">
          <a:xfrm>
            <a:off x="412955" y="1199949"/>
            <a:ext cx="11061290" cy="5786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32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Les </a:t>
            </a:r>
            <a:r>
              <a:rPr kumimoji="0" lang="fr-FR" altLang="fr-FR" sz="32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astrophysiciens</a:t>
            </a:r>
            <a:r>
              <a:rPr kumimoji="0" lang="fr-FR" altLang="fr-FR" sz="32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relativistes sont perplexes. Les modèles d'évolution des </a:t>
            </a:r>
            <a:r>
              <a:rPr kumimoji="0" lang="fr-FR" altLang="fr-FR" sz="32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étoiles</a:t>
            </a:r>
            <a:r>
              <a:rPr kumimoji="0" lang="fr-FR" altLang="fr-FR" sz="32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massives explosant en </a:t>
            </a:r>
            <a:r>
              <a:rPr kumimoji="0" lang="fr-FR" altLang="fr-FR" sz="3200" b="0"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supernovae</a:t>
            </a:r>
            <a:r>
              <a:rPr kumimoji="0" lang="fr-FR" altLang="fr-FR" sz="32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SN II ainsi que les observations les soutenant ne rendent pas crédible la formation de </a:t>
            </a:r>
            <a:r>
              <a:rPr kumimoji="0" lang="fr-FR" altLang="fr-FR" sz="32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trous noirs stellaires</a:t>
            </a:r>
            <a:r>
              <a:rPr kumimoji="0" lang="fr-FR" altLang="fr-FR" sz="32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de masses comprises entre 60 et 120 masses stellaires. </a:t>
            </a:r>
          </a:p>
          <a:p>
            <a:pPr marL="0" marR="0" lvl="0" indent="0" algn="just" defTabSz="914400" rtl="0" eaLnBrk="0" fontAlgn="base" latinLnBrk="0" hangingPunct="0">
              <a:lnSpc>
                <a:spcPct val="100000"/>
              </a:lnSpc>
              <a:spcBef>
                <a:spcPct val="0"/>
              </a:spcBef>
              <a:spcAft>
                <a:spcPct val="0"/>
              </a:spcAft>
              <a:buClrTx/>
              <a:buSzTx/>
              <a:buFontTx/>
              <a:buNone/>
              <a:tabLst/>
            </a:pPr>
            <a:endParaRPr lang="fr-FR" altLang="fr-FR" sz="3200" dirty="0">
              <a:solidFill>
                <a:schemeClr val="bg1"/>
              </a:solidFill>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32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Les explosions sont si violentes qu'elles soufflent bien trop de </a:t>
            </a:r>
            <a:r>
              <a:rPr kumimoji="0" lang="fr-FR" altLang="fr-FR" sz="32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matière</a:t>
            </a:r>
            <a:r>
              <a:rPr kumimoji="0" lang="fr-FR" altLang="fr-FR" sz="32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pour en laisser assez s'effondrer sous forme de trous noirs dans cet intervalle de masse, surtout avec des étoiles dont les masses sont comprises dans l'intervalle précédent.</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altLang="fr-FR" sz="32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84313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name="Slide76">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B06462-1006-4586-8002-49F06C537EEB}"/>
              </a:ext>
            </a:extLst>
          </p:cNvPr>
          <p:cNvSpPr txBox="1">
            <a:spLocks noGrp="1"/>
          </p:cNvSpPr>
          <p:nvPr>
            <p:ph type="title"/>
          </p:nvPr>
        </p:nvSpPr>
        <p:spPr>
          <a:xfrm>
            <a:off x="1090047" y="43708"/>
            <a:ext cx="9194493" cy="693828"/>
          </a:xfrm>
        </p:spPr>
        <p:txBody>
          <a:bodyPr/>
          <a:lstStyle/>
          <a:p>
            <a:pPr lvl="0"/>
            <a:r>
              <a:rPr lang="fr-FR" sz="3200">
                <a:effectLst>
                  <a:outerShdw dist="38096" dir="2700000">
                    <a:srgbClr val="5B9BD5"/>
                  </a:outerShdw>
                </a:effectLst>
                <a:latin typeface="Times New Roman" pitchFamily="18"/>
                <a:cs typeface="Times New Roman" pitchFamily="18"/>
              </a:rPr>
              <a:t>Effets des ondes gravitationnelles</a:t>
            </a:r>
          </a:p>
        </p:txBody>
      </p:sp>
      <p:pic>
        <p:nvPicPr>
          <p:cNvPr id="3" name="Picture 2" descr="https://upload.wikimedia.org/wikipedia/commons/thumb/b/b8/Wavy.gif/220px-Wavy.gif">
            <a:extLst>
              <a:ext uri="{FF2B5EF4-FFF2-40B4-BE49-F238E27FC236}">
                <a16:creationId xmlns:a16="http://schemas.microsoft.com/office/drawing/2014/main" id="{BBA365C3-6488-4304-9B38-0E747F905FD0}"/>
              </a:ext>
            </a:extLst>
          </p:cNvPr>
          <p:cNvPicPr>
            <a:picLocks noGrp="1" noChangeAspect="1"/>
          </p:cNvPicPr>
          <p:nvPr>
            <p:ph idx="1"/>
          </p:nvPr>
        </p:nvPicPr>
        <p:blipFill>
          <a:blip r:embed="rId2"/>
          <a:srcRect/>
          <a:stretch>
            <a:fillRect/>
          </a:stretch>
        </p:blipFill>
        <p:spPr>
          <a:xfrm>
            <a:off x="7078571" y="2666929"/>
            <a:ext cx="4429664" cy="2778605"/>
          </a:xfrm>
        </p:spPr>
      </p:pic>
      <p:pic>
        <p:nvPicPr>
          <p:cNvPr id="4" name="Picture 4" descr="https://upload.wikimedia.org/wikipedia/commons/b/b8/GravitationalWave_PlusPolarization.gif">
            <a:extLst>
              <a:ext uri="{FF2B5EF4-FFF2-40B4-BE49-F238E27FC236}">
                <a16:creationId xmlns:a16="http://schemas.microsoft.com/office/drawing/2014/main" id="{25CE6695-9E2D-4A16-9A15-A9D4FEACE930}"/>
              </a:ext>
            </a:extLst>
          </p:cNvPr>
          <p:cNvPicPr>
            <a:picLocks noChangeAspect="1"/>
          </p:cNvPicPr>
          <p:nvPr/>
        </p:nvPicPr>
        <p:blipFill>
          <a:blip r:embed="rId3"/>
          <a:srcRect/>
          <a:stretch>
            <a:fillRect/>
          </a:stretch>
        </p:blipFill>
        <p:spPr>
          <a:xfrm>
            <a:off x="3911629" y="813349"/>
            <a:ext cx="2431371" cy="2431371"/>
          </a:xfrm>
          <a:prstGeom prst="rect">
            <a:avLst/>
          </a:prstGeom>
          <a:noFill/>
          <a:ln cap="flat">
            <a:noFill/>
          </a:ln>
        </p:spPr>
      </p:pic>
      <p:pic>
        <p:nvPicPr>
          <p:cNvPr id="5" name="Picture 6" descr="https://upload.wikimedia.org/wikipedia/commons/b/b8/GravitationalWave_CrossPolarization.gif">
            <a:extLst>
              <a:ext uri="{FF2B5EF4-FFF2-40B4-BE49-F238E27FC236}">
                <a16:creationId xmlns:a16="http://schemas.microsoft.com/office/drawing/2014/main" id="{B8B0D365-18DA-48A4-BA5A-16EB91C66EDA}"/>
              </a:ext>
            </a:extLst>
          </p:cNvPr>
          <p:cNvPicPr>
            <a:picLocks noChangeAspect="1"/>
          </p:cNvPicPr>
          <p:nvPr/>
        </p:nvPicPr>
        <p:blipFill>
          <a:blip r:embed="rId4"/>
          <a:srcRect/>
          <a:stretch>
            <a:fillRect/>
          </a:stretch>
        </p:blipFill>
        <p:spPr>
          <a:xfrm>
            <a:off x="3929332" y="3724506"/>
            <a:ext cx="2395956" cy="2395956"/>
          </a:xfrm>
          <a:prstGeom prst="rect">
            <a:avLst/>
          </a:prstGeom>
          <a:noFill/>
          <a:ln cap="flat">
            <a:noFill/>
          </a:ln>
        </p:spPr>
      </p:pic>
      <p:pic>
        <p:nvPicPr>
          <p:cNvPr id="6" name="Picture 10" descr="https://upload.wikimedia.org/wikipedia/commons/thumb/c/cc/White_dwarfs_circling_each_other_and_then_colliding.gif/320px-White_dwarfs_circling_each_other_and_then_colliding.gif">
            <a:extLst>
              <a:ext uri="{FF2B5EF4-FFF2-40B4-BE49-F238E27FC236}">
                <a16:creationId xmlns:a16="http://schemas.microsoft.com/office/drawing/2014/main" id="{27D6FE9F-DBBD-4869-98A6-7D9359240A90}"/>
              </a:ext>
            </a:extLst>
          </p:cNvPr>
          <p:cNvPicPr>
            <a:picLocks noChangeAspect="1"/>
          </p:cNvPicPr>
          <p:nvPr/>
        </p:nvPicPr>
        <p:blipFill>
          <a:blip r:embed="rId5"/>
          <a:srcRect/>
          <a:stretch>
            <a:fillRect/>
          </a:stretch>
        </p:blipFill>
        <p:spPr>
          <a:xfrm>
            <a:off x="481623" y="991291"/>
            <a:ext cx="2307881" cy="4739518"/>
          </a:xfrm>
          <a:prstGeom prst="rect">
            <a:avLst/>
          </a:prstGeom>
          <a:noFill/>
          <a:ln cap="flat">
            <a:noFill/>
          </a:ln>
        </p:spPr>
      </p:pic>
      <p:sp>
        <p:nvSpPr>
          <p:cNvPr id="7" name="ZoneTexte 5">
            <a:extLst>
              <a:ext uri="{FF2B5EF4-FFF2-40B4-BE49-F238E27FC236}">
                <a16:creationId xmlns:a16="http://schemas.microsoft.com/office/drawing/2014/main" id="{A559C799-BCBA-4952-894C-113CDC1753AB}"/>
              </a:ext>
            </a:extLst>
          </p:cNvPr>
          <p:cNvSpPr txBox="1"/>
          <p:nvPr/>
        </p:nvSpPr>
        <p:spPr>
          <a:xfrm>
            <a:off x="0" y="5776978"/>
            <a:ext cx="3967865"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FFFFFF"/>
                </a:solidFill>
                <a:uFillTx/>
                <a:latin typeface="Times New Roman" pitchFamily="18"/>
                <a:cs typeface="Times New Roman" pitchFamily="18"/>
              </a:rPr>
              <a:t>Source d’OG : Coalescence de binaires (pulsars par exemple).</a:t>
            </a:r>
          </a:p>
        </p:txBody>
      </p:sp>
      <p:sp>
        <p:nvSpPr>
          <p:cNvPr id="8" name="ZoneTexte 3">
            <a:extLst>
              <a:ext uri="{FF2B5EF4-FFF2-40B4-BE49-F238E27FC236}">
                <a16:creationId xmlns:a16="http://schemas.microsoft.com/office/drawing/2014/main" id="{A9B06B16-902B-4692-B463-6B3E143FB22D}"/>
              </a:ext>
            </a:extLst>
          </p:cNvPr>
          <p:cNvSpPr txBox="1"/>
          <p:nvPr/>
        </p:nvSpPr>
        <p:spPr>
          <a:xfrm>
            <a:off x="3819649" y="3236079"/>
            <a:ext cx="2523350"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FFFFFF"/>
                </a:solidFill>
                <a:uFillTx/>
                <a:latin typeface="Times New Roman" pitchFamily="18"/>
                <a:cs typeface="Times New Roman" pitchFamily="18"/>
              </a:rPr>
              <a:t>Polarisation type +</a:t>
            </a:r>
          </a:p>
        </p:txBody>
      </p:sp>
      <p:sp>
        <p:nvSpPr>
          <p:cNvPr id="9" name="ZoneTexte 4">
            <a:extLst>
              <a:ext uri="{FF2B5EF4-FFF2-40B4-BE49-F238E27FC236}">
                <a16:creationId xmlns:a16="http://schemas.microsoft.com/office/drawing/2014/main" id="{73AC475C-8680-4C44-A68A-4B0A1D401E4B}"/>
              </a:ext>
            </a:extLst>
          </p:cNvPr>
          <p:cNvSpPr txBox="1"/>
          <p:nvPr/>
        </p:nvSpPr>
        <p:spPr>
          <a:xfrm>
            <a:off x="3967865" y="6192472"/>
            <a:ext cx="2548688"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2400" b="0" i="0" u="none" strike="noStrike" kern="1200" cap="none" spc="0" baseline="0">
                <a:solidFill>
                  <a:srgbClr val="FFFFFF"/>
                </a:solidFill>
                <a:uFillTx/>
                <a:latin typeface="Times New Roman" pitchFamily="18"/>
                <a:cs typeface="Times New Roman" pitchFamily="18"/>
              </a:rPr>
              <a:t>Polarisation type X</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name="Slide77">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6D6B07-4DAE-4D05-9443-943EEBE01891}"/>
              </a:ext>
            </a:extLst>
          </p:cNvPr>
          <p:cNvSpPr txBox="1">
            <a:spLocks noGrp="1"/>
          </p:cNvSpPr>
          <p:nvPr>
            <p:ph type="title"/>
          </p:nvPr>
        </p:nvSpPr>
        <p:spPr>
          <a:xfrm>
            <a:off x="383453" y="186939"/>
            <a:ext cx="11720047" cy="1400531"/>
          </a:xfrm>
        </p:spPr>
        <p:txBody>
          <a:bodyPr/>
          <a:lstStyle/>
          <a:p>
            <a:pPr lvl="0"/>
            <a:r>
              <a:rPr lang="fr-FR">
                <a:effectLst>
                  <a:outerShdw dist="38096" dir="2700000">
                    <a:srgbClr val="5B9BD5"/>
                  </a:outerShdw>
                </a:effectLst>
                <a:latin typeface="Times New Roman" pitchFamily="18"/>
                <a:cs typeface="Times New Roman" pitchFamily="18"/>
              </a:rPr>
              <a:t>Effets d’ondes gravitationnelles sur eLISA</a:t>
            </a:r>
          </a:p>
        </p:txBody>
      </p:sp>
      <p:pic>
        <p:nvPicPr>
          <p:cNvPr id="3" name="Picture 2" descr="https://upload.wikimedia.org/wikipedia/commons/thumb/d/dc/LISA_GW_movie.gif/300px-LISA_GW_movie.gif">
            <a:extLst>
              <a:ext uri="{FF2B5EF4-FFF2-40B4-BE49-F238E27FC236}">
                <a16:creationId xmlns:a16="http://schemas.microsoft.com/office/drawing/2014/main" id="{94FCAB58-6AE0-45D1-8EA8-464556CFAED3}"/>
              </a:ext>
            </a:extLst>
          </p:cNvPr>
          <p:cNvPicPr>
            <a:picLocks noGrp="1" noChangeAspect="1"/>
          </p:cNvPicPr>
          <p:nvPr>
            <p:ph idx="1"/>
          </p:nvPr>
        </p:nvPicPr>
        <p:blipFill>
          <a:blip r:embed="rId2"/>
          <a:srcRect/>
          <a:stretch>
            <a:fillRect/>
          </a:stretch>
        </p:blipFill>
        <p:spPr>
          <a:xfrm>
            <a:off x="1851952" y="2073557"/>
            <a:ext cx="6794339" cy="4597502"/>
          </a:xfr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name="Slide78">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267644-9220-4AE6-8B4D-5B13359DD28B}"/>
              </a:ext>
            </a:extLst>
          </p:cNvPr>
          <p:cNvSpPr txBox="1">
            <a:spLocks noGrp="1"/>
          </p:cNvSpPr>
          <p:nvPr>
            <p:ph type="title"/>
          </p:nvPr>
        </p:nvSpPr>
        <p:spPr>
          <a:xfrm>
            <a:off x="1962055" y="141631"/>
            <a:ext cx="8602062" cy="866796"/>
          </a:xfrm>
        </p:spPr>
        <p:txBody>
          <a:bodyPr/>
          <a:lstStyle/>
          <a:p>
            <a:pPr lvl="0"/>
            <a:r>
              <a:rPr lang="fr-FR">
                <a:effectLst>
                  <a:outerShdw dist="38096" dir="2700000">
                    <a:srgbClr val="5B9BD5"/>
                  </a:outerShdw>
                </a:effectLst>
                <a:latin typeface="Times New Roman" pitchFamily="18"/>
                <a:cs typeface="Times New Roman" pitchFamily="18"/>
              </a:rPr>
              <a:t>Sensibilité des détecteurs d’OG</a:t>
            </a:r>
            <a:r>
              <a:rPr lang="fr-FR" b="1">
                <a:effectLst>
                  <a:outerShdw dist="38096" dir="2700000">
                    <a:srgbClr val="5B9BD5"/>
                  </a:outerShdw>
                </a:effectLst>
                <a:latin typeface="AR CHRISTY" pitchFamily="2"/>
              </a:rPr>
              <a:t>.</a:t>
            </a:r>
          </a:p>
        </p:txBody>
      </p:sp>
      <p:pic>
        <p:nvPicPr>
          <p:cNvPr id="3" name="Picture 2" descr="https://upload.wikimedia.org/wikipedia/commons/a/af/Gravitational-wave_detector_sensitivities_and_astrophysical_gravitational-wave_sources.png">
            <a:extLst>
              <a:ext uri="{FF2B5EF4-FFF2-40B4-BE49-F238E27FC236}">
                <a16:creationId xmlns:a16="http://schemas.microsoft.com/office/drawing/2014/main" id="{68FE1A3D-132F-4C55-A2C7-B1B7F5666582}"/>
              </a:ext>
            </a:extLst>
          </p:cNvPr>
          <p:cNvPicPr>
            <a:picLocks noGrp="1" noChangeAspect="1"/>
          </p:cNvPicPr>
          <p:nvPr>
            <p:ph idx="1"/>
          </p:nvPr>
        </p:nvPicPr>
        <p:blipFill>
          <a:blip r:embed="rId2"/>
          <a:srcRect/>
          <a:stretch>
            <a:fillRect/>
          </a:stretch>
        </p:blipFill>
        <p:spPr>
          <a:xfrm>
            <a:off x="1646898" y="1261643"/>
            <a:ext cx="8041105" cy="5122185"/>
          </a:xfrm>
          <a:solidFill>
            <a:srgbClr val="EDEDED"/>
          </a:solidFill>
          <a:ln w="190496" cap="rnd">
            <a:solidFill>
              <a:srgbClr val="FFFFFF"/>
            </a:solidFill>
            <a:prstDash val="solid"/>
          </a:ln>
          <a:effectLst>
            <a:outerShdw dir="16200000" algn="tl">
              <a:srgbClr val="000000">
                <a:alpha val="41000"/>
              </a:srgbClr>
            </a:outerShdw>
          </a:effec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name="Slide84">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963484-BA51-468C-A767-D84E05212E01}"/>
              </a:ext>
            </a:extLst>
          </p:cNvPr>
          <p:cNvSpPr txBox="1">
            <a:spLocks noGrp="1"/>
          </p:cNvSpPr>
          <p:nvPr>
            <p:ph type="title"/>
          </p:nvPr>
        </p:nvSpPr>
        <p:spPr>
          <a:xfrm>
            <a:off x="4683639" y="205566"/>
            <a:ext cx="3141924" cy="855585"/>
          </a:xfrm>
        </p:spPr>
        <p:txBody>
          <a:bodyPr/>
          <a:lstStyle/>
          <a:p>
            <a:pPr lvl="0"/>
            <a:r>
              <a:rPr lang="fr-FR">
                <a:latin typeface="Times New Roman" pitchFamily="18"/>
                <a:cs typeface="Times New Roman" pitchFamily="18"/>
              </a:rPr>
              <a:t>Conclusion</a:t>
            </a:r>
          </a:p>
        </p:txBody>
      </p:sp>
      <p:sp>
        <p:nvSpPr>
          <p:cNvPr id="3" name="Espace réservé du contenu 2">
            <a:extLst>
              <a:ext uri="{FF2B5EF4-FFF2-40B4-BE49-F238E27FC236}">
                <a16:creationId xmlns:a16="http://schemas.microsoft.com/office/drawing/2014/main" id="{7490AB91-E61F-44D7-9623-30DD4DFC4760}"/>
              </a:ext>
            </a:extLst>
          </p:cNvPr>
          <p:cNvSpPr txBox="1">
            <a:spLocks noGrp="1"/>
          </p:cNvSpPr>
          <p:nvPr>
            <p:ph idx="1"/>
          </p:nvPr>
        </p:nvSpPr>
        <p:spPr>
          <a:xfrm>
            <a:off x="322518" y="1061152"/>
            <a:ext cx="11546960" cy="5700890"/>
          </a:xfrm>
        </p:spPr>
        <p:txBody>
          <a:bodyPr/>
          <a:lstStyle/>
          <a:p>
            <a:pPr lvl="0" algn="just"/>
            <a:r>
              <a:rPr lang="fr-FR" sz="3200">
                <a:latin typeface="Times New Roman" pitchFamily="18"/>
                <a:cs typeface="Times New Roman" pitchFamily="18"/>
              </a:rPr>
              <a:t>Ce nouveau moyen d’explorer l’univers, qui n’en est qu’à ses balbutiements, a bouleversé notre connaissance des trous noirs et d’autre part a apporté des réponses à des problèmes qui étaient en suspend. </a:t>
            </a:r>
          </a:p>
          <a:p>
            <a:pPr lvl="0" algn="just"/>
            <a:endParaRPr lang="fr-FR" sz="3200">
              <a:latin typeface="Times New Roman" pitchFamily="18"/>
              <a:cs typeface="Times New Roman" pitchFamily="18"/>
            </a:endParaRPr>
          </a:p>
          <a:p>
            <a:pPr lvl="0" algn="just"/>
            <a:r>
              <a:rPr lang="fr-FR" sz="3200">
                <a:latin typeface="Times New Roman" pitchFamily="18"/>
                <a:cs typeface="Times New Roman" pitchFamily="18"/>
              </a:rPr>
              <a:t>Sa complémentarité avec d’autres moyens a été clairement établie lors de la fusion des deux étoiles à neutrons, ce qui conforte ses résultats.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name="Slide96">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BEBC26-7551-4C64-815C-5B4400D6BDDA}"/>
              </a:ext>
            </a:extLst>
          </p:cNvPr>
          <p:cNvSpPr txBox="1">
            <a:spLocks noGrp="1"/>
          </p:cNvSpPr>
          <p:nvPr>
            <p:ph type="title"/>
          </p:nvPr>
        </p:nvSpPr>
        <p:spPr>
          <a:xfrm>
            <a:off x="4683639" y="205566"/>
            <a:ext cx="3141924" cy="855585"/>
          </a:xfrm>
        </p:spPr>
        <p:txBody>
          <a:bodyPr/>
          <a:lstStyle/>
          <a:p>
            <a:pPr lvl="0"/>
            <a:r>
              <a:rPr lang="fr-FR">
                <a:latin typeface="Times New Roman" pitchFamily="18"/>
                <a:cs typeface="Times New Roman" pitchFamily="18"/>
              </a:rPr>
              <a:t>Conclusion</a:t>
            </a:r>
          </a:p>
        </p:txBody>
      </p:sp>
      <p:sp>
        <p:nvSpPr>
          <p:cNvPr id="3" name="Espace réservé du contenu 2">
            <a:extLst>
              <a:ext uri="{FF2B5EF4-FFF2-40B4-BE49-F238E27FC236}">
                <a16:creationId xmlns:a16="http://schemas.microsoft.com/office/drawing/2014/main" id="{55E0E24E-A8FC-4F10-9203-77B24DB2A02D}"/>
              </a:ext>
            </a:extLst>
          </p:cNvPr>
          <p:cNvSpPr txBox="1">
            <a:spLocks noGrp="1"/>
          </p:cNvSpPr>
          <p:nvPr>
            <p:ph idx="1"/>
          </p:nvPr>
        </p:nvSpPr>
        <p:spPr>
          <a:xfrm>
            <a:off x="322518" y="1061152"/>
            <a:ext cx="11546960" cy="5700890"/>
          </a:xfrm>
        </p:spPr>
        <p:txBody>
          <a:bodyPr/>
          <a:lstStyle/>
          <a:p>
            <a:pPr lvl="0" algn="just"/>
            <a:r>
              <a:rPr lang="fr-FR" sz="3200">
                <a:latin typeface="Times New Roman" pitchFamily="18"/>
                <a:cs typeface="Times New Roman" pitchFamily="18"/>
              </a:rPr>
              <a:t>A la différence des observations par le rayonnement électromagnétique, il n’est pas limité par l’opacité optique de l’univers avant le découplage (comme les neutrinos mais qui sont eux très difficiles à observer).</a:t>
            </a:r>
          </a:p>
          <a:p>
            <a:pPr lvl="0" algn="just"/>
            <a:r>
              <a:rPr lang="fr-FR" sz="3200">
                <a:latin typeface="Times New Roman" pitchFamily="18"/>
                <a:cs typeface="Times New Roman" pitchFamily="18"/>
              </a:rPr>
              <a:t>Cela ouvre une nouvelle fenêtre pour les astrophysiciens qui va leur permettre de le sonder plus loin dans notre passé et là encore nous pouvons escompter que de nouvelles surprises soient au rendez-vous!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43BE8B-0FDF-4B57-867C-9CFA1E5998E3}"/>
              </a:ext>
            </a:extLst>
          </p:cNvPr>
          <p:cNvSpPr>
            <a:spLocks noGrp="1"/>
          </p:cNvSpPr>
          <p:nvPr>
            <p:ph type="title"/>
          </p:nvPr>
        </p:nvSpPr>
        <p:spPr>
          <a:xfrm>
            <a:off x="0" y="-88488"/>
            <a:ext cx="12192000" cy="875069"/>
          </a:xfrm>
        </p:spPr>
        <p:txBody>
          <a:bodyPr>
            <a:normAutofit/>
          </a:bodyPr>
          <a:lstStyle/>
          <a:p>
            <a:r>
              <a:rPr lang="fr-FR" sz="3200" dirty="0">
                <a:latin typeface="Times New Roman" panose="02020603050405020304" pitchFamily="18" charset="0"/>
                <a:cs typeface="Times New Roman" panose="02020603050405020304" pitchFamily="18" charset="0"/>
              </a:rPr>
              <a:t>Annexe -1:</a:t>
            </a:r>
            <a:r>
              <a:rPr lang="fr-FR" sz="3200" dirty="0">
                <a:solidFill>
                  <a:schemeClr val="bg1"/>
                </a:solidFill>
                <a:effectLst/>
                <a:latin typeface="Times New Roman" panose="02020603050405020304" pitchFamily="18" charset="0"/>
                <a:cs typeface="Times New Roman" panose="02020603050405020304" pitchFamily="18" charset="0"/>
              </a:rPr>
              <a:t>Le tenseur de Weyl et l’équation d’Einstein</a:t>
            </a:r>
            <a:endParaRPr lang="fr-FR" sz="3200"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A5360B48-9121-400C-A3C2-CBEC6CE47E71}"/>
              </a:ext>
            </a:extLst>
          </p:cNvPr>
          <p:cNvSpPr>
            <a:spLocks noGrp="1"/>
          </p:cNvSpPr>
          <p:nvPr>
            <p:ph idx="1"/>
          </p:nvPr>
        </p:nvSpPr>
        <p:spPr>
          <a:xfrm>
            <a:off x="0" y="668594"/>
            <a:ext cx="12054348" cy="6105832"/>
          </a:xfrm>
        </p:spPr>
        <p:txBody>
          <a:bodyPr>
            <a:normAutofit/>
          </a:bodyPr>
          <a:lstStyle/>
          <a:p>
            <a:pPr algn="just">
              <a:spcBef>
                <a:spcPts val="500"/>
              </a:spcBef>
              <a:spcAft>
                <a:spcPts val="500"/>
              </a:spcAft>
            </a:pP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Le tenseur de Weyl ne figurant pas dans l’équation d’Einstein, il semble qu’il ne soit pas contraint et qu’on puisse définir de manière totalement arbitraire ses dix degrés de liberté. Bien que nous soyons libres du choix des coordonnées, ce qui correspond à quatre degrés de liberté, ceci correspondrait quand même à une indétermination majeure.</a:t>
            </a:r>
          </a:p>
          <a:p>
            <a:pPr algn="just">
              <a:spcBef>
                <a:spcPts val="500"/>
              </a:spcBef>
              <a:spcAft>
                <a:spcPts val="500"/>
              </a:spcAft>
            </a:pP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De plus, ceci semble en contradiction flagrante avec les déclarations d’Einstein qui affirme que la géométrie de l’univers est totalement déterminée par la répartition de matière-énergie.</a:t>
            </a:r>
          </a:p>
          <a:p>
            <a:pPr algn="just">
              <a:spcBef>
                <a:spcPts val="500"/>
              </a:spcBef>
              <a:spcAft>
                <a:spcPts val="500"/>
              </a:spcAft>
            </a:pP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En fait, on peut montrer, voir Carroll (2003) p. 169-170,  que le tenseur de Weyl, dont la structure est régie par l’identité de Bianchi, est indirectement contraint par autre une équation différentielle du premier ordre entre le tenseur de Weyl et le tenseur énergie-impulsion et sa trace qui va donner des solutions dépendant de la répartition de matière-énergie en fonction de conditions aux limites.</a:t>
            </a:r>
          </a:p>
          <a:p>
            <a:endParaRPr lang="fr-FR" dirty="0"/>
          </a:p>
        </p:txBody>
      </p:sp>
    </p:spTree>
    <p:extLst>
      <p:ext uri="{BB962C8B-B14F-4D97-AF65-F5344CB8AC3E}">
        <p14:creationId xmlns:p14="http://schemas.microsoft.com/office/powerpoint/2010/main" val="32301173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43BE8B-0FDF-4B57-867C-9CFA1E5998E3}"/>
              </a:ext>
            </a:extLst>
          </p:cNvPr>
          <p:cNvSpPr>
            <a:spLocks noGrp="1"/>
          </p:cNvSpPr>
          <p:nvPr>
            <p:ph type="title"/>
          </p:nvPr>
        </p:nvSpPr>
        <p:spPr>
          <a:xfrm>
            <a:off x="0" y="-88488"/>
            <a:ext cx="12192000" cy="875069"/>
          </a:xfrm>
        </p:spPr>
        <p:txBody>
          <a:bodyPr>
            <a:normAutofit/>
          </a:bodyPr>
          <a:lstStyle/>
          <a:p>
            <a:r>
              <a:rPr lang="fr-FR" sz="3200" dirty="0">
                <a:latin typeface="Times New Roman" panose="02020603050405020304" pitchFamily="18" charset="0"/>
                <a:cs typeface="Times New Roman" panose="02020603050405020304" pitchFamily="18" charset="0"/>
              </a:rPr>
              <a:t>Annexe -1:</a:t>
            </a:r>
            <a:r>
              <a:rPr lang="fr-FR" sz="3200" dirty="0">
                <a:solidFill>
                  <a:schemeClr val="bg1"/>
                </a:solidFill>
                <a:effectLst/>
                <a:latin typeface="Times New Roman" panose="02020603050405020304" pitchFamily="18" charset="0"/>
                <a:cs typeface="Times New Roman" panose="02020603050405020304" pitchFamily="18" charset="0"/>
              </a:rPr>
              <a:t>Le tenseur de Weyl et l’équation d’Einstein</a:t>
            </a:r>
            <a:endParaRPr lang="fr-FR" sz="3200"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A5360B48-9121-400C-A3C2-CBEC6CE47E71}"/>
              </a:ext>
            </a:extLst>
          </p:cNvPr>
          <p:cNvSpPr>
            <a:spLocks noGrp="1"/>
          </p:cNvSpPr>
          <p:nvPr>
            <p:ph idx="1"/>
          </p:nvPr>
        </p:nvSpPr>
        <p:spPr>
          <a:xfrm>
            <a:off x="309715" y="752168"/>
            <a:ext cx="11572569" cy="6105832"/>
          </a:xfrm>
        </p:spPr>
        <p:txBody>
          <a:bodyPr>
            <a:normAutofit lnSpcReduction="10000"/>
          </a:bodyPr>
          <a:lstStyle/>
          <a:p>
            <a:pPr algn="just">
              <a:spcBef>
                <a:spcPts val="500"/>
              </a:spcBef>
              <a:spcAft>
                <a:spcPts val="500"/>
              </a:spcAft>
            </a:pP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Comme le tenseur de Riemann qui décrit la courbure de l’espace-temps est un commutateur de dérivée covariantes, il obéit à l’identité de Bianchi. Rappelons, que le tenseur de Riemann peut se décomposer en fonction du tenseur de Weyl et du tenseur de </a:t>
            </a:r>
            <a:r>
              <a:rPr lang="fr-FR"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R</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icci et de la métrique. En utilisant ces propriétés et l’équation d’</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Einstein,on</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obtient:</a:t>
            </a:r>
          </a:p>
          <a:p>
            <a:pPr algn="ctr">
              <a:spcBef>
                <a:spcPts val="500"/>
              </a:spcBef>
              <a:spcAft>
                <a:spcPts val="500"/>
              </a:spcAft>
            </a:pP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2800" baseline="30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ρ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fr-FR" sz="2800" baseline="-25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ρσμν</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 8πG(∇</a:t>
            </a:r>
            <a:r>
              <a:rPr lang="fr-FR" sz="2800" baseline="-25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[µ</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a:t>
            </a:r>
            <a:r>
              <a:rPr lang="fr-FR" sz="2800" baseline="-25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ν</a:t>
            </a:r>
            <a:r>
              <a:rPr lang="fr-FR" sz="2800" baseline="-25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]σ</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 ⅓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a:t>
            </a:r>
            <a:r>
              <a:rPr lang="fr-FR" sz="2800" baseline="-25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σ</a:t>
            </a:r>
            <a:r>
              <a:rPr lang="fr-FR" sz="2800" baseline="-25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fr-FR" sz="2800" baseline="-25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μ</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fr-FR" sz="2800" baseline="-25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ν</a:t>
            </a:r>
            <a:r>
              <a:rPr lang="fr-FR" sz="2800" baseline="-25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 </a:t>
            </a:r>
          </a:p>
          <a:p>
            <a:pPr>
              <a:spcBef>
                <a:spcPts val="500"/>
              </a:spcBef>
              <a:spcAft>
                <a:spcPts val="500"/>
              </a:spcAft>
            </a:pP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Où T est la trace de </a:t>
            </a:r>
            <a:r>
              <a:rPr lang="fr-FR" sz="28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a:t>
            </a:r>
            <a:r>
              <a:rPr lang="fr-FR" sz="2800" baseline="-25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μν</a:t>
            </a:r>
            <a:endPar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500"/>
              </a:spcBef>
              <a:spcAft>
                <a:spcPts val="1200"/>
              </a:spcAft>
            </a:pP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Alors que l’équation d’Einstein:		 </a:t>
            </a:r>
            <a:r>
              <a:rPr lang="fr-FR" sz="2800" dirty="0">
                <a:latin typeface="Times New Roman" pitchFamily="18"/>
                <a:cs typeface="Times New Roman" pitchFamily="18"/>
              </a:rPr>
              <a:t>R</a:t>
            </a:r>
            <a:r>
              <a:rPr lang="el-GR" sz="2800" baseline="-25000" dirty="0">
                <a:latin typeface="Times New Roman" pitchFamily="18"/>
                <a:cs typeface="Times New Roman" pitchFamily="18"/>
              </a:rPr>
              <a:t>μν</a:t>
            </a:r>
            <a:r>
              <a:rPr lang="fr-FR" sz="2800" dirty="0">
                <a:latin typeface="Times New Roman" pitchFamily="18"/>
                <a:cs typeface="Times New Roman" pitchFamily="18"/>
              </a:rPr>
              <a:t> - ½ R. g</a:t>
            </a:r>
            <a:r>
              <a:rPr lang="el-GR" sz="2800" baseline="-25000" dirty="0">
                <a:latin typeface="Times New Roman" pitchFamily="18"/>
                <a:cs typeface="Times New Roman" pitchFamily="18"/>
              </a:rPr>
              <a:t>μν</a:t>
            </a:r>
            <a:r>
              <a:rPr lang="fr-FR" sz="2800" dirty="0">
                <a:latin typeface="Times New Roman" pitchFamily="18"/>
                <a:cs typeface="Times New Roman" pitchFamily="18"/>
              </a:rPr>
              <a:t> = </a:t>
            </a:r>
            <a:r>
              <a:rPr lang="el-GR" sz="2800" dirty="0">
                <a:latin typeface="Times New Roman" panose="02020603050405020304" pitchFamily="18" charset="0"/>
                <a:cs typeface="Times New Roman" panose="02020603050405020304" pitchFamily="18" charset="0"/>
              </a:rPr>
              <a:t>κ</a:t>
            </a:r>
            <a:r>
              <a:rPr lang="fr-FR" sz="2800" dirty="0">
                <a:latin typeface="Times New Roman" panose="02020603050405020304" pitchFamily="18" charset="0"/>
                <a:cs typeface="Times New Roman" panose="02020603050405020304" pitchFamily="18" charset="0"/>
              </a:rPr>
              <a:t>.</a:t>
            </a:r>
            <a:r>
              <a:rPr lang="fr-FR" sz="2800" dirty="0">
                <a:latin typeface="Times New Roman" pitchFamily="18"/>
                <a:cs typeface="Times New Roman" pitchFamily="18"/>
              </a:rPr>
              <a:t>T</a:t>
            </a:r>
            <a:r>
              <a:rPr lang="el-GR" sz="2800" baseline="-25000" dirty="0">
                <a:latin typeface="Times New Roman" pitchFamily="18"/>
                <a:cs typeface="Times New Roman" pitchFamily="18"/>
              </a:rPr>
              <a:t>μν</a:t>
            </a:r>
            <a:r>
              <a:rPr lang="fr-FR" sz="2800" dirty="0">
                <a:latin typeface="Times New Roman" pitchFamily="18"/>
                <a:cs typeface="Times New Roman" pitchFamily="18"/>
              </a:rPr>
              <a:t> </a:t>
            </a:r>
          </a:p>
          <a:p>
            <a:pPr algn="just">
              <a:spcBef>
                <a:spcPts val="500"/>
              </a:spcBef>
              <a:spcAft>
                <a:spcPts val="1200"/>
              </a:spcAft>
            </a:pP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donne une relation </a:t>
            </a:r>
            <a:r>
              <a:rPr lang="fr-FR" sz="2800" u="sng"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algébrique</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entre le tenseur de Ricci R</a:t>
            </a:r>
            <a:r>
              <a:rPr lang="el-GR" sz="2800" baseline="-25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μν</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et le tenseur énergie impulsion T</a:t>
            </a:r>
            <a:r>
              <a:rPr lang="el-GR" sz="2800" baseline="-25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μν</a:t>
            </a: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 le tenseur de Weyl C</a:t>
            </a:r>
            <a:r>
              <a:rPr lang="el-GR" sz="2800" baseline="-25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ρσμν</a:t>
            </a:r>
            <a:r>
              <a:rPr lang="fr-FR"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et le tenseur énergie impulsion T</a:t>
            </a:r>
            <a:r>
              <a:rPr lang="el-GR" sz="2800" baseline="-250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μν</a:t>
            </a:r>
            <a:r>
              <a:rPr lang="fr-FR"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sont liés par une équation différentielle du premier ordre.</a:t>
            </a:r>
            <a:endPar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500"/>
              </a:spcBef>
              <a:spcAft>
                <a:spcPts val="1200"/>
              </a:spcAft>
            </a:pPr>
            <a:r>
              <a:rPr lang="fr-FR"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Cette équation s’apparente à une équation de propagation d’ondes gravitationnelles du fait de son analogie avec les équations de Maxwell.</a:t>
            </a:r>
          </a:p>
          <a:p>
            <a:endParaRPr lang="fr-FR" dirty="0"/>
          </a:p>
        </p:txBody>
      </p:sp>
    </p:spTree>
    <p:extLst>
      <p:ext uri="{BB962C8B-B14F-4D97-AF65-F5344CB8AC3E}">
        <p14:creationId xmlns:p14="http://schemas.microsoft.com/office/powerpoint/2010/main" val="97788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BC9121-551A-4E46-AF1D-A54E757CCAA8}"/>
              </a:ext>
            </a:extLst>
          </p:cNvPr>
          <p:cNvSpPr>
            <a:spLocks noGrp="1"/>
          </p:cNvSpPr>
          <p:nvPr>
            <p:ph type="title"/>
          </p:nvPr>
        </p:nvSpPr>
        <p:spPr>
          <a:xfrm>
            <a:off x="70338" y="0"/>
            <a:ext cx="12037926" cy="953729"/>
          </a:xfrm>
        </p:spPr>
        <p:txBody>
          <a:bodyPr>
            <a:normAutofit/>
          </a:bodyPr>
          <a:lstStyle/>
          <a:p>
            <a:r>
              <a:rPr lang="fr-FR" sz="2400" b="1" dirty="0">
                <a:latin typeface="Times New Roman" panose="02020603050405020304" pitchFamily="18" charset="0"/>
                <a:cs typeface="Times New Roman" panose="02020603050405020304" pitchFamily="18" charset="0"/>
              </a:rPr>
              <a:t>Prologue: Ondes gravitationnelles : la naissance d'un nouveau type de trou noir a transformé 8 soleils en énergie pure !</a:t>
            </a:r>
            <a:endParaRPr lang="fr-FR" sz="2400" dirty="0">
              <a:latin typeface="Times New Roman" panose="02020603050405020304" pitchFamily="18" charset="0"/>
              <a:cs typeface="Times New Roman" panose="02020603050405020304" pitchFamily="18" charset="0"/>
            </a:endParaRPr>
          </a:p>
        </p:txBody>
      </p:sp>
      <p:sp>
        <p:nvSpPr>
          <p:cNvPr id="4" name="Rectangle 1">
            <a:extLst>
              <a:ext uri="{FF2B5EF4-FFF2-40B4-BE49-F238E27FC236}">
                <a16:creationId xmlns:a16="http://schemas.microsoft.com/office/drawing/2014/main" id="{1110E8CE-1736-4BB2-AB9E-51D5068C3199}"/>
              </a:ext>
            </a:extLst>
          </p:cNvPr>
          <p:cNvSpPr>
            <a:spLocks noGrp="1" noChangeArrowheads="1"/>
          </p:cNvSpPr>
          <p:nvPr>
            <p:ph idx="1"/>
          </p:nvPr>
        </p:nvSpPr>
        <p:spPr bwMode="auto">
          <a:xfrm>
            <a:off x="589935" y="1692392"/>
            <a:ext cx="11090788"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32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Faut-il revoir la théorie des </a:t>
            </a:r>
            <a:r>
              <a:rPr kumimoji="0" lang="fr-FR" altLang="fr-FR" sz="3200" b="0" i="0" u="none" strike="noStrike" cap="none" normalizeH="0" baseline="0" dirty="0" err="1">
                <a:ln>
                  <a:noFill/>
                </a:ln>
                <a:solidFill>
                  <a:schemeClr val="bg1"/>
                </a:solidFill>
                <a:effectLst/>
                <a:latin typeface="Times New Roman" panose="02020603050405020304" pitchFamily="18" charset="0"/>
                <a:cs typeface="Times New Roman" panose="02020603050405020304" pitchFamily="18" charset="0"/>
              </a:rPr>
              <a:t>supernovae</a:t>
            </a:r>
            <a:r>
              <a:rPr kumimoji="0" lang="fr-FR" altLang="fr-FR" sz="32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pour des étoiles massives ? Pas nécessairement parce qu'un trou noir de 142 masses solaires est précisément ce que l'on appelle un trou noir de masse intermédiaire, compris entre une centaine et quelques centaines de milliers de masses solaires tout au plus. </a:t>
            </a:r>
          </a:p>
          <a:p>
            <a:pPr marL="0" marR="0" lvl="0" indent="0" algn="just" defTabSz="914400" rtl="0" eaLnBrk="0" fontAlgn="base" latinLnBrk="0" hangingPunct="0">
              <a:lnSpc>
                <a:spcPct val="100000"/>
              </a:lnSpc>
              <a:spcBef>
                <a:spcPct val="0"/>
              </a:spcBef>
              <a:spcAft>
                <a:spcPct val="0"/>
              </a:spcAft>
              <a:buClrTx/>
              <a:buSzTx/>
              <a:buFontTx/>
              <a:buNone/>
              <a:tabLst/>
            </a:pPr>
            <a:endParaRPr lang="fr-FR" altLang="fr-FR" sz="3200" dirty="0">
              <a:solidFill>
                <a:schemeClr val="bg1"/>
              </a:solidFill>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32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Or, il existe des scénarios de fusion à répétition de trous noirs stellaires et de capture pour former des </a:t>
            </a:r>
            <a:r>
              <a:rPr kumimoji="0" lang="fr-FR" altLang="fr-FR" sz="32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systèmes binaires</a:t>
            </a:r>
            <a:r>
              <a:rPr kumimoji="0" lang="fr-FR" altLang="fr-FR" sz="32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qui permettraient de faire naître des </a:t>
            </a:r>
            <a:r>
              <a:rPr kumimoji="0" lang="fr-FR" altLang="fr-FR" sz="32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astres</a:t>
            </a:r>
            <a:r>
              <a:rPr kumimoji="0" lang="fr-FR" altLang="fr-FR" sz="3200" b="0" i="0" u="none" strike="noStrike" cap="none" normalizeH="0" baseline="0" dirty="0">
                <a:ln>
                  <a:noFill/>
                </a:ln>
                <a:solidFill>
                  <a:schemeClr val="bg1"/>
                </a:solidFill>
                <a:effectLst/>
                <a:latin typeface="Times New Roman" panose="02020603050405020304" pitchFamily="18" charset="0"/>
                <a:cs typeface="Times New Roman" panose="02020603050405020304" pitchFamily="18" charset="0"/>
              </a:rPr>
              <a:t> compacts de ces masses.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2715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CDBF44-26F2-4AA5-BC53-E55C2074017E}"/>
              </a:ext>
            </a:extLst>
          </p:cNvPr>
          <p:cNvSpPr txBox="1">
            <a:spLocks noGrp="1"/>
          </p:cNvSpPr>
          <p:nvPr>
            <p:ph type="title"/>
          </p:nvPr>
        </p:nvSpPr>
        <p:spPr>
          <a:xfrm>
            <a:off x="19848" y="68826"/>
            <a:ext cx="11963306" cy="992336"/>
          </a:xfrm>
        </p:spPr>
        <p:txBody>
          <a:bodyPr anchorCtr="1">
            <a:normAutofit fontScale="90000"/>
          </a:bodyPr>
          <a:lstStyle/>
          <a:p>
            <a:pPr lvl="0" algn="ctr"/>
            <a:r>
              <a:rPr lang="fr-FR" sz="3200" dirty="0">
                <a:latin typeface="Times New Roman" pitchFamily="18"/>
                <a:cs typeface="Times New Roman" pitchFamily="18"/>
              </a:rPr>
              <a:t>Pas d’ondes gravitationnelles en mécanique classique</a:t>
            </a:r>
          </a:p>
        </p:txBody>
      </p:sp>
      <p:sp>
        <p:nvSpPr>
          <p:cNvPr id="3" name="Espace réservé du contenu 2">
            <a:extLst>
              <a:ext uri="{FF2B5EF4-FFF2-40B4-BE49-F238E27FC236}">
                <a16:creationId xmlns:a16="http://schemas.microsoft.com/office/drawing/2014/main" id="{825A7415-4FEA-44A3-9E8E-433F72DC96B8}"/>
              </a:ext>
            </a:extLst>
          </p:cNvPr>
          <p:cNvSpPr txBox="1">
            <a:spLocks noGrp="1"/>
          </p:cNvSpPr>
          <p:nvPr>
            <p:ph idx="1"/>
          </p:nvPr>
        </p:nvSpPr>
        <p:spPr>
          <a:xfrm>
            <a:off x="51713" y="992336"/>
            <a:ext cx="9613580" cy="5796838"/>
          </a:xfrm>
        </p:spPr>
        <p:txBody>
          <a:bodyPr/>
          <a:lstStyle/>
          <a:p>
            <a:pPr lvl="0" algn="just">
              <a:lnSpc>
                <a:spcPct val="70000"/>
              </a:lnSpc>
            </a:pPr>
            <a:r>
              <a:rPr lang="fr-FR" sz="3200" dirty="0">
                <a:latin typeface="Times New Roman" pitchFamily="18"/>
                <a:cs typeface="Times New Roman" pitchFamily="18"/>
              </a:rPr>
              <a:t>En mécanique classique on définit le champ gravitationnel </a:t>
            </a:r>
            <a:r>
              <a:rPr lang="fr-FR" sz="3200" b="1" dirty="0">
                <a:latin typeface="Times New Roman" pitchFamily="18"/>
                <a:cs typeface="Times New Roman" pitchFamily="18"/>
              </a:rPr>
              <a:t>en un </a:t>
            </a:r>
            <a:r>
              <a:rPr lang="fr-FR" sz="3200" u="sng" dirty="0">
                <a:latin typeface="Times New Roman" pitchFamily="18"/>
                <a:cs typeface="Times New Roman" pitchFamily="18"/>
              </a:rPr>
              <a:t>point </a:t>
            </a:r>
            <a:r>
              <a:rPr lang="fr-FR" sz="3200" i="1" u="sng" dirty="0">
                <a:latin typeface="Times New Roman" pitchFamily="18"/>
                <a:cs typeface="Times New Roman" pitchFamily="18"/>
              </a:rPr>
              <a:t>P</a:t>
            </a:r>
            <a:r>
              <a:rPr lang="fr-FR" sz="3200" b="1" dirty="0">
                <a:latin typeface="Times New Roman" pitchFamily="18"/>
                <a:cs typeface="Times New Roman" pitchFamily="18"/>
              </a:rPr>
              <a:t> </a:t>
            </a:r>
            <a:r>
              <a:rPr lang="fr-FR" sz="3200" dirty="0">
                <a:latin typeface="Times New Roman" pitchFamily="18"/>
                <a:cs typeface="Times New Roman" pitchFamily="18"/>
              </a:rPr>
              <a:t> d’un espace tridimensionnel euclidien, généré par un ensemble de </a:t>
            </a:r>
            <a:r>
              <a:rPr lang="fr-FR" sz="3200" b="1" i="1" dirty="0">
                <a:latin typeface="Times New Roman" pitchFamily="18"/>
                <a:cs typeface="Times New Roman" pitchFamily="18"/>
              </a:rPr>
              <a:t>n</a:t>
            </a:r>
            <a:r>
              <a:rPr lang="fr-FR" sz="3200" b="1" dirty="0">
                <a:latin typeface="Times New Roman" pitchFamily="18"/>
                <a:cs typeface="Times New Roman" pitchFamily="18"/>
              </a:rPr>
              <a:t> </a:t>
            </a:r>
            <a:r>
              <a:rPr lang="fr-FR" sz="3200" dirty="0">
                <a:latin typeface="Times New Roman" pitchFamily="18"/>
                <a:cs typeface="Times New Roman" pitchFamily="18"/>
              </a:rPr>
              <a:t>masses (</a:t>
            </a:r>
            <a:r>
              <a:rPr lang="fr-FR" sz="3200" b="1" i="1" dirty="0">
                <a:latin typeface="Times New Roman" pitchFamily="18"/>
                <a:cs typeface="Times New Roman" pitchFamily="18"/>
              </a:rPr>
              <a:t>M</a:t>
            </a:r>
            <a:r>
              <a:rPr lang="fr-FR" sz="3200" b="1" i="1" baseline="-25000" dirty="0">
                <a:latin typeface="Times New Roman" pitchFamily="18"/>
                <a:cs typeface="Times New Roman" pitchFamily="18"/>
              </a:rPr>
              <a:t>1</a:t>
            </a:r>
            <a:r>
              <a:rPr lang="fr-FR" sz="3200" b="1" i="1" dirty="0">
                <a:latin typeface="Times New Roman" pitchFamily="18"/>
                <a:cs typeface="Times New Roman" pitchFamily="18"/>
              </a:rPr>
              <a:t>, M</a:t>
            </a:r>
            <a:r>
              <a:rPr lang="fr-FR" sz="3200" b="1" i="1" baseline="-25000" dirty="0">
                <a:latin typeface="Times New Roman" pitchFamily="18"/>
                <a:cs typeface="Times New Roman" pitchFamily="18"/>
              </a:rPr>
              <a:t>2</a:t>
            </a:r>
            <a:r>
              <a:rPr lang="fr-FR" sz="3200" b="1" i="1" dirty="0">
                <a:latin typeface="Times New Roman" pitchFamily="18"/>
                <a:cs typeface="Times New Roman" pitchFamily="18"/>
              </a:rPr>
              <a:t>, .., M</a:t>
            </a:r>
            <a:r>
              <a:rPr lang="fr-FR" sz="3200" b="1" i="1" baseline="-25000" dirty="0">
                <a:latin typeface="Times New Roman" pitchFamily="18"/>
                <a:cs typeface="Times New Roman" pitchFamily="18"/>
              </a:rPr>
              <a:t>i</a:t>
            </a:r>
            <a:r>
              <a:rPr lang="fr-FR" sz="3200" b="1" i="1" dirty="0">
                <a:latin typeface="Times New Roman" pitchFamily="18"/>
                <a:cs typeface="Times New Roman" pitchFamily="18"/>
              </a:rPr>
              <a:t>,.., M</a:t>
            </a:r>
            <a:r>
              <a:rPr lang="fr-FR" sz="3200" b="1" i="1" baseline="-25000" dirty="0">
                <a:latin typeface="Times New Roman" pitchFamily="18"/>
                <a:cs typeface="Times New Roman" pitchFamily="18"/>
              </a:rPr>
              <a:t>n</a:t>
            </a:r>
            <a:r>
              <a:rPr lang="fr-FR" sz="3200" dirty="0">
                <a:latin typeface="Times New Roman" pitchFamily="18"/>
                <a:cs typeface="Times New Roman" pitchFamily="18"/>
              </a:rPr>
              <a:t>), situés en des points (</a:t>
            </a:r>
            <a:r>
              <a:rPr lang="fr-FR" sz="3200" b="1" i="1" dirty="0">
                <a:latin typeface="Times New Roman" pitchFamily="18"/>
                <a:cs typeface="Times New Roman" pitchFamily="18"/>
              </a:rPr>
              <a:t>O</a:t>
            </a:r>
            <a:r>
              <a:rPr lang="fr-FR" sz="3200" b="1" i="1" baseline="-25000" dirty="0">
                <a:latin typeface="Times New Roman" pitchFamily="18"/>
                <a:cs typeface="Times New Roman" pitchFamily="18"/>
              </a:rPr>
              <a:t>1</a:t>
            </a:r>
            <a:r>
              <a:rPr lang="fr-FR" sz="3200" b="1" i="1" dirty="0">
                <a:latin typeface="Times New Roman" pitchFamily="18"/>
                <a:cs typeface="Times New Roman" pitchFamily="18"/>
              </a:rPr>
              <a:t>, O</a:t>
            </a:r>
            <a:r>
              <a:rPr lang="fr-FR" sz="3200" b="1" i="1" baseline="-25000" dirty="0">
                <a:latin typeface="Times New Roman" pitchFamily="18"/>
                <a:cs typeface="Times New Roman" pitchFamily="18"/>
              </a:rPr>
              <a:t>2</a:t>
            </a:r>
            <a:r>
              <a:rPr lang="fr-FR" sz="3200" b="1" i="1" dirty="0">
                <a:latin typeface="Times New Roman" pitchFamily="18"/>
                <a:cs typeface="Times New Roman" pitchFamily="18"/>
              </a:rPr>
              <a:t>, .., </a:t>
            </a:r>
            <a:r>
              <a:rPr lang="fr-FR" sz="3200" b="1" i="1" dirty="0" err="1">
                <a:latin typeface="Times New Roman" pitchFamily="18"/>
                <a:cs typeface="Times New Roman" pitchFamily="18"/>
              </a:rPr>
              <a:t>O</a:t>
            </a:r>
            <a:r>
              <a:rPr lang="fr-FR" sz="3200" b="1" i="1" baseline="-25000" dirty="0" err="1">
                <a:latin typeface="Times New Roman" pitchFamily="18"/>
                <a:cs typeface="Times New Roman" pitchFamily="18"/>
              </a:rPr>
              <a:t>i</a:t>
            </a:r>
            <a:r>
              <a:rPr lang="fr-FR" sz="3200" b="1" i="1" dirty="0">
                <a:latin typeface="Times New Roman" pitchFamily="18"/>
                <a:cs typeface="Times New Roman" pitchFamily="18"/>
              </a:rPr>
              <a:t>,.., O</a:t>
            </a:r>
            <a:r>
              <a:rPr lang="fr-FR" sz="3200" b="1" i="1" baseline="-25000" dirty="0">
                <a:latin typeface="Times New Roman" pitchFamily="18"/>
                <a:cs typeface="Times New Roman" pitchFamily="18"/>
              </a:rPr>
              <a:t>n</a:t>
            </a:r>
            <a:r>
              <a:rPr lang="fr-FR" sz="3200" dirty="0">
                <a:latin typeface="Times New Roman" pitchFamily="18"/>
                <a:cs typeface="Times New Roman" pitchFamily="18"/>
              </a:rPr>
              <a:t>), par un potentiel scalaire </a:t>
            </a:r>
            <a:r>
              <a:rPr lang="fr-FR" sz="3200" b="1" i="1" dirty="0">
                <a:latin typeface="Times New Roman" pitchFamily="18"/>
                <a:cs typeface="Times New Roman" pitchFamily="18"/>
              </a:rPr>
              <a:t>U</a:t>
            </a:r>
            <a:r>
              <a:rPr lang="fr-FR" sz="3200" b="1" dirty="0">
                <a:latin typeface="Times New Roman" pitchFamily="18"/>
                <a:cs typeface="Times New Roman" pitchFamily="18"/>
              </a:rPr>
              <a:t> </a:t>
            </a:r>
            <a:r>
              <a:rPr lang="fr-FR" sz="3200" dirty="0">
                <a:latin typeface="Times New Roman" pitchFamily="18"/>
                <a:cs typeface="Times New Roman" pitchFamily="18"/>
              </a:rPr>
              <a:t>qui est la somme des potentiels </a:t>
            </a:r>
            <a:r>
              <a:rPr lang="fr-FR" sz="3200" b="1" i="1" dirty="0" err="1">
                <a:latin typeface="Times New Roman" pitchFamily="18"/>
                <a:cs typeface="Times New Roman" pitchFamily="18"/>
              </a:rPr>
              <a:t>U</a:t>
            </a:r>
            <a:r>
              <a:rPr lang="fr-FR" sz="3200" b="1" i="1" baseline="-25000" dirty="0" err="1">
                <a:latin typeface="Times New Roman" pitchFamily="18"/>
                <a:cs typeface="Times New Roman" pitchFamily="18"/>
              </a:rPr>
              <a:t>i</a:t>
            </a:r>
            <a:r>
              <a:rPr lang="fr-FR" sz="3200" dirty="0">
                <a:latin typeface="Times New Roman" pitchFamily="18"/>
                <a:cs typeface="Times New Roman" pitchFamily="18"/>
              </a:rPr>
              <a:t> des champs gravitationnels généré par chaque masse </a:t>
            </a:r>
            <a:r>
              <a:rPr lang="fr-FR" sz="3200" b="1" i="1" dirty="0">
                <a:latin typeface="Times New Roman" pitchFamily="18"/>
                <a:cs typeface="Times New Roman" pitchFamily="18"/>
              </a:rPr>
              <a:t>M</a:t>
            </a:r>
            <a:r>
              <a:rPr lang="fr-FR" sz="3200" b="1" i="1" baseline="-25000" dirty="0">
                <a:latin typeface="Times New Roman" pitchFamily="18"/>
                <a:cs typeface="Times New Roman" pitchFamily="18"/>
              </a:rPr>
              <a:t>i</a:t>
            </a:r>
            <a:r>
              <a:rPr lang="fr-FR" sz="3200" dirty="0">
                <a:latin typeface="Times New Roman" pitchFamily="18"/>
                <a:cs typeface="Times New Roman" pitchFamily="18"/>
              </a:rPr>
              <a:t> en ce </a:t>
            </a:r>
            <a:r>
              <a:rPr lang="fr-FR" sz="3200" dirty="0" err="1">
                <a:latin typeface="Times New Roman" pitchFamily="18"/>
                <a:cs typeface="Times New Roman" pitchFamily="18"/>
              </a:rPr>
              <a:t>ce</a:t>
            </a:r>
            <a:r>
              <a:rPr lang="fr-FR" sz="3200" dirty="0">
                <a:latin typeface="Times New Roman" pitchFamily="18"/>
                <a:cs typeface="Times New Roman" pitchFamily="18"/>
              </a:rPr>
              <a:t> point </a:t>
            </a:r>
            <a:r>
              <a:rPr lang="fr-FR" sz="3200" b="1" i="1" dirty="0">
                <a:latin typeface="Times New Roman" pitchFamily="18"/>
                <a:cs typeface="Times New Roman" pitchFamily="18"/>
              </a:rPr>
              <a:t>P</a:t>
            </a:r>
            <a:r>
              <a:rPr lang="fr-FR" sz="3200" dirty="0">
                <a:latin typeface="Times New Roman" pitchFamily="18"/>
                <a:cs typeface="Times New Roman" pitchFamily="18"/>
              </a:rPr>
              <a:t>.</a:t>
            </a:r>
          </a:p>
          <a:p>
            <a:pPr lvl="0" algn="just">
              <a:lnSpc>
                <a:spcPct val="70000"/>
              </a:lnSpc>
            </a:pPr>
            <a:endParaRPr lang="fr-FR" sz="3600" dirty="0">
              <a:latin typeface="Times New Roman" pitchFamily="18"/>
              <a:cs typeface="Times New Roman" pitchFamily="18"/>
            </a:endParaRPr>
          </a:p>
          <a:p>
            <a:pPr lvl="0" algn="just">
              <a:lnSpc>
                <a:spcPct val="70000"/>
              </a:lnSpc>
            </a:pPr>
            <a:r>
              <a:rPr lang="fr-FR" sz="3200" dirty="0">
                <a:latin typeface="Times New Roman" pitchFamily="18"/>
                <a:cs typeface="Times New Roman" pitchFamily="18"/>
              </a:rPr>
              <a:t>Ce potentiel est de la forme </a:t>
            </a:r>
            <a:r>
              <a:rPr lang="fr-FR" sz="3200" b="1" i="1" dirty="0" err="1">
                <a:latin typeface="Times New Roman" pitchFamily="18"/>
                <a:cs typeface="Times New Roman" pitchFamily="18"/>
              </a:rPr>
              <a:t>U</a:t>
            </a:r>
            <a:r>
              <a:rPr lang="fr-FR" sz="3200" b="1" i="1" baseline="-25000" dirty="0" err="1">
                <a:latin typeface="Times New Roman" pitchFamily="18"/>
                <a:cs typeface="Times New Roman" pitchFamily="18"/>
              </a:rPr>
              <a:t>i</a:t>
            </a:r>
            <a:r>
              <a:rPr lang="fr-FR" sz="3200" i="1" dirty="0">
                <a:latin typeface="Times New Roman" pitchFamily="18"/>
                <a:cs typeface="Times New Roman" pitchFamily="18"/>
              </a:rPr>
              <a:t> =</a:t>
            </a:r>
            <a:r>
              <a:rPr lang="fr-FR" sz="3200" b="1" i="1" dirty="0">
                <a:latin typeface="Times New Roman" pitchFamily="18"/>
                <a:cs typeface="Times New Roman" pitchFamily="18"/>
              </a:rPr>
              <a:t>K. M</a:t>
            </a:r>
            <a:r>
              <a:rPr lang="fr-FR" sz="3200" b="1" i="1" baseline="-25000" dirty="0">
                <a:latin typeface="Times New Roman" pitchFamily="18"/>
                <a:cs typeface="Times New Roman" pitchFamily="18"/>
              </a:rPr>
              <a:t>i </a:t>
            </a:r>
            <a:r>
              <a:rPr lang="fr-FR" sz="3200" b="1" i="1" dirty="0">
                <a:latin typeface="Times New Roman" pitchFamily="18"/>
                <a:cs typeface="Times New Roman" pitchFamily="18"/>
              </a:rPr>
              <a:t>/r</a:t>
            </a:r>
            <a:r>
              <a:rPr lang="fr-FR" sz="3200" b="1" i="1" baseline="-25000" dirty="0">
                <a:latin typeface="Times New Roman" pitchFamily="18"/>
                <a:cs typeface="Times New Roman" pitchFamily="18"/>
              </a:rPr>
              <a:t>i</a:t>
            </a:r>
            <a:r>
              <a:rPr lang="fr-FR" sz="3200" dirty="0">
                <a:latin typeface="Times New Roman" pitchFamily="18"/>
                <a:cs typeface="Times New Roman" pitchFamily="18"/>
              </a:rPr>
              <a:t>,  où </a:t>
            </a:r>
            <a:r>
              <a:rPr lang="fr-FR" sz="3200" b="1" i="1" dirty="0">
                <a:latin typeface="Times New Roman" pitchFamily="18"/>
                <a:cs typeface="Times New Roman" pitchFamily="18"/>
              </a:rPr>
              <a:t>r</a:t>
            </a:r>
            <a:r>
              <a:rPr lang="fr-FR" sz="3200" b="1" i="1" baseline="-25000" dirty="0">
                <a:latin typeface="Times New Roman" pitchFamily="18"/>
                <a:cs typeface="Times New Roman" pitchFamily="18"/>
              </a:rPr>
              <a:t>i</a:t>
            </a:r>
            <a:r>
              <a:rPr lang="fr-FR" sz="3200" dirty="0">
                <a:latin typeface="Times New Roman" pitchFamily="18"/>
                <a:cs typeface="Times New Roman" pitchFamily="18"/>
              </a:rPr>
              <a:t> est la distance </a:t>
            </a:r>
            <a:r>
              <a:rPr lang="fr-FR" sz="3200" b="1" i="1" dirty="0" err="1">
                <a:latin typeface="Times New Roman" pitchFamily="18"/>
                <a:cs typeface="Times New Roman" pitchFamily="18"/>
              </a:rPr>
              <a:t>O</a:t>
            </a:r>
            <a:r>
              <a:rPr lang="fr-FR" sz="3200" b="1" i="1" baseline="-25000" dirty="0" err="1">
                <a:latin typeface="Times New Roman" pitchFamily="18"/>
                <a:cs typeface="Times New Roman" pitchFamily="18"/>
              </a:rPr>
              <a:t>i</a:t>
            </a:r>
            <a:r>
              <a:rPr lang="fr-FR" sz="3200" b="1" i="1" baseline="-25000" dirty="0">
                <a:latin typeface="Times New Roman" pitchFamily="18"/>
                <a:cs typeface="Times New Roman" pitchFamily="18"/>
              </a:rPr>
              <a:t> </a:t>
            </a:r>
            <a:r>
              <a:rPr lang="fr-FR" sz="3200" b="1" i="1" dirty="0">
                <a:latin typeface="Times New Roman" pitchFamily="18"/>
                <a:cs typeface="Times New Roman" pitchFamily="18"/>
              </a:rPr>
              <a:t>-P</a:t>
            </a:r>
            <a:r>
              <a:rPr lang="fr-FR" sz="3200" dirty="0">
                <a:latin typeface="Times New Roman" pitchFamily="18"/>
                <a:cs typeface="Times New Roman" pitchFamily="18"/>
              </a:rPr>
              <a:t> entre la masse </a:t>
            </a:r>
            <a:r>
              <a:rPr lang="fr-FR" sz="3200" b="1" i="1" dirty="0">
                <a:latin typeface="Times New Roman" pitchFamily="18"/>
                <a:cs typeface="Times New Roman" pitchFamily="18"/>
              </a:rPr>
              <a:t>M</a:t>
            </a:r>
            <a:r>
              <a:rPr lang="fr-FR" sz="3200" b="1" i="1" baseline="-25000" dirty="0">
                <a:latin typeface="Times New Roman" pitchFamily="18"/>
                <a:cs typeface="Times New Roman" pitchFamily="18"/>
              </a:rPr>
              <a:t>i</a:t>
            </a:r>
            <a:r>
              <a:rPr lang="fr-FR" sz="3200" b="1" dirty="0">
                <a:latin typeface="Times New Roman" pitchFamily="18"/>
                <a:cs typeface="Times New Roman" pitchFamily="18"/>
              </a:rPr>
              <a:t> </a:t>
            </a:r>
            <a:r>
              <a:rPr lang="fr-FR" sz="3200" dirty="0">
                <a:latin typeface="Times New Roman" pitchFamily="18"/>
                <a:cs typeface="Times New Roman" pitchFamily="18"/>
              </a:rPr>
              <a:t>et </a:t>
            </a:r>
            <a:r>
              <a:rPr lang="fr-FR" sz="3200" b="1" i="1" dirty="0">
                <a:latin typeface="Times New Roman" pitchFamily="18"/>
                <a:cs typeface="Times New Roman" pitchFamily="18"/>
              </a:rPr>
              <a:t>P</a:t>
            </a:r>
            <a:r>
              <a:rPr lang="fr-FR" sz="3200" dirty="0">
                <a:latin typeface="Times New Roman" pitchFamily="18"/>
                <a:cs typeface="Times New Roman" pitchFamily="18"/>
              </a:rPr>
              <a:t> et </a:t>
            </a:r>
            <a:r>
              <a:rPr lang="fr-FR" sz="3200" b="1" i="1" dirty="0">
                <a:latin typeface="Times New Roman" pitchFamily="18"/>
                <a:cs typeface="Times New Roman" pitchFamily="18"/>
              </a:rPr>
              <a:t>K</a:t>
            </a:r>
            <a:r>
              <a:rPr lang="fr-FR" sz="3200" dirty="0">
                <a:latin typeface="Times New Roman" pitchFamily="18"/>
                <a:cs typeface="Times New Roman" pitchFamily="18"/>
              </a:rPr>
              <a:t> une constante. </a:t>
            </a:r>
          </a:p>
          <a:p>
            <a:pPr lvl="0" algn="just">
              <a:lnSpc>
                <a:spcPct val="70000"/>
              </a:lnSpc>
            </a:pPr>
            <a:r>
              <a:rPr lang="fr-FR" sz="3200" dirty="0">
                <a:latin typeface="Times New Roman" pitchFamily="18"/>
                <a:cs typeface="Times New Roman" pitchFamily="18"/>
              </a:rPr>
              <a:t>Le potentiel scalaire (additif) gravitationnel généré par les </a:t>
            </a:r>
            <a:r>
              <a:rPr lang="fr-FR" sz="3200" b="1" i="1" dirty="0">
                <a:latin typeface="Times New Roman" pitchFamily="18"/>
                <a:cs typeface="Times New Roman" pitchFamily="18"/>
              </a:rPr>
              <a:t>n</a:t>
            </a:r>
            <a:r>
              <a:rPr lang="fr-FR" sz="3200" dirty="0">
                <a:latin typeface="Times New Roman" pitchFamily="18"/>
                <a:cs typeface="Times New Roman" pitchFamily="18"/>
              </a:rPr>
              <a:t> masses en </a:t>
            </a:r>
            <a:r>
              <a:rPr lang="fr-FR" sz="3200" i="1" dirty="0">
                <a:latin typeface="Times New Roman" pitchFamily="18"/>
                <a:cs typeface="Times New Roman" pitchFamily="18"/>
              </a:rPr>
              <a:t>P</a:t>
            </a:r>
            <a:r>
              <a:rPr lang="fr-FR" sz="3200" dirty="0">
                <a:latin typeface="Times New Roman" pitchFamily="18"/>
                <a:cs typeface="Times New Roman" pitchFamily="18"/>
              </a:rPr>
              <a:t> s’écrit alors:</a:t>
            </a:r>
          </a:p>
          <a:p>
            <a:pPr lvl="0" algn="ctr">
              <a:lnSpc>
                <a:spcPct val="70000"/>
              </a:lnSpc>
            </a:pPr>
            <a:r>
              <a:rPr lang="fr-FR" sz="3200" i="1" dirty="0">
                <a:latin typeface="Times New Roman" pitchFamily="18"/>
                <a:cs typeface="Times New Roman" pitchFamily="18"/>
              </a:rPr>
              <a:t>U = </a:t>
            </a:r>
            <a:r>
              <a:rPr lang="el-GR" sz="3200" i="1" dirty="0">
                <a:latin typeface="Times New Roman" pitchFamily="18"/>
                <a:cs typeface="Times New Roman" pitchFamily="18"/>
              </a:rPr>
              <a:t>Σ</a:t>
            </a:r>
            <a:r>
              <a:rPr lang="fr-FR" sz="3200" i="1" baseline="-25000" dirty="0">
                <a:latin typeface="Times New Roman" pitchFamily="18"/>
                <a:cs typeface="Times New Roman" pitchFamily="18"/>
              </a:rPr>
              <a:t>i</a:t>
            </a:r>
            <a:r>
              <a:rPr lang="fr-FR" sz="3200" i="1" dirty="0">
                <a:latin typeface="Times New Roman" pitchFamily="18"/>
                <a:cs typeface="Times New Roman" pitchFamily="18"/>
              </a:rPr>
              <a:t> </a:t>
            </a:r>
            <a:r>
              <a:rPr lang="fr-FR" sz="3200" i="1" dirty="0" err="1">
                <a:latin typeface="Times New Roman" pitchFamily="18"/>
                <a:cs typeface="Times New Roman" pitchFamily="18"/>
              </a:rPr>
              <a:t>K.U</a:t>
            </a:r>
            <a:r>
              <a:rPr lang="fr-FR" sz="3200" i="1" baseline="-25000" dirty="0" err="1">
                <a:latin typeface="Times New Roman" pitchFamily="18"/>
                <a:cs typeface="Times New Roman" pitchFamily="18"/>
              </a:rPr>
              <a:t>i</a:t>
            </a:r>
            <a:r>
              <a:rPr lang="fr-FR" sz="3200" i="1" dirty="0">
                <a:latin typeface="Times New Roman" pitchFamily="18"/>
                <a:cs typeface="Times New Roman" pitchFamily="18"/>
              </a:rPr>
              <a:t> = </a:t>
            </a:r>
            <a:r>
              <a:rPr lang="el-GR" sz="3200" i="1" dirty="0">
                <a:latin typeface="Times New Roman" pitchFamily="18"/>
                <a:cs typeface="Times New Roman" pitchFamily="18"/>
              </a:rPr>
              <a:t>Σ</a:t>
            </a:r>
            <a:r>
              <a:rPr lang="fr-FR" sz="3200" i="1" baseline="-25000" dirty="0">
                <a:latin typeface="Times New Roman" pitchFamily="18"/>
                <a:cs typeface="Times New Roman" pitchFamily="18"/>
              </a:rPr>
              <a:t>i</a:t>
            </a:r>
            <a:r>
              <a:rPr lang="fr-FR" sz="3200" i="1" dirty="0">
                <a:latin typeface="Times New Roman" pitchFamily="18"/>
                <a:cs typeface="Times New Roman" pitchFamily="18"/>
              </a:rPr>
              <a:t> </a:t>
            </a:r>
            <a:r>
              <a:rPr lang="fr-FR" sz="3200" i="1" dirty="0" err="1">
                <a:latin typeface="Times New Roman" pitchFamily="18"/>
                <a:cs typeface="Times New Roman" pitchFamily="18"/>
              </a:rPr>
              <a:t>K.</a:t>
            </a:r>
            <a:r>
              <a:rPr lang="fr-FR" sz="3200" b="1" i="1" dirty="0" err="1">
                <a:latin typeface="Times New Roman" pitchFamily="18"/>
                <a:cs typeface="Times New Roman" pitchFamily="18"/>
              </a:rPr>
              <a:t>M</a:t>
            </a:r>
            <a:r>
              <a:rPr lang="fr-FR" sz="3200" b="1" i="1" baseline="-25000" dirty="0" err="1">
                <a:latin typeface="Times New Roman" pitchFamily="18"/>
                <a:cs typeface="Times New Roman" pitchFamily="18"/>
              </a:rPr>
              <a:t>i</a:t>
            </a:r>
            <a:r>
              <a:rPr lang="fr-FR" sz="3200" b="1" i="1" baseline="-25000" dirty="0">
                <a:latin typeface="Times New Roman" pitchFamily="18"/>
                <a:cs typeface="Times New Roman" pitchFamily="18"/>
              </a:rPr>
              <a:t> </a:t>
            </a:r>
            <a:r>
              <a:rPr lang="fr-FR" sz="3200" b="1" i="1" dirty="0">
                <a:latin typeface="Times New Roman" pitchFamily="18"/>
                <a:cs typeface="Times New Roman" pitchFamily="18"/>
              </a:rPr>
              <a:t>/r</a:t>
            </a:r>
            <a:r>
              <a:rPr lang="fr-FR" sz="3200" b="1" i="1" baseline="-25000" dirty="0">
                <a:latin typeface="Times New Roman" pitchFamily="18"/>
                <a:cs typeface="Times New Roman" pitchFamily="18"/>
              </a:rPr>
              <a:t>i</a:t>
            </a:r>
            <a:r>
              <a:rPr lang="fr-FR" sz="3200" i="1" dirty="0">
                <a:latin typeface="Times New Roman" pitchFamily="18"/>
                <a:cs typeface="Times New Roman" pitchFamily="18"/>
              </a:rPr>
              <a:t> </a:t>
            </a:r>
            <a:r>
              <a:rPr lang="fr-FR" sz="3200" dirty="0">
                <a:latin typeface="Times New Roman" pitchFamily="18"/>
                <a:cs typeface="Times New Roman" pitchFamily="18"/>
              </a:rPr>
              <a:t>. 		(1)</a:t>
            </a:r>
            <a:endParaRPr lang="fr-FR" sz="2600" baseline="-25000" dirty="0">
              <a:latin typeface="Times New Roman" pitchFamily="18"/>
              <a:cs typeface="Times New Roman" pitchFamily="18"/>
            </a:endParaRPr>
          </a:p>
        </p:txBody>
      </p:sp>
      <p:pic>
        <p:nvPicPr>
          <p:cNvPr id="5" name="Picture 2" descr="File:Sir Isaac Newton 1702.jpg">
            <a:extLst>
              <a:ext uri="{FF2B5EF4-FFF2-40B4-BE49-F238E27FC236}">
                <a16:creationId xmlns:a16="http://schemas.microsoft.com/office/drawing/2014/main" id="{E7E2E75A-6AEF-498A-A520-84207AEC4C0B}"/>
              </a:ext>
            </a:extLst>
          </p:cNvPr>
          <p:cNvPicPr>
            <a:picLocks noChangeAspect="1"/>
          </p:cNvPicPr>
          <p:nvPr/>
        </p:nvPicPr>
        <p:blipFill>
          <a:blip r:embed="rId2"/>
          <a:srcRect/>
          <a:stretch>
            <a:fillRect/>
          </a:stretch>
        </p:blipFill>
        <p:spPr>
          <a:xfrm>
            <a:off x="9697158" y="2050630"/>
            <a:ext cx="2443129" cy="3042482"/>
          </a:xfrm>
          <a:prstGeom prst="rect">
            <a:avLst/>
          </a:prstGeom>
          <a:noFill/>
          <a:ln cap="flat">
            <a:noFill/>
          </a:ln>
        </p:spPr>
      </p:pic>
      <p:sp>
        <p:nvSpPr>
          <p:cNvPr id="7" name="Phylactère : pensées 6">
            <a:extLst>
              <a:ext uri="{FF2B5EF4-FFF2-40B4-BE49-F238E27FC236}">
                <a16:creationId xmlns:a16="http://schemas.microsoft.com/office/drawing/2014/main" id="{2E01F5C2-A9D4-4417-AAAD-765BEDFBF84D}"/>
              </a:ext>
            </a:extLst>
          </p:cNvPr>
          <p:cNvSpPr/>
          <p:nvPr/>
        </p:nvSpPr>
        <p:spPr>
          <a:xfrm>
            <a:off x="10255045" y="1147496"/>
            <a:ext cx="1728109" cy="90313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Yes </a:t>
            </a:r>
            <a:r>
              <a:rPr lang="fr-FR" dirty="0" err="1"/>
              <a:t>indeed</a:t>
            </a:r>
            <a:r>
              <a:rPr lang="fr-FR"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name="Slide6">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929ACA-F6A7-4D20-BF50-9395B3486894}"/>
              </a:ext>
            </a:extLst>
          </p:cNvPr>
          <p:cNvSpPr txBox="1">
            <a:spLocks noGrp="1"/>
          </p:cNvSpPr>
          <p:nvPr>
            <p:ph type="title"/>
          </p:nvPr>
        </p:nvSpPr>
        <p:spPr>
          <a:xfrm>
            <a:off x="19756" y="88493"/>
            <a:ext cx="12231516" cy="857954"/>
          </a:xfrm>
        </p:spPr>
        <p:txBody>
          <a:bodyPr anchorCtr="1">
            <a:noAutofit/>
          </a:bodyPr>
          <a:lstStyle/>
          <a:p>
            <a:pPr lvl="0" algn="ctr"/>
            <a:r>
              <a:rPr lang="fr-FR" sz="2800" dirty="0">
                <a:latin typeface="Times New Roman" pitchFamily="18"/>
                <a:cs typeface="Times New Roman" pitchFamily="18"/>
              </a:rPr>
              <a:t>Pas d’ondes gravitationnelles en mécanique classique</a:t>
            </a:r>
          </a:p>
        </p:txBody>
      </p:sp>
      <p:sp>
        <p:nvSpPr>
          <p:cNvPr id="3" name="Espace réservé du contenu 2">
            <a:extLst>
              <a:ext uri="{FF2B5EF4-FFF2-40B4-BE49-F238E27FC236}">
                <a16:creationId xmlns:a16="http://schemas.microsoft.com/office/drawing/2014/main" id="{A009C814-0580-48C1-BC11-60B3AF86DC83}"/>
              </a:ext>
            </a:extLst>
          </p:cNvPr>
          <p:cNvSpPr txBox="1">
            <a:spLocks noGrp="1"/>
          </p:cNvSpPr>
          <p:nvPr>
            <p:ph idx="1"/>
          </p:nvPr>
        </p:nvSpPr>
        <p:spPr>
          <a:xfrm>
            <a:off x="248360" y="1162760"/>
            <a:ext cx="11774308" cy="5695239"/>
          </a:xfrm>
        </p:spPr>
        <p:txBody>
          <a:bodyPr>
            <a:normAutofit/>
          </a:bodyPr>
          <a:lstStyle/>
          <a:p>
            <a:pPr lvl="0" algn="just"/>
            <a:r>
              <a:rPr lang="fr-FR" sz="3200" dirty="0">
                <a:latin typeface="Times New Roman" pitchFamily="18"/>
                <a:cs typeface="Times New Roman" pitchFamily="18"/>
              </a:rPr>
              <a:t>Ce potentiel, à un instant donné, dépend uniquement de la position des masses.  Si les masses, </a:t>
            </a:r>
            <a:r>
              <a:rPr lang="fr-FR" sz="3200" b="1" i="1" dirty="0">
                <a:latin typeface="Times New Roman" pitchFamily="18"/>
                <a:cs typeface="Times New Roman" pitchFamily="18"/>
              </a:rPr>
              <a:t>M</a:t>
            </a:r>
            <a:r>
              <a:rPr lang="fr-FR" sz="3200" b="1" i="1" baseline="-25000" dirty="0">
                <a:latin typeface="Times New Roman" pitchFamily="18"/>
                <a:cs typeface="Times New Roman" pitchFamily="18"/>
              </a:rPr>
              <a:t>i</a:t>
            </a:r>
            <a:r>
              <a:rPr lang="fr-FR" sz="3200" dirty="0">
                <a:latin typeface="Times New Roman" pitchFamily="18"/>
                <a:cs typeface="Times New Roman" pitchFamily="18"/>
              </a:rPr>
              <a:t> même très éloignées de </a:t>
            </a:r>
            <a:r>
              <a:rPr lang="fr-FR" sz="3200" b="1" i="1" dirty="0">
                <a:latin typeface="Times New Roman" pitchFamily="18"/>
                <a:cs typeface="Times New Roman" pitchFamily="18"/>
              </a:rPr>
              <a:t>P</a:t>
            </a:r>
            <a:r>
              <a:rPr lang="fr-FR" sz="3200" dirty="0">
                <a:latin typeface="Times New Roman" pitchFamily="18"/>
                <a:cs typeface="Times New Roman" pitchFamily="18"/>
              </a:rPr>
              <a:t> se déplacent par rapport à </a:t>
            </a:r>
            <a:r>
              <a:rPr lang="fr-FR" sz="3200" b="1" i="1" dirty="0">
                <a:latin typeface="Times New Roman" pitchFamily="18"/>
                <a:cs typeface="Times New Roman" pitchFamily="18"/>
              </a:rPr>
              <a:t>P</a:t>
            </a:r>
            <a:r>
              <a:rPr lang="fr-FR" sz="3200" dirty="0">
                <a:latin typeface="Times New Roman" pitchFamily="18"/>
                <a:cs typeface="Times New Roman" pitchFamily="18"/>
              </a:rPr>
              <a:t>, la relation donnant </a:t>
            </a:r>
            <a:r>
              <a:rPr lang="fr-FR" sz="3200" b="1" i="1" dirty="0">
                <a:latin typeface="Times New Roman" pitchFamily="18"/>
                <a:cs typeface="Times New Roman" pitchFamily="18"/>
              </a:rPr>
              <a:t>U</a:t>
            </a:r>
            <a:r>
              <a:rPr lang="fr-FR" sz="3200" dirty="0">
                <a:latin typeface="Times New Roman" pitchFamily="18"/>
                <a:cs typeface="Times New Roman" pitchFamily="18"/>
              </a:rPr>
              <a:t> tient compte de la nouvelle configuration « instantanément ». </a:t>
            </a:r>
            <a:r>
              <a:rPr lang="fr-FR" sz="3200" u="sng" dirty="0">
                <a:latin typeface="Times New Roman" pitchFamily="18"/>
                <a:cs typeface="Times New Roman" pitchFamily="18"/>
              </a:rPr>
              <a:t>Cela tient au formalisme décrivant la gravitation dans cette théorie.</a:t>
            </a:r>
          </a:p>
          <a:p>
            <a:pPr lvl="0" algn="just"/>
            <a:r>
              <a:rPr lang="fr-FR" sz="3200" dirty="0">
                <a:latin typeface="Times New Roman" pitchFamily="18"/>
                <a:cs typeface="Times New Roman" pitchFamily="18"/>
              </a:rPr>
              <a:t>Ceci montre que l’interaction gravitationnelle (en fait sa variation, car dans le cas d’un champ statique le problème ne se pose pas) se </a:t>
            </a:r>
            <a:r>
              <a:rPr lang="fr-FR" sz="3200" u="sng" dirty="0">
                <a:latin typeface="Times New Roman" pitchFamily="18"/>
                <a:cs typeface="Times New Roman" pitchFamily="18"/>
              </a:rPr>
              <a:t>propage instantanément </a:t>
            </a:r>
            <a:r>
              <a:rPr lang="fr-FR" sz="3200" dirty="0">
                <a:latin typeface="Times New Roman" pitchFamily="18"/>
                <a:cs typeface="Times New Roman" pitchFamily="18"/>
              </a:rPr>
              <a:t>en mécanique classique.</a:t>
            </a:r>
          </a:p>
          <a:p>
            <a:pPr lvl="0" algn="just"/>
            <a:endParaRPr lang="fr-FR" sz="2800" baseline="-25000" dirty="0">
              <a:latin typeface="Times New Roman" pitchFamily="18"/>
              <a:cs typeface="Times New Roman" pitchFamily="1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929ACA-F6A7-4D20-BF50-9395B3486894}"/>
              </a:ext>
            </a:extLst>
          </p:cNvPr>
          <p:cNvSpPr txBox="1">
            <a:spLocks noGrp="1"/>
          </p:cNvSpPr>
          <p:nvPr>
            <p:ph type="title"/>
          </p:nvPr>
        </p:nvSpPr>
        <p:spPr>
          <a:xfrm>
            <a:off x="19756" y="88493"/>
            <a:ext cx="12231516" cy="857954"/>
          </a:xfrm>
        </p:spPr>
        <p:txBody>
          <a:bodyPr anchorCtr="1">
            <a:noAutofit/>
          </a:bodyPr>
          <a:lstStyle/>
          <a:p>
            <a:pPr lvl="0" algn="ctr"/>
            <a:r>
              <a:rPr lang="fr-FR" sz="2800" dirty="0">
                <a:latin typeface="Times New Roman" pitchFamily="18"/>
                <a:cs typeface="Times New Roman" pitchFamily="18"/>
              </a:rPr>
              <a:t>Pas d’ondes gravitationnelles en mécanique classique</a:t>
            </a:r>
          </a:p>
        </p:txBody>
      </p:sp>
      <p:sp>
        <p:nvSpPr>
          <p:cNvPr id="3" name="Espace réservé du contenu 2">
            <a:extLst>
              <a:ext uri="{FF2B5EF4-FFF2-40B4-BE49-F238E27FC236}">
                <a16:creationId xmlns:a16="http://schemas.microsoft.com/office/drawing/2014/main" id="{A009C814-0580-48C1-BC11-60B3AF86DC83}"/>
              </a:ext>
            </a:extLst>
          </p:cNvPr>
          <p:cNvSpPr txBox="1">
            <a:spLocks noGrp="1"/>
          </p:cNvSpPr>
          <p:nvPr>
            <p:ph idx="1"/>
          </p:nvPr>
        </p:nvSpPr>
        <p:spPr>
          <a:xfrm>
            <a:off x="248360" y="1162760"/>
            <a:ext cx="11774308" cy="5695239"/>
          </a:xfrm>
        </p:spPr>
        <p:txBody>
          <a:bodyPr>
            <a:normAutofit/>
          </a:bodyPr>
          <a:lstStyle/>
          <a:p>
            <a:pPr lvl="0" algn="just"/>
            <a:r>
              <a:rPr lang="fr-FR" sz="3200" dirty="0">
                <a:latin typeface="Times New Roman" pitchFamily="18"/>
                <a:cs typeface="Times New Roman" pitchFamily="18"/>
              </a:rPr>
              <a:t>Ce potentiel U(</a:t>
            </a:r>
            <a:r>
              <a:rPr lang="fr-FR" sz="3200" dirty="0" err="1">
                <a:latin typeface="Times New Roman" pitchFamily="18"/>
                <a:cs typeface="Times New Roman" pitchFamily="18"/>
              </a:rPr>
              <a:t>x,y,z,t</a:t>
            </a:r>
            <a:r>
              <a:rPr lang="fr-FR" sz="3200" dirty="0">
                <a:latin typeface="Times New Roman" pitchFamily="18"/>
                <a:cs typeface="Times New Roman" pitchFamily="18"/>
              </a:rPr>
              <a:t>) est défini dans un espace euclidien absolu et de temps universel. Sa connaissance définit totalement la gravitation. Pour autant, si la loi sur les potentiels est simple, comme la dynamique locale dépend du gradient de ce potentiel dont l’extremum donne la direction et l’intensité des forces agissant sur les masses, les solutions ne sont pas si simples. Si la solution à 2 corps est bien définie, on sait qu’à partir de 3 corps, cela se complique.</a:t>
            </a:r>
          </a:p>
          <a:p>
            <a:pPr lvl="0" algn="just"/>
            <a:r>
              <a:rPr lang="fr-FR" sz="3200" dirty="0">
                <a:latin typeface="Times New Roman" pitchFamily="18"/>
                <a:cs typeface="Times New Roman" pitchFamily="18"/>
              </a:rPr>
              <a:t>Heureusement, dans certains cas, la seule connaissance du potentiel, apporte une information très utile: Points de Lagrange par exemple.</a:t>
            </a:r>
          </a:p>
          <a:p>
            <a:pPr lvl="0" algn="just"/>
            <a:endParaRPr lang="fr-FR" sz="2800" baseline="-25000" dirty="0">
              <a:latin typeface="Times New Roman" pitchFamily="18"/>
              <a:cs typeface="Times New Roman" pitchFamily="18"/>
            </a:endParaRPr>
          </a:p>
        </p:txBody>
      </p:sp>
    </p:spTree>
    <p:extLst>
      <p:ext uri="{BB962C8B-B14F-4D97-AF65-F5344CB8AC3E}">
        <p14:creationId xmlns:p14="http://schemas.microsoft.com/office/powerpoint/2010/main" val="110020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éles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TM03457452%5b%5bfn=Céleste%5d%5d</Template>
  <TotalTime>1166</TotalTime>
  <Words>4610</Words>
  <Application>Microsoft Office PowerPoint</Application>
  <PresentationFormat>Grand écran</PresentationFormat>
  <Paragraphs>238</Paragraphs>
  <Slides>56</Slides>
  <Notes>4</Notes>
  <HiddenSlides>0</HiddenSlides>
  <MMClips>1</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56</vt:i4>
      </vt:variant>
    </vt:vector>
  </HeadingPairs>
  <TitlesOfParts>
    <vt:vector size="64" baseType="lpstr">
      <vt:lpstr>AR CENA</vt:lpstr>
      <vt:lpstr>AR CHRISTY</vt:lpstr>
      <vt:lpstr>Arial</vt:lpstr>
      <vt:lpstr>Calibri</vt:lpstr>
      <vt:lpstr>Calibri Light</vt:lpstr>
      <vt:lpstr>Cambria Math</vt:lpstr>
      <vt:lpstr>Times New Roman</vt:lpstr>
      <vt:lpstr>Céleste</vt:lpstr>
      <vt:lpstr>Présentation PowerPoint</vt:lpstr>
      <vt:lpstr>Présentation PowerPoint</vt:lpstr>
      <vt:lpstr>la naissance d'un nouveau type de trou noir a transformé 8 soleils en énergie pure (1.44. 1048 J)</vt:lpstr>
      <vt:lpstr>Prologue: Ondes gravitationnelles : la naissance d'un nouveau type de trou noir a transformé 8 soleils en énergie pure (1.44. 1048 J)</vt:lpstr>
      <vt:lpstr>Prologue: Ondes gravitationnelles : la naissance d'un nouveau type de trou noir a transformé 8 soleils en énergie pure !</vt:lpstr>
      <vt:lpstr>Prologue: Ondes gravitationnelles : la naissance d'un nouveau type de trou noir a transformé 8 soleils en énergie pure !</vt:lpstr>
      <vt:lpstr>Pas d’ondes gravitationnelles en mécanique classique</vt:lpstr>
      <vt:lpstr>Pas d’ondes gravitationnelles en mécanique classique</vt:lpstr>
      <vt:lpstr>Pas d’ondes gravitationnelles en mécanique classique</vt:lpstr>
      <vt:lpstr>Pas d’ondes gravitationnelles en mécanique classique ? Le doute …</vt:lpstr>
      <vt:lpstr>Pas d’ondes gravitationnelles en mécanique classique ?</vt:lpstr>
      <vt:lpstr>Pas d’ondes gravitationnelles en mécanique classique</vt:lpstr>
      <vt:lpstr>Emergence des ondes gravitationnelles en relativité Generale (1918 )</vt:lpstr>
      <vt:lpstr>Emergence des ondes gravitationnelles en relativité Generale (Einstein en 1918 )</vt:lpstr>
      <vt:lpstr>Emergence des ondes gravitationnelles en relativité Generale (1918 )</vt:lpstr>
      <vt:lpstr>Emergence des ondes gravitationnelles en relativité Generale (1918 )</vt:lpstr>
      <vt:lpstr>Emergence des ondes gravitationnelles en relativité Generale (1918 )</vt:lpstr>
      <vt:lpstr>Emergence des ondes gravitationnelles en relativité Generale (1918 )</vt:lpstr>
      <vt:lpstr>Emergence des ondes gravitationnelles en relativité Generale (1918 )</vt:lpstr>
      <vt:lpstr>Equation des ondes gravitationnelles</vt:lpstr>
      <vt:lpstr>Effets physique des ondes gravitationnelles</vt:lpstr>
      <vt:lpstr>Effets physique des ondes gravitationnelles</vt:lpstr>
      <vt:lpstr>Polarisation des ondes gravitationnelles</vt:lpstr>
      <vt:lpstr>Quantification des ondes gravitationnelles</vt:lpstr>
      <vt:lpstr>Quantification des ondes gravitationnelles</vt:lpstr>
      <vt:lpstr>Génération des ondes gravitationnelles</vt:lpstr>
      <vt:lpstr>Génération des ondes gravitationnelles</vt:lpstr>
      <vt:lpstr>Effets physique des ondes gravitationnelles</vt:lpstr>
      <vt:lpstr>Effets physique des ondes gravitationnelles</vt:lpstr>
      <vt:lpstr>Source physique d’ondes gravitationnelles</vt:lpstr>
      <vt:lpstr>Effets physique des ondes gravitationnelles</vt:lpstr>
      <vt:lpstr>source des ondes gravitationnelles</vt:lpstr>
      <vt:lpstr>Observation de sources d’ ondes gravitationnelles</vt:lpstr>
      <vt:lpstr>Observation de sources d’ ondes gravitationnelles</vt:lpstr>
      <vt:lpstr>Détection  des ondes gravitationnelles</vt:lpstr>
      <vt:lpstr>Détection  des ondes gravitationnelles</vt:lpstr>
      <vt:lpstr>Détection  des ondes gravitationnelles</vt:lpstr>
      <vt:lpstr>Détection  des ondes gravitationnelles</vt:lpstr>
      <vt:lpstr>Interféromètre détecteur d’ondes gravitationnelles: La règle la plus précise jamais réalisée!</vt:lpstr>
      <vt:lpstr>Technologie des détecteurs d’ondes gravitationnelles</vt:lpstr>
      <vt:lpstr>Présentation PowerPoint</vt:lpstr>
      <vt:lpstr>Détection  des ondes gravitationnelles</vt:lpstr>
      <vt:lpstr>Une fusion inatendue</vt:lpstr>
      <vt:lpstr>Détection de la fusion de 2 étoiles à neutrons</vt:lpstr>
      <vt:lpstr>Une détection confirmée par deux autres évènements</vt:lpstr>
      <vt:lpstr>étoiles à neutrons, une fusion qui vaut de l’or</vt:lpstr>
      <vt:lpstr>Elisa: Elvolved laser interferometer Space Antenna</vt:lpstr>
      <vt:lpstr>Présentation PowerPoint</vt:lpstr>
      <vt:lpstr>Elisa orbit</vt:lpstr>
      <vt:lpstr>Effets des ondes gravitationnelles</vt:lpstr>
      <vt:lpstr>Effets d’ondes gravitationnelles sur eLISA</vt:lpstr>
      <vt:lpstr>Sensibilité des détecteurs d’OG.</vt:lpstr>
      <vt:lpstr>Conclusion</vt:lpstr>
      <vt:lpstr>Conclusion</vt:lpstr>
      <vt:lpstr>Annexe -1:Le tenseur de Weyl et l’équation d’Einstein</vt:lpstr>
      <vt:lpstr>Annexe -1:Le tenseur de Weyl et l’équation d’Einstein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Société Astronomique dE Montgeron présente</dc:title>
  <dc:creator>jacques fric</dc:creator>
  <cp:lastModifiedBy>jacques fric</cp:lastModifiedBy>
  <cp:revision>106</cp:revision>
  <dcterms:created xsi:type="dcterms:W3CDTF">2018-03-26T14:41:44Z</dcterms:created>
  <dcterms:modified xsi:type="dcterms:W3CDTF">2020-09-24T06:34:08Z</dcterms:modified>
</cp:coreProperties>
</file>