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19"/>
  </p:notesMasterIdLst>
  <p:sldIdLst>
    <p:sldId id="397" r:id="rId2"/>
    <p:sldId id="404" r:id="rId3"/>
    <p:sldId id="383" r:id="rId4"/>
    <p:sldId id="407" r:id="rId5"/>
    <p:sldId id="408" r:id="rId6"/>
    <p:sldId id="403" r:id="rId7"/>
    <p:sldId id="410" r:id="rId8"/>
    <p:sldId id="500" r:id="rId9"/>
    <p:sldId id="405" r:id="rId10"/>
    <p:sldId id="499" r:id="rId11"/>
    <p:sldId id="409" r:id="rId12"/>
    <p:sldId id="336" r:id="rId13"/>
    <p:sldId id="316" r:id="rId14"/>
    <p:sldId id="329" r:id="rId15"/>
    <p:sldId id="411" r:id="rId16"/>
    <p:sldId id="370" r:id="rId17"/>
    <p:sldId id="412" r:id="rId18"/>
    <p:sldId id="431" r:id="rId19"/>
    <p:sldId id="432" r:id="rId20"/>
    <p:sldId id="413" r:id="rId21"/>
    <p:sldId id="379" r:id="rId22"/>
    <p:sldId id="502" r:id="rId23"/>
    <p:sldId id="264" r:id="rId24"/>
    <p:sldId id="501" r:id="rId25"/>
    <p:sldId id="374" r:id="rId26"/>
    <p:sldId id="375" r:id="rId27"/>
    <p:sldId id="317" r:id="rId28"/>
    <p:sldId id="433" r:id="rId29"/>
    <p:sldId id="323" r:id="rId30"/>
    <p:sldId id="485" r:id="rId31"/>
    <p:sldId id="414" r:id="rId32"/>
    <p:sldId id="270" r:id="rId33"/>
    <p:sldId id="430" r:id="rId34"/>
    <p:sldId id="503" r:id="rId35"/>
    <p:sldId id="272" r:id="rId36"/>
    <p:sldId id="338" r:id="rId37"/>
    <p:sldId id="279" r:id="rId38"/>
    <p:sldId id="389" r:id="rId39"/>
    <p:sldId id="415" r:id="rId40"/>
    <p:sldId id="339" r:id="rId41"/>
    <p:sldId id="387" r:id="rId42"/>
    <p:sldId id="341" r:id="rId43"/>
    <p:sldId id="386" r:id="rId44"/>
    <p:sldId id="273" r:id="rId45"/>
    <p:sldId id="504" r:id="rId46"/>
    <p:sldId id="416" r:id="rId47"/>
    <p:sldId id="344" r:id="rId48"/>
    <p:sldId id="391" r:id="rId49"/>
    <p:sldId id="345" r:id="rId50"/>
    <p:sldId id="489" r:id="rId51"/>
    <p:sldId id="490" r:id="rId52"/>
    <p:sldId id="491" r:id="rId53"/>
    <p:sldId id="392" r:id="rId54"/>
    <p:sldId id="282" r:id="rId55"/>
    <p:sldId id="285" r:id="rId56"/>
    <p:sldId id="394" r:id="rId57"/>
    <p:sldId id="382" r:id="rId58"/>
    <p:sldId id="472" r:id="rId59"/>
    <p:sldId id="473" r:id="rId60"/>
    <p:sldId id="505" r:id="rId61"/>
    <p:sldId id="418" r:id="rId62"/>
    <p:sldId id="476" r:id="rId63"/>
    <p:sldId id="477" r:id="rId64"/>
    <p:sldId id="288" r:id="rId65"/>
    <p:sldId id="289" r:id="rId66"/>
    <p:sldId id="290" r:id="rId67"/>
    <p:sldId id="346" r:id="rId68"/>
    <p:sldId id="402" r:id="rId69"/>
    <p:sldId id="419" r:id="rId70"/>
    <p:sldId id="291" r:id="rId71"/>
    <p:sldId id="360" r:id="rId72"/>
    <p:sldId id="483" r:id="rId73"/>
    <p:sldId id="292" r:id="rId74"/>
    <p:sldId id="364" r:id="rId75"/>
    <p:sldId id="420" r:id="rId76"/>
    <p:sldId id="347" r:id="rId77"/>
    <p:sldId id="293" r:id="rId78"/>
    <p:sldId id="348" r:id="rId79"/>
    <p:sldId id="294" r:id="rId80"/>
    <p:sldId id="365" r:id="rId81"/>
    <p:sldId id="421" r:id="rId82"/>
    <p:sldId id="295" r:id="rId83"/>
    <p:sldId id="366" r:id="rId84"/>
    <p:sldId id="484" r:id="rId85"/>
    <p:sldId id="296" r:id="rId86"/>
    <p:sldId id="297" r:id="rId87"/>
    <p:sldId id="422" r:id="rId88"/>
    <p:sldId id="481" r:id="rId89"/>
    <p:sldId id="497" r:id="rId90"/>
    <p:sldId id="480" r:id="rId91"/>
    <p:sldId id="498" r:id="rId92"/>
    <p:sldId id="332" r:id="rId93"/>
    <p:sldId id="474" r:id="rId94"/>
    <p:sldId id="482" r:id="rId95"/>
    <p:sldId id="381" r:id="rId96"/>
    <p:sldId id="372" r:id="rId97"/>
    <p:sldId id="492" r:id="rId98"/>
    <p:sldId id="475" r:id="rId99"/>
    <p:sldId id="493" r:id="rId100"/>
    <p:sldId id="486" r:id="rId101"/>
    <p:sldId id="494" r:id="rId102"/>
    <p:sldId id="487" r:id="rId103"/>
    <p:sldId id="478" r:id="rId104"/>
    <p:sldId id="495" r:id="rId105"/>
    <p:sldId id="423" r:id="rId106"/>
    <p:sldId id="424" r:id="rId107"/>
    <p:sldId id="425" r:id="rId108"/>
    <p:sldId id="426" r:id="rId109"/>
    <p:sldId id="398" r:id="rId110"/>
    <p:sldId id="399" r:id="rId111"/>
    <p:sldId id="400" r:id="rId112"/>
    <p:sldId id="401" r:id="rId113"/>
    <p:sldId id="427" r:id="rId114"/>
    <p:sldId id="428" r:id="rId115"/>
    <p:sldId id="496" r:id="rId116"/>
    <p:sldId id="429" r:id="rId117"/>
    <p:sldId id="479" r:id="rId1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80" autoAdjust="0"/>
  </p:normalViewPr>
  <p:slideViewPr>
    <p:cSldViewPr snapToGrid="0">
      <p:cViewPr varScale="1">
        <p:scale>
          <a:sx n="90" d="100"/>
          <a:sy n="90" d="100"/>
        </p:scale>
        <p:origin x="5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2AA09-68E2-48C9-964B-0C61F210B64C}" type="datetimeFigureOut">
              <a:rPr lang="fr-FR" smtClean="0"/>
              <a:t>08/10/2020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0E441-41F4-4DC5-A46D-2491750A5CAA}" type="slidenum">
              <a:rPr lang="fr-FR" smtClean="0"/>
              <a:t>‹N°›</a:t>
            </a:fld>
            <a:endParaRPr lang="fr-FR"/>
          </a:p>
        </p:txBody>
      </p:sp>
    </p:spTree>
    <p:extLst>
      <p:ext uri="{BB962C8B-B14F-4D97-AF65-F5344CB8AC3E}">
        <p14:creationId xmlns:p14="http://schemas.microsoft.com/office/powerpoint/2010/main" val="15141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a:t>
            </a:fld>
            <a:endParaRPr lang="fr-FR"/>
          </a:p>
        </p:txBody>
      </p:sp>
    </p:spTree>
    <p:extLst>
      <p:ext uri="{BB962C8B-B14F-4D97-AF65-F5344CB8AC3E}">
        <p14:creationId xmlns:p14="http://schemas.microsoft.com/office/powerpoint/2010/main" val="39629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42</a:t>
            </a:fld>
            <a:endParaRPr lang="fr-FR"/>
          </a:p>
        </p:txBody>
      </p:sp>
    </p:spTree>
    <p:extLst>
      <p:ext uri="{BB962C8B-B14F-4D97-AF65-F5344CB8AC3E}">
        <p14:creationId xmlns:p14="http://schemas.microsoft.com/office/powerpoint/2010/main" val="346956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50</a:t>
            </a:fld>
            <a:endParaRPr lang="fr-FR"/>
          </a:p>
        </p:txBody>
      </p:sp>
    </p:spTree>
    <p:extLst>
      <p:ext uri="{BB962C8B-B14F-4D97-AF65-F5344CB8AC3E}">
        <p14:creationId xmlns:p14="http://schemas.microsoft.com/office/powerpoint/2010/main" val="387237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64</a:t>
            </a:fld>
            <a:endParaRPr lang="fr-FR"/>
          </a:p>
        </p:txBody>
      </p:sp>
    </p:spTree>
    <p:extLst>
      <p:ext uri="{BB962C8B-B14F-4D97-AF65-F5344CB8AC3E}">
        <p14:creationId xmlns:p14="http://schemas.microsoft.com/office/powerpoint/2010/main" val="104467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71</a:t>
            </a:fld>
            <a:endParaRPr lang="fr-FR"/>
          </a:p>
        </p:txBody>
      </p:sp>
    </p:spTree>
    <p:extLst>
      <p:ext uri="{BB962C8B-B14F-4D97-AF65-F5344CB8AC3E}">
        <p14:creationId xmlns:p14="http://schemas.microsoft.com/office/powerpoint/2010/main" val="408195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72</a:t>
            </a:fld>
            <a:endParaRPr lang="fr-FR"/>
          </a:p>
        </p:txBody>
      </p:sp>
    </p:spTree>
    <p:extLst>
      <p:ext uri="{BB962C8B-B14F-4D97-AF65-F5344CB8AC3E}">
        <p14:creationId xmlns:p14="http://schemas.microsoft.com/office/powerpoint/2010/main" val="367917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73</a:t>
            </a:fld>
            <a:endParaRPr lang="fr-FR"/>
          </a:p>
        </p:txBody>
      </p:sp>
    </p:spTree>
    <p:extLst>
      <p:ext uri="{BB962C8B-B14F-4D97-AF65-F5344CB8AC3E}">
        <p14:creationId xmlns:p14="http://schemas.microsoft.com/office/powerpoint/2010/main" val="318412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74</a:t>
            </a:fld>
            <a:endParaRPr lang="fr-FR"/>
          </a:p>
        </p:txBody>
      </p:sp>
    </p:spTree>
    <p:extLst>
      <p:ext uri="{BB962C8B-B14F-4D97-AF65-F5344CB8AC3E}">
        <p14:creationId xmlns:p14="http://schemas.microsoft.com/office/powerpoint/2010/main" val="257420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76</a:t>
            </a:fld>
            <a:endParaRPr lang="fr-FR"/>
          </a:p>
        </p:txBody>
      </p:sp>
    </p:spTree>
    <p:extLst>
      <p:ext uri="{BB962C8B-B14F-4D97-AF65-F5344CB8AC3E}">
        <p14:creationId xmlns:p14="http://schemas.microsoft.com/office/powerpoint/2010/main" val="2762218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78</a:t>
            </a:fld>
            <a:endParaRPr lang="fr-FR"/>
          </a:p>
        </p:txBody>
      </p:sp>
    </p:spTree>
    <p:extLst>
      <p:ext uri="{BB962C8B-B14F-4D97-AF65-F5344CB8AC3E}">
        <p14:creationId xmlns:p14="http://schemas.microsoft.com/office/powerpoint/2010/main" val="409900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94</a:t>
            </a:fld>
            <a:endParaRPr lang="fr-FR"/>
          </a:p>
        </p:txBody>
      </p:sp>
    </p:spTree>
    <p:extLst>
      <p:ext uri="{BB962C8B-B14F-4D97-AF65-F5344CB8AC3E}">
        <p14:creationId xmlns:p14="http://schemas.microsoft.com/office/powerpoint/2010/main" val="82514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a:t>
            </a:fld>
            <a:endParaRPr lang="fr-FR"/>
          </a:p>
        </p:txBody>
      </p:sp>
    </p:spTree>
    <p:extLst>
      <p:ext uri="{BB962C8B-B14F-4D97-AF65-F5344CB8AC3E}">
        <p14:creationId xmlns:p14="http://schemas.microsoft.com/office/powerpoint/2010/main" val="2025895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96</a:t>
            </a:fld>
            <a:endParaRPr lang="fr-FR"/>
          </a:p>
        </p:txBody>
      </p:sp>
    </p:spTree>
    <p:extLst>
      <p:ext uri="{BB962C8B-B14F-4D97-AF65-F5344CB8AC3E}">
        <p14:creationId xmlns:p14="http://schemas.microsoft.com/office/powerpoint/2010/main" val="4294026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97</a:t>
            </a:fld>
            <a:endParaRPr lang="fr-FR"/>
          </a:p>
        </p:txBody>
      </p:sp>
    </p:spTree>
    <p:extLst>
      <p:ext uri="{BB962C8B-B14F-4D97-AF65-F5344CB8AC3E}">
        <p14:creationId xmlns:p14="http://schemas.microsoft.com/office/powerpoint/2010/main" val="17890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103</a:t>
            </a:fld>
            <a:endParaRPr lang="fr-FR"/>
          </a:p>
        </p:txBody>
      </p:sp>
    </p:spTree>
    <p:extLst>
      <p:ext uri="{BB962C8B-B14F-4D97-AF65-F5344CB8AC3E}">
        <p14:creationId xmlns:p14="http://schemas.microsoft.com/office/powerpoint/2010/main" val="2412539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104</a:t>
            </a:fld>
            <a:endParaRPr lang="fr-FR"/>
          </a:p>
        </p:txBody>
      </p:sp>
    </p:spTree>
    <p:extLst>
      <p:ext uri="{BB962C8B-B14F-4D97-AF65-F5344CB8AC3E}">
        <p14:creationId xmlns:p14="http://schemas.microsoft.com/office/powerpoint/2010/main" val="2032079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113</a:t>
            </a:fld>
            <a:endParaRPr lang="fr-FR"/>
          </a:p>
        </p:txBody>
      </p:sp>
    </p:spTree>
    <p:extLst>
      <p:ext uri="{BB962C8B-B14F-4D97-AF65-F5344CB8AC3E}">
        <p14:creationId xmlns:p14="http://schemas.microsoft.com/office/powerpoint/2010/main" val="78364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114</a:t>
            </a:fld>
            <a:endParaRPr lang="fr-FR"/>
          </a:p>
        </p:txBody>
      </p:sp>
    </p:spTree>
    <p:extLst>
      <p:ext uri="{BB962C8B-B14F-4D97-AF65-F5344CB8AC3E}">
        <p14:creationId xmlns:p14="http://schemas.microsoft.com/office/powerpoint/2010/main" val="3443358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115</a:t>
            </a:fld>
            <a:endParaRPr lang="fr-FR"/>
          </a:p>
        </p:txBody>
      </p:sp>
    </p:spTree>
    <p:extLst>
      <p:ext uri="{BB962C8B-B14F-4D97-AF65-F5344CB8AC3E}">
        <p14:creationId xmlns:p14="http://schemas.microsoft.com/office/powerpoint/2010/main" val="3781515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116</a:t>
            </a:fld>
            <a:endParaRPr lang="fr-FR"/>
          </a:p>
        </p:txBody>
      </p:sp>
    </p:spTree>
    <p:extLst>
      <p:ext uri="{BB962C8B-B14F-4D97-AF65-F5344CB8AC3E}">
        <p14:creationId xmlns:p14="http://schemas.microsoft.com/office/powerpoint/2010/main" val="362935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a:t>
            </a:fld>
            <a:endParaRPr lang="fr-FR"/>
          </a:p>
        </p:txBody>
      </p:sp>
    </p:spTree>
    <p:extLst>
      <p:ext uri="{BB962C8B-B14F-4D97-AF65-F5344CB8AC3E}">
        <p14:creationId xmlns:p14="http://schemas.microsoft.com/office/powerpoint/2010/main" val="136859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a:t>
            </a:fld>
            <a:endParaRPr lang="fr-FR"/>
          </a:p>
        </p:txBody>
      </p:sp>
    </p:spTree>
    <p:extLst>
      <p:ext uri="{BB962C8B-B14F-4D97-AF65-F5344CB8AC3E}">
        <p14:creationId xmlns:p14="http://schemas.microsoft.com/office/powerpoint/2010/main" val="403295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7</a:t>
            </a:fld>
            <a:endParaRPr lang="fr-FR"/>
          </a:p>
        </p:txBody>
      </p:sp>
    </p:spTree>
    <p:extLst>
      <p:ext uri="{BB962C8B-B14F-4D97-AF65-F5344CB8AC3E}">
        <p14:creationId xmlns:p14="http://schemas.microsoft.com/office/powerpoint/2010/main" val="312382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8</a:t>
            </a:fld>
            <a:endParaRPr lang="fr-FR"/>
          </a:p>
        </p:txBody>
      </p:sp>
    </p:spTree>
    <p:extLst>
      <p:ext uri="{BB962C8B-B14F-4D97-AF65-F5344CB8AC3E}">
        <p14:creationId xmlns:p14="http://schemas.microsoft.com/office/powerpoint/2010/main" val="5218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19</a:t>
            </a:fld>
            <a:endParaRPr lang="fr-FR"/>
          </a:p>
        </p:txBody>
      </p:sp>
    </p:spTree>
    <p:extLst>
      <p:ext uri="{BB962C8B-B14F-4D97-AF65-F5344CB8AC3E}">
        <p14:creationId xmlns:p14="http://schemas.microsoft.com/office/powerpoint/2010/main" val="204063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26</a:t>
            </a:fld>
            <a:endParaRPr lang="fr-FR"/>
          </a:p>
        </p:txBody>
      </p:sp>
    </p:spTree>
    <p:extLst>
      <p:ext uri="{BB962C8B-B14F-4D97-AF65-F5344CB8AC3E}">
        <p14:creationId xmlns:p14="http://schemas.microsoft.com/office/powerpoint/2010/main" val="257424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29</a:t>
            </a:fld>
            <a:endParaRPr lang="fr-FR"/>
          </a:p>
        </p:txBody>
      </p:sp>
    </p:spTree>
    <p:extLst>
      <p:ext uri="{BB962C8B-B14F-4D97-AF65-F5344CB8AC3E}">
        <p14:creationId xmlns:p14="http://schemas.microsoft.com/office/powerpoint/2010/main" val="106037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17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08/10/2020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793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31216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3013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1929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77925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61431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63386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27064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05887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447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EFA5BC9-32D2-4CAA-8268-00B2B2747106}" type="datetimeFigureOut">
              <a:rPr lang="fr-FR" smtClean="0"/>
              <a:t>08/10/2020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0735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EFA5BC9-32D2-4CAA-8268-00B2B2747106}" type="datetimeFigureOut">
              <a:rPr lang="fr-FR" smtClean="0"/>
              <a:t>08/10/2020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73179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1229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2990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5EFA5BC9-32D2-4CAA-8268-00B2B2747106}" type="datetimeFigureOut">
              <a:rPr lang="fr-FR" smtClean="0"/>
              <a:t>08/10/2020</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22604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08/10/2020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44886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FA5BC9-32D2-4CAA-8268-00B2B2747106}" type="datetimeFigureOut">
              <a:rPr lang="fr-FR" smtClean="0"/>
              <a:t>08/10/2020</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97C63B-E1FC-4852-BF4A-135571E06D35}" type="slidenum">
              <a:rPr lang="fr-FR" smtClean="0"/>
              <a:t>‹N°›</a:t>
            </a:fld>
            <a:endParaRPr lang="fr-FR"/>
          </a:p>
        </p:txBody>
      </p:sp>
    </p:spTree>
    <p:extLst>
      <p:ext uri="{BB962C8B-B14F-4D97-AF65-F5344CB8AC3E}">
        <p14:creationId xmlns:p14="http://schemas.microsoft.com/office/powerpoint/2010/main" val="28882312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s://www.lestroiscolonnes.com/auteur/jacques-fric/vous-avez-dit-big-bang/" TargetMode="External"/><Relationship Id="rId2" Type="http://schemas.openxmlformats.org/officeDocument/2006/relationships/hyperlink" Target="https://vous-avez-dit-bigbang.fr/"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huffingtonpost.fr/entry/le-prix-nobel-de-physique-2019-decerne-a-un-americain-et-deux-suisses-pour-la-decouverte-dune-exoplanete_fr_5d9b517fe4b0fc935ede1f8d"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e champ profond extrême du télescope spatial Hubble"/>
          <p:cNvPicPr>
            <a:picLocks noChangeAspect="1" noChangeArrowheads="1"/>
          </p:cNvPicPr>
          <p:nvPr/>
        </p:nvPicPr>
        <p:blipFill>
          <a:blip r:embed="rId3">
            <a:alphaModFix amt="83000"/>
            <a:extLst>
              <a:ext uri="{28A0092B-C50C-407E-A947-70E740481C1C}">
                <a14:useLocalDpi xmlns:a14="http://schemas.microsoft.com/office/drawing/2010/main" val="0"/>
              </a:ext>
            </a:extLst>
          </a:blip>
          <a:srcRect/>
          <a:stretch>
            <a:fillRect/>
          </a:stretch>
        </p:blipFill>
        <p:spPr bwMode="auto">
          <a:xfrm>
            <a:off x="0" y="-230050"/>
            <a:ext cx="12284598" cy="708805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1038806" y="-68004"/>
            <a:ext cx="8946541" cy="920819"/>
          </a:xfrm>
        </p:spPr>
        <p:txBody>
          <a:bodyPr>
            <a:normAutofit lnSpcReduction="10000"/>
          </a:bodyPr>
          <a:lstStyle/>
          <a:p>
            <a:pPr algn="ctr"/>
            <a:r>
              <a:rPr lang="fr-FR" sz="6000" b="1" spc="50">
                <a:ln w="9525" cmpd="sng">
                  <a:solidFill>
                    <a:sysClr val="windowText" lastClr="000000"/>
                  </a:solidFill>
                  <a:prstDash val="solid"/>
                </a:ln>
                <a:solidFill>
                  <a:srgbClr val="70AD47">
                    <a:tint val="1000"/>
                  </a:srgbClr>
                </a:solidFill>
                <a:effectLst>
                  <a:glow rad="38100">
                    <a:schemeClr val="accent1">
                      <a:alpha val="40000"/>
                    </a:schemeClr>
                  </a:glow>
                </a:effectLst>
              </a:rPr>
              <a:t>L’Univers et l’Homme</a:t>
            </a:r>
            <a:endParaRPr lang="fr-FR" sz="6000" b="1" spc="50" dirty="0">
              <a:ln w="9525" cmpd="sng">
                <a:solidFill>
                  <a:sysClr val="windowText" lastClr="000000"/>
                </a:solidFill>
                <a:prstDash val="solid"/>
              </a:ln>
              <a:solidFill>
                <a:srgbClr val="70AD47">
                  <a:tint val="1000"/>
                </a:srgbClr>
              </a:solidFill>
              <a:effectLst>
                <a:glow rad="38100">
                  <a:schemeClr val="accent1">
                    <a:alpha val="40000"/>
                  </a:schemeClr>
                </a:glow>
              </a:effectLst>
            </a:endParaRPr>
          </a:p>
        </p:txBody>
      </p:sp>
      <p:pic>
        <p:nvPicPr>
          <p:cNvPr id="7" name="Image 6">
            <a:extLst>
              <a:ext uri="{FF2B5EF4-FFF2-40B4-BE49-F238E27FC236}">
                <a16:creationId xmlns:a16="http://schemas.microsoft.com/office/drawing/2014/main" id="{A92400F0-1E0F-415C-834A-23F71F5070D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545991" y="852815"/>
            <a:ext cx="4914821" cy="4914821"/>
          </a:xfrm>
          <a:prstGeom prst="rect">
            <a:avLst/>
          </a:prstGeom>
        </p:spPr>
      </p:pic>
      <p:sp>
        <p:nvSpPr>
          <p:cNvPr id="10" name="ZoneTexte 9">
            <a:extLst>
              <a:ext uri="{FF2B5EF4-FFF2-40B4-BE49-F238E27FC236}">
                <a16:creationId xmlns:a16="http://schemas.microsoft.com/office/drawing/2014/main" id="{A873D2DE-F5B5-40A0-847A-A7ECB0292E52}"/>
              </a:ext>
            </a:extLst>
          </p:cNvPr>
          <p:cNvSpPr txBox="1"/>
          <p:nvPr/>
        </p:nvSpPr>
        <p:spPr>
          <a:xfrm>
            <a:off x="0" y="6319123"/>
            <a:ext cx="1219199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Société Astronomique de Montgeron: Conférence du 10/10/2020, par Jacques Fric, docteur  en histoire et philosophie des sciences</a:t>
            </a:r>
          </a:p>
        </p:txBody>
      </p:sp>
    </p:spTree>
    <p:extLst>
      <p:ext uri="{BB962C8B-B14F-4D97-AF65-F5344CB8AC3E}">
        <p14:creationId xmlns:p14="http://schemas.microsoft.com/office/powerpoint/2010/main" val="4616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79611" y="139285"/>
            <a:ext cx="5286658" cy="764075"/>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595423" y="1072808"/>
            <a:ext cx="10930270" cy="3924493"/>
          </a:xfrm>
        </p:spPr>
        <p:txBody>
          <a:bodyPr>
            <a:noAutofit/>
          </a:bodyPr>
          <a:lstStyle/>
          <a:p>
            <a:pPr algn="just"/>
            <a:r>
              <a:rPr lang="fr-FR" sz="3200" dirty="0">
                <a:latin typeface="Times New Roman" panose="02020603050405020304" pitchFamily="18" charset="0"/>
                <a:cs typeface="Times New Roman" panose="02020603050405020304" pitchFamily="18" charset="0"/>
              </a:rPr>
              <a:t>Etrange déclaration métaphysique qui peut aussi bien conduire à une sorte de rationalisme redoublé qui retrouverait, dans les lois du monde, les lois de notre esprit, qu’à un réalisme universel imposant l’invariabilité absolue « aux lois de notre esprit » conçues comme une partie des lois du monde! </a:t>
            </a:r>
          </a:p>
          <a:p>
            <a:pPr algn="just"/>
            <a:endParaRPr lang="fr-FR" sz="3200" i="1" dirty="0">
              <a:latin typeface="Times New Roman" panose="02020603050405020304" pitchFamily="18" charset="0"/>
              <a:cs typeface="Times New Roman" panose="02020603050405020304" pitchFamily="18" charset="0"/>
            </a:endParaRPr>
          </a:p>
          <a:p>
            <a:pPr algn="just"/>
            <a:r>
              <a:rPr lang="fr-FR" sz="3200" i="1" dirty="0">
                <a:latin typeface="Times New Roman" panose="02020603050405020304" pitchFamily="18" charset="0"/>
                <a:cs typeface="Times New Roman" panose="02020603050405020304" pitchFamily="18" charset="0"/>
              </a:rPr>
              <a:t>Bachelard, Le Nouvel esprit Scientifique</a:t>
            </a:r>
            <a:r>
              <a:rPr lang="fr-FR"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98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91387" y="1667228"/>
            <a:ext cx="11174818" cy="3523544"/>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même qu’en relativité l’espace le temps et le mouvement ont été remplacés par l’espace-temps qui n’en est pas une synthèse mais un nouvel élément dont, le temps l’espace et le mouvement ne sont que des ombres.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 faudrait-il pas créer une nouvelle entité, sur la base d’une covariance généralisée, qui sur ce modèle intègrerait l’espace, le temps, le mouvement et l’esprit du physicien comme ombres?</a:t>
            </a:r>
          </a:p>
          <a:p>
            <a:pPr marL="0" indent="0" algn="just">
              <a:buNone/>
            </a:pP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1" y="107577"/>
            <a:ext cx="8304904"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61208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10363" y="1728940"/>
            <a:ext cx="11227982" cy="3980744"/>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terme d’information, cela inclurait celle détenues par les humains, une observation apportant de l’information est alors un transfert d’information d’une partie du système vers une autre partie.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Pour l’univers c’est négligeable, mais pour les systèmes microscopiques, on sait que la possibilité d’une mesure modifie la nature d’une expérience.</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1" y="107577"/>
            <a:ext cx="8304904"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4817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661481" y="1517515"/>
            <a:ext cx="11079804" cy="4088156"/>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Quand l’approche covariante nous fait constater que sur l’univers, la seule chose que nous pouvons affirmer c’est que l’univers existe, nous respectons ce type de contrainte car nous sommes bien dans l’univers, en corps et esprit.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Certes, notre esprit a la capacité de le prendre pour objet (de l’extérioriser), mais cette approche qui briserait une covariance généralisée risquerait de nous égarer.</a:t>
            </a:r>
          </a:p>
          <a:p>
            <a:pPr algn="just"/>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1" y="107577"/>
            <a:ext cx="8304904"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3787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446569" y="1688665"/>
            <a:ext cx="11015330" cy="3480669"/>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principe qu’il faudrait plutôt appeler argument anthropique se décline en deux versions: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1-Principe anthropique faible: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stipule que puisque nous sommes là pour en parler, il ne faut pas s’étonner que l’univers ait toutes les caractéristiques requises pour permettre notre existence.</a:t>
            </a:r>
          </a:p>
        </p:txBody>
      </p:sp>
      <p:sp>
        <p:nvSpPr>
          <p:cNvPr id="2" name="ZoneTexte 1">
            <a:extLst>
              <a:ext uri="{FF2B5EF4-FFF2-40B4-BE49-F238E27FC236}">
                <a16:creationId xmlns:a16="http://schemas.microsoft.com/office/drawing/2014/main" id="{C8DD840D-29C4-4939-9EC8-7F0E34A0A953}"/>
              </a:ext>
            </a:extLst>
          </p:cNvPr>
          <p:cNvSpPr txBox="1"/>
          <p:nvPr/>
        </p:nvSpPr>
        <p:spPr>
          <a:xfrm>
            <a:off x="2796988" y="0"/>
            <a:ext cx="5626249" cy="830997"/>
          </a:xfrm>
          <a:prstGeom prst="rect">
            <a:avLst/>
          </a:prstGeom>
          <a:noFill/>
        </p:spPr>
        <p:txBody>
          <a:bodyPr wrap="square" rtlCol="0">
            <a:spAutoFit/>
          </a:bodyPr>
          <a:lstStyle/>
          <a:p>
            <a:r>
              <a:rPr lang="fr-FR" sz="4800" dirty="0">
                <a:latin typeface="Times New Roman" panose="02020603050405020304" pitchFamily="18" charset="0"/>
                <a:cs typeface="Times New Roman" panose="02020603050405020304" pitchFamily="18" charset="0"/>
              </a:rPr>
              <a:t>Principe anthropique</a:t>
            </a:r>
          </a:p>
        </p:txBody>
      </p:sp>
    </p:spTree>
    <p:extLst>
      <p:ext uri="{BB962C8B-B14F-4D97-AF65-F5344CB8AC3E}">
        <p14:creationId xmlns:p14="http://schemas.microsoft.com/office/powerpoint/2010/main" val="35804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754911" y="1091332"/>
            <a:ext cx="10568763" cy="4139888"/>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2-Principe anthropique fort: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stipule une finalité. Indépendamment de toute réponse religieuse qui a ses propres récits, l’univers devait nécessairement produire des êtres comme nous.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peut être vu comme une réponse à une frustration de se sentir comme un enfant non désiré mais cela reste un sujet de réflexion, plutôt à caractère philosophique, ouvert.</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C8DD840D-29C4-4939-9EC8-7F0E34A0A953}"/>
              </a:ext>
            </a:extLst>
          </p:cNvPr>
          <p:cNvSpPr txBox="1"/>
          <p:nvPr/>
        </p:nvSpPr>
        <p:spPr>
          <a:xfrm>
            <a:off x="2796988" y="0"/>
            <a:ext cx="5626249" cy="830997"/>
          </a:xfrm>
          <a:prstGeom prst="rect">
            <a:avLst/>
          </a:prstGeom>
          <a:noFill/>
        </p:spPr>
        <p:txBody>
          <a:bodyPr wrap="square" rtlCol="0">
            <a:spAutoFit/>
          </a:bodyPr>
          <a:lstStyle/>
          <a:p>
            <a:r>
              <a:rPr lang="fr-FR" sz="4800" dirty="0">
                <a:latin typeface="Times New Roman" panose="02020603050405020304" pitchFamily="18" charset="0"/>
                <a:cs typeface="Times New Roman" panose="02020603050405020304" pitchFamily="18" charset="0"/>
              </a:rPr>
              <a:t>Principe anthropique</a:t>
            </a:r>
          </a:p>
        </p:txBody>
      </p:sp>
    </p:spTree>
    <p:extLst>
      <p:ext uri="{BB962C8B-B14F-4D97-AF65-F5344CB8AC3E}">
        <p14:creationId xmlns:p14="http://schemas.microsoft.com/office/powerpoint/2010/main" val="49112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Quel avenir pour l’humanité?</a:t>
            </a:r>
          </a:p>
        </p:txBody>
      </p:sp>
    </p:spTree>
    <p:extLst>
      <p:ext uri="{BB962C8B-B14F-4D97-AF65-F5344CB8AC3E}">
        <p14:creationId xmlns:p14="http://schemas.microsoft.com/office/powerpoint/2010/main" val="39644887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422" y="2085474"/>
            <a:ext cx="12079705" cy="1077218"/>
          </a:xfrm>
          <a:prstGeom prst="rect">
            <a:avLst/>
          </a:prstGeom>
        </p:spPr>
        <p:txBody>
          <a:bodyPr wrap="square">
            <a:spAutoFit/>
          </a:bodyPr>
          <a:lstStyle/>
          <a:p>
            <a:pPr algn="just"/>
            <a:endParaRPr lang="fr-FR" sz="3200" dirty="0">
              <a:latin typeface="Calibri" panose="020F0502020204030204" pitchFamily="34" charset="0"/>
            </a:endParaRPr>
          </a:p>
          <a:p>
            <a:pPr algn="just"/>
            <a:r>
              <a:rPr lang="fr-FR" sz="3200" dirty="0">
                <a:latin typeface="+mj-lt"/>
              </a:rPr>
              <a:t> </a:t>
            </a:r>
          </a:p>
        </p:txBody>
      </p:sp>
      <p:sp>
        <p:nvSpPr>
          <p:cNvPr id="3" name="ZoneTexte 2"/>
          <p:cNvSpPr txBox="1"/>
          <p:nvPr/>
        </p:nvSpPr>
        <p:spPr>
          <a:xfrm>
            <a:off x="669851" y="278939"/>
            <a:ext cx="9431079" cy="646331"/>
          </a:xfrm>
          <a:prstGeom prst="rect">
            <a:avLst/>
          </a:prstGeom>
          <a:noFill/>
        </p:spPr>
        <p:txBody>
          <a:bodyPr wrap="square" rtlCol="0">
            <a:spAutoFit/>
          </a:bodyPr>
          <a:lstStyle/>
          <a:p>
            <a:r>
              <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Quid du progrès dans le devenir de l’humanité?</a:t>
            </a:r>
          </a:p>
        </p:txBody>
      </p:sp>
      <p:sp>
        <p:nvSpPr>
          <p:cNvPr id="4" name="ZoneTexte 3"/>
          <p:cNvSpPr txBox="1"/>
          <p:nvPr/>
        </p:nvSpPr>
        <p:spPr>
          <a:xfrm>
            <a:off x="234330" y="1186930"/>
            <a:ext cx="11723340"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des caractéristiques de la vie intelligente, en particulier organisée en société, est qu’elle n’est pas totalement passive vis-à-vis de son environnement.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peut s’adapter à certains de ses changements et plus encore elle peut modifier son environnement pour l’adapter à ses besoins (ce qui est d’ailleurs sujet à débat).</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difficile de prédire l’avenir, il suffit de lire les prédictions faites il y a 100 ans pour s’en convaincre.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une chose est certaine la consommation d’énergie augmente avec le degré d’évolution d’une civilisation.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Ainsi on distingue 4 niveaux  de 0 à 3</a:t>
            </a:r>
          </a:p>
        </p:txBody>
      </p:sp>
    </p:spTree>
    <p:extLst>
      <p:ext uri="{BB962C8B-B14F-4D97-AF65-F5344CB8AC3E}">
        <p14:creationId xmlns:p14="http://schemas.microsoft.com/office/powerpoint/2010/main" val="39413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422" y="2085474"/>
            <a:ext cx="12079705" cy="1077218"/>
          </a:xfrm>
          <a:prstGeom prst="rect">
            <a:avLst/>
          </a:prstGeom>
        </p:spPr>
        <p:txBody>
          <a:bodyPr wrap="square">
            <a:spAutoFit/>
          </a:bodyPr>
          <a:lstStyle/>
          <a:p>
            <a:pPr algn="just"/>
            <a:endParaRPr lang="fr-FR" sz="3200" dirty="0">
              <a:latin typeface="Calibri" panose="020F0502020204030204" pitchFamily="34" charset="0"/>
            </a:endParaRPr>
          </a:p>
          <a:p>
            <a:pPr algn="just"/>
            <a:r>
              <a:rPr lang="fr-FR" sz="3200" dirty="0">
                <a:latin typeface="+mj-lt"/>
              </a:rPr>
              <a:t> </a:t>
            </a:r>
          </a:p>
        </p:txBody>
      </p:sp>
      <p:sp>
        <p:nvSpPr>
          <p:cNvPr id="3" name="ZoneTexte 2"/>
          <p:cNvSpPr txBox="1"/>
          <p:nvPr/>
        </p:nvSpPr>
        <p:spPr>
          <a:xfrm>
            <a:off x="1431" y="1039294"/>
            <a:ext cx="12192000" cy="646331"/>
          </a:xfrm>
          <a:prstGeom prst="rect">
            <a:avLst/>
          </a:prstGeom>
          <a:noFill/>
        </p:spPr>
        <p:txBody>
          <a:bodyPr wrap="square" rtlCol="0">
            <a:spAutoFit/>
          </a:bodyPr>
          <a:lstStyle/>
          <a:p>
            <a:r>
              <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Quid du progrès technologique dans le devenir de l’humanité?</a:t>
            </a:r>
          </a:p>
        </p:txBody>
      </p:sp>
      <p:sp>
        <p:nvSpPr>
          <p:cNvPr id="4" name="ZoneTexte 3"/>
          <p:cNvSpPr txBox="1"/>
          <p:nvPr/>
        </p:nvSpPr>
        <p:spPr>
          <a:xfrm>
            <a:off x="275580" y="2282385"/>
            <a:ext cx="11643703" cy="4031873"/>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 On n’est pas capable de maîtriser les phénomènes de sa planète.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On est capable de maîtriser les phénomènes de sa planète, ceci requiert une énergie considérable qu’il faut puiser dans son étoile.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On maîtrise les phénomènes de son système planétaire, on peut y voyager aisément. Une faut puiser l’énergie dans la galaxie!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On maîtrise les phénomènes de sa galaxie: Il faut puiser l’énergie de l’univers. La civilisation est invulnérable!  On estime à quelques millions d’années le temps pour atteindre ce niveau. D’ici là…..</a:t>
            </a:r>
          </a:p>
        </p:txBody>
      </p:sp>
    </p:spTree>
    <p:extLst>
      <p:ext uri="{BB962C8B-B14F-4D97-AF65-F5344CB8AC3E}">
        <p14:creationId xmlns:p14="http://schemas.microsoft.com/office/powerpoint/2010/main" val="25147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9362417"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L’avenir commence au présent…</a:t>
            </a:r>
          </a:p>
        </p:txBody>
      </p:sp>
    </p:spTree>
    <p:extLst>
      <p:ext uri="{BB962C8B-B14F-4D97-AF65-F5344CB8AC3E}">
        <p14:creationId xmlns:p14="http://schemas.microsoft.com/office/powerpoint/2010/main" val="41433134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préservation de la vie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378" y="1262743"/>
            <a:ext cx="5110843" cy="5110843"/>
          </a:xfrm>
          <a:prstGeom prst="rect">
            <a:avLst/>
          </a:prstGeom>
        </p:spPr>
      </p:pic>
    </p:spTree>
    <p:extLst>
      <p:ext uri="{BB962C8B-B14F-4D97-AF65-F5344CB8AC3E}">
        <p14:creationId xmlns:p14="http://schemas.microsoft.com/office/powerpoint/2010/main" val="3813932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Les prémices de la cosmologie:</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La cosmogonie</a:t>
            </a:r>
          </a:p>
        </p:txBody>
      </p:sp>
    </p:spTree>
    <p:extLst>
      <p:ext uri="{BB962C8B-B14F-4D97-AF65-F5344CB8AC3E}">
        <p14:creationId xmlns:p14="http://schemas.microsoft.com/office/powerpoint/2010/main" val="1111719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96157"/>
            <a:ext cx="11785600" cy="666115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avons montré comment, et à travers quel scénario invraisemblable, l’univers a pu accoucher de l’humanité.</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Sommes-nous un cas exceptionnel voire unique ou, simplement, le croyons nous, du fait de notre isolement lié aux distances considérables qui séparent les étoiles et les galaxies?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Quoi qu’il en soit, notre destin est, au moins partiellement, entre nos mains.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Pour prendre conscience de la valeur de ce que l’univers nous a apporté, rien de tel que prendre un peu de recul.</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ln w="0"/>
              <a:effectLst>
                <a:outerShdw blurRad="38100" dist="19050" dir="2700000" algn="tl" rotWithShape="0">
                  <a:schemeClr val="dk1">
                    <a:alpha val="4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Quel destin pour l’humanité?</a:t>
            </a:r>
          </a:p>
        </p:txBody>
      </p:sp>
    </p:spTree>
    <p:extLst>
      <p:ext uri="{BB962C8B-B14F-4D97-AF65-F5344CB8AC3E}">
        <p14:creationId xmlns:p14="http://schemas.microsoft.com/office/powerpoint/2010/main" val="4038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198275" y="-63686"/>
            <a:ext cx="10800568" cy="1446550"/>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Terre, notre vaisseau spatial dans un espace hostile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014" y="1589314"/>
            <a:ext cx="4986415" cy="4986415"/>
          </a:xfrm>
          <a:prstGeom prst="rect">
            <a:avLst/>
          </a:prstGeom>
        </p:spPr>
      </p:pic>
    </p:spTree>
    <p:extLst>
      <p:ext uri="{BB962C8B-B14F-4D97-AF65-F5344CB8AC3E}">
        <p14:creationId xmlns:p14="http://schemas.microsoft.com/office/powerpoint/2010/main" val="12007967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19743" y="1383243"/>
            <a:ext cx="11785600" cy="4897814"/>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missions spatiales habitées nous ont montré que l’espace était un milieu très inhospitalier du fait qu’il ne contient pas les éléments indispensables à notre vie et qu’il faut les emporter.</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de plus hostile, car on y est exposé aux météorites et à des rayonnements nocifs d’une violence inouïe.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Terre avec toutes les ressources et protections qu’elle nous offre (qui ont permis le développement de vie) fonçant à 1 million de km/h dans l’univers est notre vaisseau spatial, sachons le maintenir en état.</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Tree>
    <p:extLst>
      <p:ext uri="{BB962C8B-B14F-4D97-AF65-F5344CB8AC3E}">
        <p14:creationId xmlns:p14="http://schemas.microsoft.com/office/powerpoint/2010/main" val="39243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07244" y="141514"/>
            <a:ext cx="6148551"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Résumé</a:t>
            </a:r>
          </a:p>
        </p:txBody>
      </p:sp>
      <p:sp>
        <p:nvSpPr>
          <p:cNvPr id="3" name="ZoneTexte 2"/>
          <p:cNvSpPr txBox="1"/>
          <p:nvPr/>
        </p:nvSpPr>
        <p:spPr>
          <a:xfrm>
            <a:off x="95693" y="1267058"/>
            <a:ext cx="12000614"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 enchaînement complexe et ajusté de phénomènes et d’évènements qui a permis notre apparition suite à une évolution à caractère chaotique seulement contrainte par quatre interactions qui en structurent les possibilités.</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caractéristique de ces évènements est qu’ils n’ont traité qu’un aspect partiel du problème qui lui-même résultait de conditions précédentes qui avaient partiellement fonctionnées.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erreurs permettent d’échapper à une situation localement stable au bénéfice d’une autre solution qui peut se révéler potentiellement plus performante. Cela se révèle fondamental pour la survie sous contraintes. </a:t>
            </a:r>
          </a:p>
        </p:txBody>
      </p:sp>
    </p:spTree>
    <p:extLst>
      <p:ext uri="{BB962C8B-B14F-4D97-AF65-F5344CB8AC3E}">
        <p14:creationId xmlns:p14="http://schemas.microsoft.com/office/powerpoint/2010/main" val="3314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Conclusion ?</a:t>
            </a:r>
          </a:p>
        </p:txBody>
      </p:sp>
      <p:sp>
        <p:nvSpPr>
          <p:cNvPr id="3" name="ZoneTexte 2"/>
          <p:cNvSpPr txBox="1"/>
          <p:nvPr/>
        </p:nvSpPr>
        <p:spPr>
          <a:xfrm>
            <a:off x="446567" y="1243592"/>
            <a:ext cx="11185452" cy="304698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principe anthropique garantit que les conditions propres à permettre l’apparition de la vie (que nous connaissons) existent, puisque sinon nous ne serions pas là pour en témoigner.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S’il permet également d’en contraindre certains paramètres, il n’en demeure pas moins un truisme. </a:t>
            </a:r>
          </a:p>
        </p:txBody>
      </p:sp>
    </p:spTree>
    <p:extLst>
      <p:ext uri="{BB962C8B-B14F-4D97-AF65-F5344CB8AC3E}">
        <p14:creationId xmlns:p14="http://schemas.microsoft.com/office/powerpoint/2010/main" val="22917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Conclusion ?</a:t>
            </a:r>
          </a:p>
        </p:txBody>
      </p:sp>
      <p:sp>
        <p:nvSpPr>
          <p:cNvPr id="3" name="ZoneTexte 2"/>
          <p:cNvSpPr txBox="1"/>
          <p:nvPr/>
        </p:nvSpPr>
        <p:spPr>
          <a:xfrm>
            <a:off x="414670" y="1243592"/>
            <a:ext cx="11259880" cy="4031873"/>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récit que nous faisons de l’univers, à travers la perception que nous en avons, en tant que partie intégrante et inter-agissante par la rétroaction que nous pouvons exercer sur l’univers.</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montre que comme l’évolution de la vie vers la vie intelligente, l’univers obéit à un processus de type darwiniste permettant une évolution très diversifiée seulement contrainte par les quatre interactions et leurs portées ou vitesses finies. </a:t>
            </a:r>
          </a:p>
        </p:txBody>
      </p:sp>
    </p:spTree>
    <p:extLst>
      <p:ext uri="{BB962C8B-B14F-4D97-AF65-F5344CB8AC3E}">
        <p14:creationId xmlns:p14="http://schemas.microsoft.com/office/powerpoint/2010/main" val="10138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96359" y="0"/>
            <a:ext cx="6148551"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Conclusion ?</a:t>
            </a:r>
          </a:p>
        </p:txBody>
      </p:sp>
      <p:sp>
        <p:nvSpPr>
          <p:cNvPr id="3" name="ZoneTexte 2"/>
          <p:cNvSpPr txBox="1"/>
          <p:nvPr/>
        </p:nvSpPr>
        <p:spPr>
          <a:xfrm>
            <a:off x="127750" y="1150995"/>
            <a:ext cx="11936500" cy="5509200"/>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ordre peut-il émerger de ce que nous appréhendons comme issu d’un objet unique chaotique, dont l’unicité a été brisée lors de la grande dé-</a:t>
            </a:r>
            <a:r>
              <a:rPr lang="fr-FR"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sunification</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tout en lui imposant des contraintes, reliques sans doute de l’état primordial. Certaines études formelles l’affirment, mais cela résulterait-t-il pas de contraintes que nous ne discernerions pas?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Enfin et surtout, comme le prologue l’induit, il ne faut pas oublier que l’idée que nous nous faisons de l’univers ne peut pas prétendre à une totale objectivité et que lorsque nous cherchons à en percer les secrets ultimes nous trouvons d’étranges empreintes…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sont les nôtres!</a:t>
            </a:r>
          </a:p>
        </p:txBody>
      </p:sp>
    </p:spTree>
    <p:extLst>
      <p:ext uri="{BB962C8B-B14F-4D97-AF65-F5344CB8AC3E}">
        <p14:creationId xmlns:p14="http://schemas.microsoft.com/office/powerpoint/2010/main" val="35498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ED4DB4-1A9A-4A5E-8DE0-455E53D0C3E7}"/>
              </a:ext>
            </a:extLst>
          </p:cNvPr>
          <p:cNvSpPr txBox="1"/>
          <p:nvPr/>
        </p:nvSpPr>
        <p:spPr>
          <a:xfrm>
            <a:off x="0" y="0"/>
            <a:ext cx="10524035" cy="830997"/>
          </a:xfrm>
          <a:prstGeom prst="rect">
            <a:avLst/>
          </a:prstGeom>
          <a:noFill/>
        </p:spPr>
        <p:txBody>
          <a:bodyPr wrap="none" rtlCol="0">
            <a:spAutoFit/>
          </a:bodyPr>
          <a:lstStyle/>
          <a:p>
            <a:r>
              <a:rPr lang="fr-FR" sz="4800" dirty="0">
                <a:latin typeface="Times New Roman" panose="02020603050405020304" pitchFamily="18" charset="0"/>
                <a:cs typeface="Times New Roman" panose="02020603050405020304" pitchFamily="18" charset="0"/>
              </a:rPr>
              <a:t>Réflexion complémentaire sur le big bang</a:t>
            </a:r>
          </a:p>
        </p:txBody>
      </p:sp>
      <p:sp>
        <p:nvSpPr>
          <p:cNvPr id="4" name="ZoneTexte 3">
            <a:extLst>
              <a:ext uri="{FF2B5EF4-FFF2-40B4-BE49-F238E27FC236}">
                <a16:creationId xmlns:a16="http://schemas.microsoft.com/office/drawing/2014/main" id="{0AB561C7-6FB7-4DA0-A6BC-6CB634F382A5}"/>
              </a:ext>
            </a:extLst>
          </p:cNvPr>
          <p:cNvSpPr txBox="1"/>
          <p:nvPr/>
        </p:nvSpPr>
        <p:spPr>
          <a:xfrm>
            <a:off x="2978972" y="5768677"/>
            <a:ext cx="6234056"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hlinkClick r:id="rId2"/>
              </a:rPr>
              <a:t>https://vous-avez-dit-bigbang.fr/</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A86810CD-1693-4F03-909B-68CEEF30A0B4}"/>
              </a:ext>
            </a:extLst>
          </p:cNvPr>
          <p:cNvSpPr txBox="1"/>
          <p:nvPr/>
        </p:nvSpPr>
        <p:spPr>
          <a:xfrm>
            <a:off x="481404" y="4579213"/>
            <a:ext cx="11710596"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hlinkClick r:id="rId3"/>
              </a:rPr>
              <a:t>https://www.lestroiscolonnes.com/auteur/jacques-fric/vous-avez-dit-big-bang/</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B1A0841B-97E1-434B-B945-0308BA31E9C5}"/>
              </a:ext>
            </a:extLst>
          </p:cNvPr>
          <p:cNvPicPr>
            <a:picLocks noChangeAspect="1"/>
          </p:cNvPicPr>
          <p:nvPr/>
        </p:nvPicPr>
        <p:blipFill>
          <a:blip r:embed="rId4"/>
          <a:stretch>
            <a:fillRect/>
          </a:stretch>
        </p:blipFill>
        <p:spPr>
          <a:xfrm>
            <a:off x="4671003" y="1074519"/>
            <a:ext cx="2028825" cy="2838450"/>
          </a:xfrm>
          <a:prstGeom prst="rect">
            <a:avLst/>
          </a:prstGeom>
        </p:spPr>
      </p:pic>
    </p:spTree>
    <p:extLst>
      <p:ext uri="{BB962C8B-B14F-4D97-AF65-F5344CB8AC3E}">
        <p14:creationId xmlns:p14="http://schemas.microsoft.com/office/powerpoint/2010/main" val="346006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36399" y="-392402"/>
            <a:ext cx="11871158" cy="2025316"/>
          </a:xfrm>
        </p:spPr>
        <p:txBody>
          <a:bodyPr>
            <a:norm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L’Univers de son origine et de son </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évolution jusqu’à l’homme</a:t>
            </a:r>
          </a:p>
        </p:txBody>
      </p:sp>
      <p:sp>
        <p:nvSpPr>
          <p:cNvPr id="3" name="Sous-titre 2"/>
          <p:cNvSpPr>
            <a:spLocks noGrp="1"/>
          </p:cNvSpPr>
          <p:nvPr>
            <p:ph type="subTitle" idx="1"/>
          </p:nvPr>
        </p:nvSpPr>
        <p:spPr>
          <a:xfrm>
            <a:off x="886712" y="2071324"/>
            <a:ext cx="10299031" cy="3877655"/>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tout temps l’homme s’est interrogé sur ses origines et l’origine du monde.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D’une réponse religieuse on a évolué vers une réflexion scientifique qui a vraiment pris corps au début du 20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siècle avec la relativité générale qui a permis de donner un sens physique à cette quête en montrant que l’univers est modelé par sa substance.</a:t>
            </a:r>
          </a:p>
        </p:txBody>
      </p:sp>
    </p:spTree>
    <p:extLst>
      <p:ext uri="{BB962C8B-B14F-4D97-AF65-F5344CB8AC3E}">
        <p14:creationId xmlns:p14="http://schemas.microsoft.com/office/powerpoint/2010/main" val="41665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8091813" y="4799217"/>
            <a:ext cx="3870543" cy="1338535"/>
          </a:xfrm>
        </p:spPr>
        <p:txBody>
          <a:bodyPr>
            <a:noAutofit/>
          </a:bodyPr>
          <a:lstStyle/>
          <a:p>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antique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63" y="877333"/>
            <a:ext cx="3719714" cy="1884655"/>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376" y="441735"/>
            <a:ext cx="3531282" cy="232151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723" y="472999"/>
            <a:ext cx="1930381" cy="22889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30" y="3868245"/>
            <a:ext cx="2176272" cy="2731008"/>
          </a:xfrm>
          <a:prstGeom prst="rect">
            <a:avLst/>
          </a:prstGeom>
        </p:spPr>
      </p:pic>
      <p:sp>
        <p:nvSpPr>
          <p:cNvPr id="10" name="Rectangle 9"/>
          <p:cNvSpPr/>
          <p:nvPr/>
        </p:nvSpPr>
        <p:spPr>
          <a:xfrm>
            <a:off x="2865728" y="3929122"/>
            <a:ext cx="4132820" cy="2677656"/>
          </a:xfrm>
          <a:prstGeom prst="rect">
            <a:avLst/>
          </a:prstGeom>
        </p:spPr>
        <p:txBody>
          <a:bodyPr wrap="square">
            <a:spAutoFit/>
          </a:bodyPr>
          <a:lstStyle/>
          <a:p>
            <a:pPr algn="just"/>
            <a:r>
              <a:rPr lang="fr-FR" sz="2400" dirty="0" err="1">
                <a:latin typeface="Times New Roman" panose="02020603050405020304" pitchFamily="18" charset="0"/>
                <a:cs typeface="Times New Roman" panose="02020603050405020304" pitchFamily="18" charset="0"/>
              </a:rPr>
              <a:t>Yggdrasil</a:t>
            </a:r>
            <a:r>
              <a:rPr lang="fr-FR" sz="2400" dirty="0">
                <a:latin typeface="Times New Roman" panose="02020603050405020304" pitchFamily="18" charset="0"/>
                <a:cs typeface="Times New Roman" panose="02020603050405020304" pitchFamily="18" charset="0"/>
              </a:rPr>
              <a:t>, l'arbre cosmique, assure la cohérence verticale des mondes de la mythologie nordique, tandis que le serpent de </a:t>
            </a:r>
            <a:r>
              <a:rPr lang="fr-FR" sz="2400" dirty="0" err="1">
                <a:latin typeface="Times New Roman" panose="02020603050405020304" pitchFamily="18" charset="0"/>
                <a:cs typeface="Times New Roman" panose="02020603050405020304" pitchFamily="18" charset="0"/>
              </a:rPr>
              <a:t>Midgard</a:t>
            </a:r>
            <a:r>
              <a:rPr lang="fr-FR" sz="2400" dirty="0">
                <a:latin typeface="Times New Roman" panose="02020603050405020304" pitchFamily="18" charset="0"/>
                <a:cs typeface="Times New Roman" panose="02020603050405020304" pitchFamily="18" charset="0"/>
              </a:rPr>
              <a:t> assure sa cohérence horizontale. Peinture attribuée à Oluf </a:t>
            </a:r>
            <a:r>
              <a:rPr lang="fr-FR" sz="2400" dirty="0" err="1">
                <a:latin typeface="Times New Roman" panose="02020603050405020304" pitchFamily="18" charset="0"/>
                <a:cs typeface="Times New Roman" panose="02020603050405020304" pitchFamily="18" charset="0"/>
              </a:rPr>
              <a:t>Bagge</a:t>
            </a:r>
            <a:endParaRPr lang="fr-FR"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4454599" y="2935715"/>
            <a:ext cx="4140835" cy="830997"/>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Sceau sumérien représentant les </a:t>
            </a:r>
            <a:r>
              <a:rPr lang="fr-FR" sz="2400" dirty="0" err="1">
                <a:latin typeface="Times New Roman" panose="02020603050405020304" pitchFamily="18" charset="0"/>
                <a:cs typeface="Times New Roman" panose="02020603050405020304" pitchFamily="18" charset="0"/>
              </a:rPr>
              <a:t>Anunnaki</a:t>
            </a:r>
            <a:endParaRPr lang="fr-FR"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88963" y="2884519"/>
            <a:ext cx="4124847" cy="461665"/>
          </a:xfrm>
          <a:prstGeom prst="rect">
            <a:avLst/>
          </a:prstGeom>
        </p:spPr>
        <p:txBody>
          <a:bodyPr wrap="none">
            <a:spAutoFit/>
          </a:bodyPr>
          <a:lstStyle/>
          <a:p>
            <a:r>
              <a:rPr lang="fr-FR" sz="2400" dirty="0">
                <a:latin typeface="Times New Roman" panose="02020603050405020304" pitchFamily="18" charset="0"/>
                <a:cs typeface="Times New Roman" panose="02020603050405020304" pitchFamily="18" charset="0"/>
              </a:rPr>
              <a:t>Egypte: Ré à bord de sa barque</a:t>
            </a:r>
          </a:p>
        </p:txBody>
      </p:sp>
      <p:sp>
        <p:nvSpPr>
          <p:cNvPr id="13" name="Rectangle 12"/>
          <p:cNvSpPr/>
          <p:nvPr/>
        </p:nvSpPr>
        <p:spPr>
          <a:xfrm>
            <a:off x="8886247" y="2912960"/>
            <a:ext cx="3305753" cy="1569660"/>
          </a:xfrm>
          <a:prstGeom prst="rect">
            <a:avLst/>
          </a:prstGeom>
        </p:spPr>
        <p:txBody>
          <a:bodyPr wrap="square">
            <a:spAutoFit/>
          </a:bodyPr>
          <a:lstStyle/>
          <a:p>
            <a:r>
              <a:rPr lang="fr-FR" sz="2400" dirty="0" err="1">
                <a:latin typeface="Times New Roman" panose="02020603050405020304" pitchFamily="18" charset="0"/>
                <a:cs typeface="Times New Roman" panose="02020603050405020304" pitchFamily="18" charset="0"/>
              </a:rPr>
              <a:t>Bereshit</a:t>
            </a:r>
            <a:r>
              <a:rPr lang="fr-FR" sz="2400"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pereq</a:t>
            </a:r>
            <a:r>
              <a:rPr lang="fr-FR" sz="2400" i="1" dirty="0">
                <a:latin typeface="Times New Roman" panose="02020603050405020304" pitchFamily="18" charset="0"/>
                <a:cs typeface="Times New Roman" panose="02020603050405020304" pitchFamily="18" charset="0"/>
              </a:rPr>
              <a:t> aleph</a:t>
            </a:r>
            <a:r>
              <a:rPr lang="fr-FR" sz="2400" dirty="0">
                <a:latin typeface="Times New Roman" panose="02020603050405020304" pitchFamily="18" charset="0"/>
                <a:cs typeface="Times New Roman" panose="02020603050405020304" pitchFamily="18" charset="0"/>
              </a:rPr>
              <a:t>, premier chapitre du Livre de la Genèse, écrit sur un œuf, musée Israël</a:t>
            </a:r>
          </a:p>
        </p:txBody>
      </p:sp>
    </p:spTree>
    <p:extLst>
      <p:ext uri="{BB962C8B-B14F-4D97-AF65-F5344CB8AC3E}">
        <p14:creationId xmlns:p14="http://schemas.microsoft.com/office/powerpoint/2010/main" val="1466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94" y="167060"/>
            <a:ext cx="12079705" cy="660317"/>
          </a:xfrm>
        </p:spPr>
        <p:txBody>
          <a:bodyPr>
            <a:noAutofit/>
          </a:bodyPr>
          <a:lstStyle/>
          <a:p>
            <a:pPr algn="ctr"/>
            <a:b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br>
            <a:br>
              <a:rPr lang="fr-FR" sz="7200" b="1" dirty="0">
                <a:latin typeface="Calibri Light" panose="020F0302020204030204" pitchFamily="34" charset="0"/>
              </a:rPr>
            </a:br>
            <a:endParaRPr lang="fr-FR" sz="7200" dirty="0">
              <a:latin typeface="Calibri Light" panose="020F0302020204030204" pitchFamily="34" charset="0"/>
            </a:endParaRPr>
          </a:p>
        </p:txBody>
      </p:sp>
      <p:sp>
        <p:nvSpPr>
          <p:cNvPr id="3" name="Espace réservé du contenu 2"/>
          <p:cNvSpPr>
            <a:spLocks noGrp="1"/>
          </p:cNvSpPr>
          <p:nvPr>
            <p:ph idx="1"/>
          </p:nvPr>
        </p:nvSpPr>
        <p:spPr>
          <a:xfrm>
            <a:off x="293613" y="1320137"/>
            <a:ext cx="5256955" cy="5225042"/>
          </a:xfrm>
        </p:spPr>
        <p:txBody>
          <a:bodyPr>
            <a:normAutofit/>
          </a:bodyPr>
          <a:lstStyle/>
          <a:p>
            <a:endParaRPr lang="fr-FR" sz="900" b="1" dirty="0">
              <a:latin typeface="Calibri" panose="020F0502020204030204" pitchFamily="34" charset="0"/>
            </a:endParaRPr>
          </a:p>
          <a:p>
            <a:endParaRPr lang="fr-FR"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4" y="936501"/>
            <a:ext cx="8041710" cy="5831469"/>
          </a:xfrm>
          <a:prstGeom prst="rect">
            <a:avLst/>
          </a:prstGeom>
        </p:spPr>
      </p:pic>
      <p:sp>
        <p:nvSpPr>
          <p:cNvPr id="6" name="Rectangle 5"/>
          <p:cNvSpPr/>
          <p:nvPr/>
        </p:nvSpPr>
        <p:spPr>
          <a:xfrm>
            <a:off x="0" y="167060"/>
            <a:ext cx="12192000" cy="769441"/>
          </a:xfrm>
          <a:prstGeom prst="rect">
            <a:avLst/>
          </a:prstGeom>
        </p:spPr>
        <p:txBody>
          <a:bodyPr wrap="square">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classique</a:t>
            </a:r>
            <a:endParaRPr lang="fr-FR" sz="4400" dirty="0"/>
          </a:p>
        </p:txBody>
      </p:sp>
      <p:pic>
        <p:nvPicPr>
          <p:cNvPr id="5" name="Image 4"/>
          <p:cNvPicPr>
            <a:picLocks noChangeAspect="1"/>
          </p:cNvPicPr>
          <p:nvPr/>
        </p:nvPicPr>
        <p:blipFill>
          <a:blip r:embed="rId3"/>
          <a:stretch>
            <a:fillRect/>
          </a:stretch>
        </p:blipFill>
        <p:spPr>
          <a:xfrm>
            <a:off x="8499596" y="936502"/>
            <a:ext cx="3088741" cy="5753056"/>
          </a:xfrm>
          <a:prstGeom prst="rect">
            <a:avLst/>
          </a:prstGeom>
        </p:spPr>
      </p:pic>
    </p:spTree>
    <p:extLst>
      <p:ext uri="{BB962C8B-B14F-4D97-AF65-F5344CB8AC3E}">
        <p14:creationId xmlns:p14="http://schemas.microsoft.com/office/powerpoint/2010/main" val="37743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 genèse de la cosmologie moderne</a:t>
            </a:r>
          </a:p>
        </p:txBody>
      </p:sp>
    </p:spTree>
    <p:extLst>
      <p:ext uri="{BB962C8B-B14F-4D97-AF65-F5344CB8AC3E}">
        <p14:creationId xmlns:p14="http://schemas.microsoft.com/office/powerpoint/2010/main" val="359015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769441"/>
            <a:ext cx="9746429" cy="585727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Fin 1915, Einstein publie ses équations de la relativité générale qui propose une représentation géométrique de la gravitation.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en relativité générale l’espace-temps est « déformé » par les masses et l’énergie, l’univers (l’espace-temps) n’est plus un contenant indépendant de ce qu’il « contient » et on ne peut plus séparer contenant et contenu!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peut alors être appréhendé par les objets le constituant: </a:t>
            </a:r>
          </a:p>
          <a:p>
            <a:pPr algn="ctr"/>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cosmologie scientifique était née!</a:t>
            </a:r>
          </a:p>
        </p:txBody>
      </p:sp>
      <p:sp>
        <p:nvSpPr>
          <p:cNvPr id="4" name="ZoneTexte 3"/>
          <p:cNvSpPr txBox="1"/>
          <p:nvPr/>
        </p:nvSpPr>
        <p:spPr>
          <a:xfrm>
            <a:off x="554452" y="0"/>
            <a:ext cx="10450285" cy="769441"/>
          </a:xfrm>
          <a:prstGeom prst="rect">
            <a:avLst/>
          </a:prstGeom>
          <a:noFill/>
        </p:spPr>
        <p:txBody>
          <a:bodyPr wrap="square" rtlCol="0">
            <a:spAutoFit/>
          </a:bodyPr>
          <a:lstStyle/>
          <a:p>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p>
        </p:txBody>
      </p:sp>
      <p:pic>
        <p:nvPicPr>
          <p:cNvPr id="5" name="Picture 4" descr="http://3.bp.blogspot.com/_2BiG4q7GCqk/TTHot-b6_mI/AAAAAAAAB2M/Lq1m4BviklI/s320/Albert_Einstein_Photo+II.jpg">
            <a:extLst>
              <a:ext uri="{FF2B5EF4-FFF2-40B4-BE49-F238E27FC236}">
                <a16:creationId xmlns:a16="http://schemas.microsoft.com/office/drawing/2014/main" id="{FFF75E4A-60BA-43A8-A545-8D874992ACBC}"/>
              </a:ext>
            </a:extLst>
          </p:cNvPr>
          <p:cNvPicPr>
            <a:picLocks noChangeAspect="1"/>
          </p:cNvPicPr>
          <p:nvPr/>
        </p:nvPicPr>
        <p:blipFill>
          <a:blip r:embed="rId2"/>
          <a:srcRect/>
          <a:stretch>
            <a:fillRect/>
          </a:stretch>
        </p:blipFill>
        <p:spPr>
          <a:xfrm>
            <a:off x="9908601" y="2413806"/>
            <a:ext cx="2192271" cy="3218012"/>
          </a:xfrm>
          <a:prstGeom prst="rect">
            <a:avLst/>
          </a:prstGeom>
          <a:noFill/>
          <a:ln cap="flat">
            <a:noFill/>
          </a:ln>
        </p:spPr>
      </p:pic>
      <p:sp>
        <p:nvSpPr>
          <p:cNvPr id="2" name="Phylactère : pensées 1">
            <a:extLst>
              <a:ext uri="{FF2B5EF4-FFF2-40B4-BE49-F238E27FC236}">
                <a16:creationId xmlns:a16="http://schemas.microsoft.com/office/drawing/2014/main" id="{1C621293-75CB-4F11-9F46-0E032F7AA932}"/>
              </a:ext>
            </a:extLst>
          </p:cNvPr>
          <p:cNvSpPr/>
          <p:nvPr/>
        </p:nvSpPr>
        <p:spPr>
          <a:xfrm>
            <a:off x="9779509" y="1225992"/>
            <a:ext cx="2321363" cy="1077179"/>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Fallait oser le faire!</a:t>
            </a:r>
          </a:p>
        </p:txBody>
      </p:sp>
    </p:spTree>
    <p:extLst>
      <p:ext uri="{BB962C8B-B14F-4D97-AF65-F5344CB8AC3E}">
        <p14:creationId xmlns:p14="http://schemas.microsoft.com/office/powerpoint/2010/main" val="3419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8187" y="5393623"/>
            <a:ext cx="11875626"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Le modèle standard de la cosmologie</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Big Bang</a:t>
            </a:r>
          </a:p>
        </p:txBody>
      </p:sp>
      <p:pic>
        <p:nvPicPr>
          <p:cNvPr id="4" name="Image 3" descr="Une image contenant personne, intérieur, homme, portant&#10;&#10;Description générée automatiquement">
            <a:extLst>
              <a:ext uri="{FF2B5EF4-FFF2-40B4-BE49-F238E27FC236}">
                <a16:creationId xmlns:a16="http://schemas.microsoft.com/office/drawing/2014/main" id="{B30F8288-1CD0-49A4-962D-A42CD2095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820" y="1222316"/>
            <a:ext cx="4287296" cy="3429000"/>
          </a:xfrm>
          <a:prstGeom prst="rect">
            <a:avLst/>
          </a:prstGeom>
        </p:spPr>
      </p:pic>
      <p:sp>
        <p:nvSpPr>
          <p:cNvPr id="5" name="Phylactère : pensées 4">
            <a:extLst>
              <a:ext uri="{FF2B5EF4-FFF2-40B4-BE49-F238E27FC236}">
                <a16:creationId xmlns:a16="http://schemas.microsoft.com/office/drawing/2014/main" id="{01002239-CBFF-4B37-801F-0F104F4191A7}"/>
              </a:ext>
            </a:extLst>
          </p:cNvPr>
          <p:cNvSpPr/>
          <p:nvPr/>
        </p:nvSpPr>
        <p:spPr>
          <a:xfrm>
            <a:off x="6096000" y="0"/>
            <a:ext cx="2671482" cy="145228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err="1">
                <a:solidFill>
                  <a:schemeClr val="bg1"/>
                </a:solidFill>
                <a:latin typeface="Times New Roman" panose="02020603050405020304" pitchFamily="18" charset="0"/>
                <a:cs typeface="Times New Roman" panose="02020603050405020304" pitchFamily="18" charset="0"/>
              </a:rPr>
              <a:t>Did</a:t>
            </a:r>
            <a:r>
              <a:rPr lang="fr-FR" sz="2800" b="1" dirty="0">
                <a:solidFill>
                  <a:schemeClr val="bg1"/>
                </a:solidFill>
                <a:latin typeface="Times New Roman" panose="02020603050405020304" pitchFamily="18" charset="0"/>
                <a:cs typeface="Times New Roman" panose="02020603050405020304" pitchFamily="18" charset="0"/>
              </a:rPr>
              <a:t> </a:t>
            </a:r>
            <a:r>
              <a:rPr lang="fr-FR" sz="2800" b="1" dirty="0" err="1">
                <a:solidFill>
                  <a:schemeClr val="bg1"/>
                </a:solidFill>
                <a:latin typeface="Times New Roman" panose="02020603050405020304" pitchFamily="18" charset="0"/>
                <a:cs typeface="Times New Roman" panose="02020603050405020304" pitchFamily="18" charset="0"/>
              </a:rPr>
              <a:t>you</a:t>
            </a:r>
            <a:r>
              <a:rPr lang="fr-FR" sz="2800" b="1" dirty="0">
                <a:solidFill>
                  <a:schemeClr val="bg1"/>
                </a:solidFill>
                <a:latin typeface="Times New Roman" panose="02020603050405020304" pitchFamily="18" charset="0"/>
                <a:cs typeface="Times New Roman" panose="02020603050405020304" pitchFamily="18" charset="0"/>
              </a:rPr>
              <a:t> </a:t>
            </a:r>
            <a:r>
              <a:rPr lang="fr-FR" sz="2800" b="1" dirty="0" err="1">
                <a:solidFill>
                  <a:schemeClr val="bg1"/>
                </a:solidFill>
                <a:latin typeface="Times New Roman" panose="02020603050405020304" pitchFamily="18" charset="0"/>
                <a:cs typeface="Times New Roman" panose="02020603050405020304" pitchFamily="18" charset="0"/>
              </a:rPr>
              <a:t>say</a:t>
            </a:r>
            <a:r>
              <a:rPr lang="fr-FR" sz="2800" b="1" dirty="0">
                <a:solidFill>
                  <a:schemeClr val="bg1"/>
                </a:solidFill>
                <a:latin typeface="Times New Roman" panose="02020603050405020304" pitchFamily="18" charset="0"/>
                <a:cs typeface="Times New Roman" panose="02020603050405020304" pitchFamily="18" charset="0"/>
              </a:rPr>
              <a:t> Big Bang ?</a:t>
            </a:r>
          </a:p>
        </p:txBody>
      </p:sp>
      <p:sp>
        <p:nvSpPr>
          <p:cNvPr id="6" name="ZoneTexte 5">
            <a:extLst>
              <a:ext uri="{FF2B5EF4-FFF2-40B4-BE49-F238E27FC236}">
                <a16:creationId xmlns:a16="http://schemas.microsoft.com/office/drawing/2014/main" id="{77C5AEDF-698E-4BB0-8593-7BEC1B8FEB0E}"/>
              </a:ext>
            </a:extLst>
          </p:cNvPr>
          <p:cNvSpPr txBox="1"/>
          <p:nvPr/>
        </p:nvSpPr>
        <p:spPr>
          <a:xfrm>
            <a:off x="3700631" y="4651316"/>
            <a:ext cx="4561242" cy="646331"/>
          </a:xfrm>
          <a:prstGeom prst="rect">
            <a:avLst/>
          </a:prstGeom>
          <a:noFill/>
          <a:ln>
            <a:solidFill>
              <a:srgbClr val="FFFF00"/>
            </a:solidFill>
          </a:ln>
        </p:spPr>
        <p:txBody>
          <a:bodyPr wrap="square" rtlCol="0">
            <a:spAutoFit/>
          </a:bodyPr>
          <a:lstStyle/>
          <a:p>
            <a:r>
              <a:rPr lang="fr-FR" b="1" dirty="0">
                <a:solidFill>
                  <a:srgbClr val="FFC000"/>
                </a:solidFill>
              </a:rPr>
              <a:t>James Peebles Prix Nobel 2019, pour sa contribution à la cosmologie moderne</a:t>
            </a:r>
          </a:p>
        </p:txBody>
      </p:sp>
    </p:spTree>
    <p:extLst>
      <p:ext uri="{BB962C8B-B14F-4D97-AF65-F5344CB8AC3E}">
        <p14:creationId xmlns:p14="http://schemas.microsoft.com/office/powerpoint/2010/main" val="64947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7576D-545A-4256-AC76-9287006A6DEF}"/>
              </a:ext>
            </a:extLst>
          </p:cNvPr>
          <p:cNvSpPr>
            <a:spLocks noGrp="1"/>
          </p:cNvSpPr>
          <p:nvPr>
            <p:ph type="title"/>
          </p:nvPr>
        </p:nvSpPr>
        <p:spPr>
          <a:xfrm>
            <a:off x="2281273" y="280596"/>
            <a:ext cx="7970765" cy="967291"/>
          </a:xfrm>
        </p:spPr>
        <p:txBody>
          <a:bodyPr/>
          <a:lstStyle/>
          <a:p>
            <a:r>
              <a:rPr lang="fr-FR" sz="4800" b="1" dirty="0">
                <a:ln>
                  <a:solidFill>
                    <a:schemeClr val="bg1"/>
                  </a:solidFill>
                </a:ln>
                <a:solidFill>
                  <a:schemeClr val="tx1"/>
                </a:solidFill>
                <a:latin typeface="Times New Roman" panose="02020603050405020304" pitchFamily="18" charset="0"/>
                <a:cs typeface="Times New Roman" panose="02020603050405020304" pitchFamily="18" charset="0"/>
              </a:rPr>
              <a:t>Des propos qui ont surpris</a:t>
            </a:r>
            <a:r>
              <a:rPr lang="fr-FR" sz="4800" dirty="0">
                <a:ln>
                  <a:solidFill>
                    <a:schemeClr val="bg1"/>
                  </a:solidFill>
                </a:ln>
                <a:latin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5033EEC3-CA59-462E-BD4E-EAEB0FCE5C6E}"/>
              </a:ext>
            </a:extLst>
          </p:cNvPr>
          <p:cNvSpPr txBox="1"/>
          <p:nvPr/>
        </p:nvSpPr>
        <p:spPr>
          <a:xfrm>
            <a:off x="344245" y="1914861"/>
            <a:ext cx="11274014" cy="3667671"/>
          </a:xfrm>
          <a:prstGeom prst="rect">
            <a:avLst/>
          </a:prstGeom>
          <a:noFill/>
        </p:spPr>
        <p:txBody>
          <a:bodyPr wrap="square">
            <a:spAutoFit/>
          </a:bodyPr>
          <a:lstStyle/>
          <a:p>
            <a:pPr algn="just" fontAlgn="auto">
              <a:spcBef>
                <a:spcPts val="500"/>
              </a:spcBef>
              <a:spcAft>
                <a:spcPts val="500"/>
              </a:spcAft>
            </a:pPr>
            <a:r>
              <a:rPr lang="fr-FR" sz="3200" i="1" kern="0" dirty="0">
                <a:effectLst/>
                <a:latin typeface="Times New Roman" panose="02020603050405020304" pitchFamily="18" charset="0"/>
                <a:ea typeface="Times New Roman" panose="02020603050405020304" pitchFamily="18" charset="0"/>
                <a:cs typeface="Times New Roman" panose="02020603050405020304" pitchFamily="18" charset="0"/>
              </a:rPr>
              <a:t>“La première chose à savoir sur ma discipline est que son nom, la théorie du Big Bang, n’est pas juste”, dit</a:t>
            </a:r>
            <a:r>
              <a:rPr lang="fr-FR" sz="3200" i="1" u="none" strike="noStrike" kern="150" dirty="0">
                <a:effectLst/>
                <a:latin typeface="Times New Roman" panose="02020603050405020304" pitchFamily="18" charset="0"/>
                <a:ea typeface="Andale Sans UI"/>
                <a:cs typeface="Tahoma" panose="020B0604030504040204" pitchFamily="34" charset="0"/>
                <a:hlinkClick r:id="rId2"/>
              </a:rPr>
              <a:t> </a:t>
            </a:r>
            <a:r>
              <a:rPr lang="fr-FR" sz="3200" i="1" u="none" strike="noStrike" kern="150" dirty="0">
                <a:effectLst/>
                <a:latin typeface="Times New Roman" panose="02020603050405020304" pitchFamily="18" charset="0"/>
                <a:ea typeface="Andale Sans UI"/>
                <a:cs typeface="Tahoma" panose="020B0604030504040204" pitchFamily="34" charset="0"/>
              </a:rPr>
              <a:t>James Peebles, </a:t>
            </a:r>
            <a:r>
              <a:rPr lang="fr-FR" sz="3200" i="1" kern="0" dirty="0">
                <a:effectLst/>
                <a:latin typeface="Times New Roman" panose="02020603050405020304" pitchFamily="18" charset="0"/>
                <a:ea typeface="Times New Roman" panose="02020603050405020304" pitchFamily="18" charset="0"/>
                <a:cs typeface="Times New Roman" panose="02020603050405020304" pitchFamily="18" charset="0"/>
              </a:rPr>
              <a:t>l’un des trois prix Nobel de physique 2019, devant un auditoire intrigué. </a:t>
            </a:r>
          </a:p>
          <a:p>
            <a:pPr algn="just" fontAlgn="auto">
              <a:spcBef>
                <a:spcPts val="500"/>
              </a:spcBef>
              <a:spcAft>
                <a:spcPts val="500"/>
              </a:spcAft>
            </a:pPr>
            <a:r>
              <a:rPr lang="fr-FR" sz="3200" i="1" kern="0" dirty="0">
                <a:effectLst/>
                <a:latin typeface="Times New Roman" panose="02020603050405020304" pitchFamily="18" charset="0"/>
                <a:ea typeface="Times New Roman" panose="02020603050405020304" pitchFamily="18" charset="0"/>
                <a:cs typeface="Times New Roman" panose="02020603050405020304" pitchFamily="18" charset="0"/>
              </a:rPr>
              <a:t>“Il connote un événement et un lieu, or les deux sont faux”, poursuit-il devant des amateurs de science venus écouter à la Maison de la Suède, à Washington, trois lauréats américains du Nobel. (Cité par H</a:t>
            </a:r>
            <a:r>
              <a:rPr lang="fr-FR" sz="3200" i="1" kern="150" dirty="0">
                <a:effectLst/>
                <a:latin typeface="Times New Roman" panose="02020603050405020304" pitchFamily="18" charset="0"/>
                <a:ea typeface="Andale Sans UI"/>
                <a:cs typeface="Tahoma" panose="020B0604030504040204" pitchFamily="34" charset="0"/>
              </a:rPr>
              <a:t>uffington Post)</a:t>
            </a:r>
            <a:endParaRPr lang="fr-FR" sz="32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623181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7576D-545A-4256-AC76-9287006A6DEF}"/>
              </a:ext>
            </a:extLst>
          </p:cNvPr>
          <p:cNvSpPr>
            <a:spLocks noGrp="1"/>
          </p:cNvSpPr>
          <p:nvPr>
            <p:ph type="title"/>
          </p:nvPr>
        </p:nvSpPr>
        <p:spPr>
          <a:xfrm>
            <a:off x="2238243" y="9101"/>
            <a:ext cx="7336063" cy="967291"/>
          </a:xfrm>
        </p:spPr>
        <p:txBody>
          <a:bodyPr/>
          <a:lstStyle/>
          <a:p>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Des propos qui ont surpris!</a:t>
            </a:r>
          </a:p>
        </p:txBody>
      </p:sp>
      <p:sp>
        <p:nvSpPr>
          <p:cNvPr id="4" name="ZoneTexte 3">
            <a:extLst>
              <a:ext uri="{FF2B5EF4-FFF2-40B4-BE49-F238E27FC236}">
                <a16:creationId xmlns:a16="http://schemas.microsoft.com/office/drawing/2014/main" id="{5033EEC3-CA59-462E-BD4E-EAEB0FCE5C6E}"/>
              </a:ext>
            </a:extLst>
          </p:cNvPr>
          <p:cNvSpPr txBox="1"/>
          <p:nvPr/>
        </p:nvSpPr>
        <p:spPr>
          <a:xfrm>
            <a:off x="89645" y="4998660"/>
            <a:ext cx="10048059" cy="1569660"/>
          </a:xfrm>
          <a:prstGeom prst="rect">
            <a:avLst/>
          </a:prstGeom>
          <a:noFill/>
        </p:spPr>
        <p:txBody>
          <a:bodyPr wrap="square">
            <a:spAutoFit/>
          </a:bodyPr>
          <a:lstStyle/>
          <a:p>
            <a:pPr algn="just" fontAlgn="auto">
              <a:spcBef>
                <a:spcPts val="500"/>
              </a:spcBef>
              <a:spcAft>
                <a:spcPts val="500"/>
              </a:spcAft>
            </a:pPr>
            <a:r>
              <a:rPr lang="fr-FR" sz="3200" kern="0" dirty="0">
                <a:latin typeface="Times New Roman" panose="02020603050405020304" pitchFamily="18" charset="0"/>
                <a:ea typeface="Andale Sans UI"/>
                <a:cs typeface="Times New Roman" panose="02020603050405020304" pitchFamily="18" charset="0"/>
              </a:rPr>
              <a:t>Comme Minkowski l’avait déclaré dès 1907, seul l’espace-temps de la relativité a un caractère physique, la relativité ayant réduit le temps et l’espace à en être que des ombres!</a:t>
            </a:r>
            <a:endParaRPr lang="fr-FR" sz="3200" kern="150" dirty="0">
              <a:effectLst/>
              <a:latin typeface="Times New Roman" panose="02020603050405020304" pitchFamily="18" charset="0"/>
              <a:ea typeface="Andale Sans UI"/>
              <a:cs typeface="Tahoma" panose="020B0604030504040204" pitchFamily="34" charset="0"/>
            </a:endParaRPr>
          </a:p>
        </p:txBody>
      </p:sp>
      <p:pic>
        <p:nvPicPr>
          <p:cNvPr id="5" name="Image 4" descr="Une image contenant homme, photo, personne, posant&#10;&#10;Description générée automatiquement">
            <a:extLst>
              <a:ext uri="{FF2B5EF4-FFF2-40B4-BE49-F238E27FC236}">
                <a16:creationId xmlns:a16="http://schemas.microsoft.com/office/drawing/2014/main" id="{889786BB-7515-4765-A84D-AB75EF316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37" t="8102" r="17260" b="21358"/>
          <a:stretch/>
        </p:blipFill>
        <p:spPr>
          <a:xfrm>
            <a:off x="10176734" y="4496798"/>
            <a:ext cx="1807285" cy="2305848"/>
          </a:xfrm>
          <a:prstGeom prst="rect">
            <a:avLst/>
          </a:prstGeom>
        </p:spPr>
      </p:pic>
      <p:sp>
        <p:nvSpPr>
          <p:cNvPr id="3" name="ZoneTexte 2">
            <a:extLst>
              <a:ext uri="{FF2B5EF4-FFF2-40B4-BE49-F238E27FC236}">
                <a16:creationId xmlns:a16="http://schemas.microsoft.com/office/drawing/2014/main" id="{4A33BA98-FAEC-4BE4-85E1-AE1320458E5B}"/>
              </a:ext>
            </a:extLst>
          </p:cNvPr>
          <p:cNvSpPr txBox="1"/>
          <p:nvPr/>
        </p:nvSpPr>
        <p:spPr>
          <a:xfrm>
            <a:off x="0" y="1176335"/>
            <a:ext cx="12191999" cy="2062103"/>
          </a:xfrm>
          <a:prstGeom prst="rect">
            <a:avLst/>
          </a:prstGeom>
          <a:noFill/>
        </p:spPr>
        <p:txBody>
          <a:bodyPr wrap="square" rtlCol="0">
            <a:spAutoFit/>
          </a:bodyPr>
          <a:lstStyle/>
          <a:p>
            <a:pPr algn="just" fontAlgn="auto">
              <a:spcBef>
                <a:spcPts val="500"/>
              </a:spcBef>
              <a:spcAft>
                <a:spcPts val="500"/>
              </a:spcAft>
            </a:pPr>
            <a:r>
              <a:rPr lang="fr-FR" sz="3200" kern="0" dirty="0">
                <a:effectLst/>
                <a:latin typeface="Times New Roman" panose="02020603050405020304" pitchFamily="18" charset="0"/>
                <a:ea typeface="Times New Roman" panose="02020603050405020304" pitchFamily="18" charset="0"/>
                <a:cs typeface="Times New Roman" panose="02020603050405020304" pitchFamily="18" charset="0"/>
              </a:rPr>
              <a:t>James Peebles ne met pas en cause le modèle standard et ses résultats, auxquels il a notablement contribué, mais, à mon avis, simplement sa représentation à caractère anthropomorphique. L’univers est supposé avoir une naissance quelque part, à un moment donné, une vie, une mort! </a:t>
            </a:r>
          </a:p>
        </p:txBody>
      </p:sp>
      <p:sp>
        <p:nvSpPr>
          <p:cNvPr id="6" name="Phylactère : pensées 5">
            <a:extLst>
              <a:ext uri="{FF2B5EF4-FFF2-40B4-BE49-F238E27FC236}">
                <a16:creationId xmlns:a16="http://schemas.microsoft.com/office/drawing/2014/main" id="{3E53F71A-CC5C-4A23-9CA8-BAC9A9E3ABD4}"/>
              </a:ext>
            </a:extLst>
          </p:cNvPr>
          <p:cNvSpPr/>
          <p:nvPr/>
        </p:nvSpPr>
        <p:spPr>
          <a:xfrm>
            <a:off x="10176734" y="3238438"/>
            <a:ext cx="1699708" cy="1167234"/>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Zeit </a:t>
            </a:r>
            <a:r>
              <a:rPr lang="fr-FR" dirty="0" err="1">
                <a:solidFill>
                  <a:schemeClr val="bg1"/>
                </a:solidFill>
              </a:rPr>
              <a:t>und</a:t>
            </a:r>
            <a:r>
              <a:rPr lang="fr-FR" dirty="0">
                <a:solidFill>
                  <a:schemeClr val="bg1"/>
                </a:solidFill>
              </a:rPr>
              <a:t> </a:t>
            </a:r>
            <a:r>
              <a:rPr lang="fr-FR" dirty="0" err="1">
                <a:solidFill>
                  <a:schemeClr val="bg1"/>
                </a:solidFill>
              </a:rPr>
              <a:t>Raum</a:t>
            </a:r>
            <a:r>
              <a:rPr lang="fr-FR" dirty="0">
                <a:solidFill>
                  <a:schemeClr val="bg1"/>
                </a:solidFill>
              </a:rPr>
              <a:t> </a:t>
            </a:r>
            <a:r>
              <a:rPr lang="fr-FR" dirty="0" err="1">
                <a:solidFill>
                  <a:schemeClr val="bg1"/>
                </a:solidFill>
              </a:rPr>
              <a:t>Kaputt</a:t>
            </a:r>
            <a:r>
              <a:rPr lang="fr-FR" dirty="0">
                <a:solidFill>
                  <a:schemeClr val="bg1"/>
                </a:solidFill>
              </a:rPr>
              <a:t>!</a:t>
            </a:r>
          </a:p>
        </p:txBody>
      </p:sp>
      <p:sp>
        <p:nvSpPr>
          <p:cNvPr id="7" name="ZoneTexte 6">
            <a:extLst>
              <a:ext uri="{FF2B5EF4-FFF2-40B4-BE49-F238E27FC236}">
                <a16:creationId xmlns:a16="http://schemas.microsoft.com/office/drawing/2014/main" id="{333A0BED-9BC9-4637-B7CA-E2497191F648}"/>
              </a:ext>
            </a:extLst>
          </p:cNvPr>
          <p:cNvSpPr txBox="1"/>
          <p:nvPr/>
        </p:nvSpPr>
        <p:spPr>
          <a:xfrm>
            <a:off x="216531" y="3333719"/>
            <a:ext cx="9357775" cy="1569660"/>
          </a:xfrm>
          <a:prstGeom prst="rect">
            <a:avLst/>
          </a:prstGeom>
          <a:noFill/>
        </p:spPr>
        <p:txBody>
          <a:bodyPr wrap="square" rtlCol="0">
            <a:spAutoFit/>
          </a:bodyPr>
          <a:lstStyle/>
          <a:p>
            <a:r>
              <a:rPr lang="fr-FR" sz="3200" kern="0" dirty="0">
                <a:effectLst/>
                <a:latin typeface="Times New Roman" panose="02020603050405020304" pitchFamily="18" charset="0"/>
                <a:ea typeface="Times New Roman" panose="02020603050405020304" pitchFamily="18" charset="0"/>
                <a:cs typeface="Times New Roman" panose="02020603050405020304" pitchFamily="18" charset="0"/>
              </a:rPr>
              <a:t>En effet, l</a:t>
            </a:r>
            <a:r>
              <a:rPr lang="fr-FR" sz="3200" kern="0" dirty="0">
                <a:latin typeface="Times New Roman" panose="02020603050405020304" pitchFamily="18" charset="0"/>
                <a:ea typeface="Andale Sans UI"/>
                <a:cs typeface="Times New Roman" panose="02020603050405020304" pitchFamily="18" charset="0"/>
              </a:rPr>
              <a:t>es concepts utilisés sont le temps et l’espace, avec lesquels, certes, nous sommes familiers, mais qui n’ont aucun caractère physique en relativité.</a:t>
            </a:r>
            <a:endParaRPr lang="fr-FR" sz="3200" dirty="0"/>
          </a:p>
        </p:txBody>
      </p:sp>
      <p:sp>
        <p:nvSpPr>
          <p:cNvPr id="8" name="ZoneTexte 7">
            <a:extLst>
              <a:ext uri="{FF2B5EF4-FFF2-40B4-BE49-F238E27FC236}">
                <a16:creationId xmlns:a16="http://schemas.microsoft.com/office/drawing/2014/main" id="{630D9882-8280-4E75-A2A4-CEC065968B28}"/>
              </a:ext>
            </a:extLst>
          </p:cNvPr>
          <p:cNvSpPr txBox="1"/>
          <p:nvPr/>
        </p:nvSpPr>
        <p:spPr>
          <a:xfrm>
            <a:off x="10298907" y="6383654"/>
            <a:ext cx="1455362" cy="369332"/>
          </a:xfrm>
          <a:prstGeom prst="rect">
            <a:avLst/>
          </a:prstGeom>
          <a:noFill/>
        </p:spPr>
        <p:txBody>
          <a:bodyPr wrap="square" rtlCol="0">
            <a:spAutoFit/>
          </a:bodyPr>
          <a:lstStyle/>
          <a:p>
            <a:r>
              <a:rPr lang="fr-FR" b="1" dirty="0"/>
              <a:t>Minkowski</a:t>
            </a:r>
          </a:p>
        </p:txBody>
      </p:sp>
    </p:spTree>
    <p:extLst>
      <p:ext uri="{BB962C8B-B14F-4D97-AF65-F5344CB8AC3E}">
        <p14:creationId xmlns:p14="http://schemas.microsoft.com/office/powerpoint/2010/main" val="26517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Prologue</a:t>
            </a:r>
          </a:p>
        </p:txBody>
      </p:sp>
    </p:spTree>
    <p:extLst>
      <p:ext uri="{BB962C8B-B14F-4D97-AF65-F5344CB8AC3E}">
        <p14:creationId xmlns:p14="http://schemas.microsoft.com/office/powerpoint/2010/main" val="111659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9247" y="2629862"/>
            <a:ext cx="966629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L’univers a-t-il une histoire ou est –il l’histoire?</a:t>
            </a:r>
          </a:p>
        </p:txBody>
      </p:sp>
    </p:spTree>
    <p:extLst>
      <p:ext uri="{BB962C8B-B14F-4D97-AF65-F5344CB8AC3E}">
        <p14:creationId xmlns:p14="http://schemas.microsoft.com/office/powerpoint/2010/main" val="153647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1507" y="1393606"/>
            <a:ext cx="11323674" cy="5464394"/>
          </a:xfrm>
        </p:spPr>
        <p:txBody>
          <a:bodyPr>
            <a:normAutofit/>
          </a:bodyPr>
          <a:lstStyle/>
          <a:p>
            <a:pPr algn="just"/>
            <a:r>
              <a:rPr lang="fr-FR" sz="3200" dirty="0">
                <a:latin typeface="Times New Roman" panose="02020603050405020304" pitchFamily="18" charset="0"/>
                <a:cs typeface="Times New Roman" panose="02020603050405020304" pitchFamily="18" charset="0"/>
              </a:rPr>
              <a:t>L’équation d’Einstein définit l’univers comme un espace-temps.  En langage newtonien cela signifie qu’il décrit l’univers dans toute son expansion spatiale et temporelle.  Autrement dit il contient toute l’information. Pour ce qui concerne la gravitation</a:t>
            </a:r>
            <a:r>
              <a:rPr lang="fr-FR" sz="3200" b="1" dirty="0">
                <a:latin typeface="Times New Roman" panose="02020603050405020304" pitchFamily="18" charset="0"/>
                <a:cs typeface="Times New Roman" panose="02020603050405020304" pitchFamily="18" charset="0"/>
              </a:rPr>
              <a:t>, il est donc l’histoire.</a:t>
            </a:r>
          </a:p>
          <a:p>
            <a:pPr algn="just"/>
            <a:r>
              <a:rPr lang="fr-FR" sz="3200" dirty="0">
                <a:latin typeface="Times New Roman" panose="02020603050405020304" pitchFamily="18" charset="0"/>
                <a:cs typeface="Times New Roman" panose="02020603050405020304" pitchFamily="18" charset="0"/>
              </a:rPr>
              <a:t>La relativité générale étant une théorie géométrique de la gravitation,  cela est décrit par une variété, un objet géométrique qui n’a besoin de rien d’autre que lui-même pour être parfaitement défini. C’est ce que la description covariante permet de faire. </a:t>
            </a:r>
          </a:p>
        </p:txBody>
      </p:sp>
      <p:sp>
        <p:nvSpPr>
          <p:cNvPr id="2" name="ZoneTexte 1"/>
          <p:cNvSpPr txBox="1"/>
          <p:nvPr/>
        </p:nvSpPr>
        <p:spPr>
          <a:xfrm>
            <a:off x="1012320" y="357124"/>
            <a:ext cx="9830286" cy="830997"/>
          </a:xfrm>
          <a:prstGeom prst="rect">
            <a:avLst/>
          </a:prstGeom>
          <a:noFill/>
        </p:spPr>
        <p:txBody>
          <a:bodyPr wrap="square" rtlCol="0">
            <a:spAutoFit/>
          </a:bodyPr>
          <a:lstStyle/>
          <a:p>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L’univers a-t-il ou est-il l’histoire?</a:t>
            </a:r>
          </a:p>
        </p:txBody>
      </p:sp>
    </p:spTree>
    <p:extLst>
      <p:ext uri="{BB962C8B-B14F-4D97-AF65-F5344CB8AC3E}">
        <p14:creationId xmlns:p14="http://schemas.microsoft.com/office/powerpoint/2010/main" val="3603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8465" y="2224603"/>
            <a:ext cx="11068493" cy="2035394"/>
          </a:xfrm>
        </p:spPr>
        <p:txBody>
          <a:bodyPr>
            <a:normAutofit lnSpcReduction="10000"/>
          </a:bodyPr>
          <a:lstStyle/>
          <a:p>
            <a:pPr algn="just"/>
            <a:r>
              <a:rPr lang="fr-FR" sz="3200" dirty="0">
                <a:latin typeface="Times New Roman" panose="02020603050405020304" pitchFamily="18" charset="0"/>
                <a:cs typeface="Times New Roman" panose="02020603050405020304" pitchFamily="18" charset="0"/>
              </a:rPr>
              <a:t>Le récit chronologique, (l’univers a une histoire), résulte d’un feuilletage temps-espace particulier, pratique, car exploiter les symétries simplifie les calculs, qui donne les mêmes résultats physiques que la méthode covariante.</a:t>
            </a:r>
          </a:p>
        </p:txBody>
      </p:sp>
      <p:sp>
        <p:nvSpPr>
          <p:cNvPr id="2" name="ZoneTexte 1"/>
          <p:cNvSpPr txBox="1"/>
          <p:nvPr/>
        </p:nvSpPr>
        <p:spPr>
          <a:xfrm>
            <a:off x="1012320" y="357124"/>
            <a:ext cx="9830286" cy="830997"/>
          </a:xfrm>
          <a:prstGeom prst="rect">
            <a:avLst/>
          </a:prstGeom>
          <a:noFill/>
        </p:spPr>
        <p:txBody>
          <a:bodyPr wrap="square" rtlCol="0">
            <a:spAutoFit/>
          </a:bodyPr>
          <a:lstStyle/>
          <a:p>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L’univers a-t-il ou est-il l’histoire?</a:t>
            </a:r>
          </a:p>
        </p:txBody>
      </p:sp>
    </p:spTree>
    <p:extLst>
      <p:ext uri="{BB962C8B-B14F-4D97-AF65-F5344CB8AC3E}">
        <p14:creationId xmlns:p14="http://schemas.microsoft.com/office/powerpoint/2010/main" val="907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7502" y="285077"/>
            <a:ext cx="10403477" cy="999938"/>
          </a:xfrm>
        </p:spPr>
        <p:txBody>
          <a:bodyPr>
            <a:normAutofit fontScale="90000"/>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cosmologique usuel : Un récit chronologique</a:t>
            </a:r>
          </a:p>
        </p:txBody>
      </p:sp>
      <p:sp>
        <p:nvSpPr>
          <p:cNvPr id="3" name="Sous-titre 2"/>
          <p:cNvSpPr>
            <a:spLocks noGrp="1"/>
          </p:cNvSpPr>
          <p:nvPr>
            <p:ph type="subTitle" idx="1"/>
          </p:nvPr>
        </p:nvSpPr>
        <p:spPr>
          <a:xfrm>
            <a:off x="407581" y="1806010"/>
            <a:ext cx="11376837" cy="4009999"/>
          </a:xfrm>
        </p:spPr>
        <p:txBody>
          <a:bodyPr>
            <a:normAutofit fontScale="25000" lnSpcReduction="20000"/>
          </a:bodyPr>
          <a:lstStyle/>
          <a:p>
            <a:pPr algn="ctr"/>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phénoménologie d’un espace en expansion résulte de cette description particulière du modèle cosmologique et n’est que le point de vue d’observateurs parcourant des géodésiques divergentes orientées par leur temps propre, voyant les autres observateurs géodésiques s’éloigner.</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elle simplifie les calculs, nous l’utiliserons, elle doit être prise pour ce qu’elle est : Une présentation parmi une infinité d’autres.</a:t>
            </a:r>
          </a:p>
          <a:p>
            <a:pPr algn="just"/>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5800" b="1" dirty="0"/>
              <a:t> </a:t>
            </a:r>
            <a:br>
              <a:rPr lang="fr-FR" sz="5800" b="1" dirty="0"/>
            </a:br>
            <a:r>
              <a:rPr lang="fr-FR" sz="5800" dirty="0"/>
              <a:t>. </a:t>
            </a:r>
          </a:p>
          <a:p>
            <a:endParaRPr lang="fr-FR" sz="4400" b="1" dirty="0"/>
          </a:p>
        </p:txBody>
      </p:sp>
    </p:spTree>
    <p:extLst>
      <p:ext uri="{BB962C8B-B14F-4D97-AF65-F5344CB8AC3E}">
        <p14:creationId xmlns:p14="http://schemas.microsoft.com/office/powerpoint/2010/main" val="6430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7502" y="285077"/>
            <a:ext cx="10403477" cy="999938"/>
          </a:xfrm>
        </p:spPr>
        <p:txBody>
          <a:bodyPr>
            <a:normAutofit fontScale="90000"/>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cosmologique usuel : Un récit chronologique</a:t>
            </a:r>
          </a:p>
        </p:txBody>
      </p:sp>
      <p:sp>
        <p:nvSpPr>
          <p:cNvPr id="3" name="Sous-titre 2"/>
          <p:cNvSpPr>
            <a:spLocks noGrp="1"/>
          </p:cNvSpPr>
          <p:nvPr>
            <p:ph type="subTitle" idx="1"/>
          </p:nvPr>
        </p:nvSpPr>
        <p:spPr>
          <a:xfrm>
            <a:off x="450111" y="1731584"/>
            <a:ext cx="11291778" cy="4456566"/>
          </a:xfrm>
        </p:spPr>
        <p:txBody>
          <a:bodyPr>
            <a:normAutofit fontScale="25000" lnSpcReduction="20000"/>
          </a:bodyPr>
          <a:lstStyle/>
          <a:p>
            <a:pPr algn="ctr"/>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elle brouille une propriété essentielle de la description relativiste covariante: L’équation d’Einstein définit un espace-temps, sans début, ni fin, qui n’a ni passé ni futur, et qui n’est pas en expansion.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Passé, futur et expansion sont des propriétés internes liées à la structure de cet espace-temps.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ne faut pas confondre notre passé et notre futur avec celui de l’univers!</a:t>
            </a:r>
          </a:p>
          <a:p>
            <a:pPr algn="just"/>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5800" b="1" dirty="0"/>
              <a:t> </a:t>
            </a:r>
            <a:br>
              <a:rPr lang="fr-FR" sz="5800" b="1" dirty="0"/>
            </a:br>
            <a:r>
              <a:rPr lang="fr-FR" sz="5800" dirty="0"/>
              <a:t>. </a:t>
            </a:r>
          </a:p>
          <a:p>
            <a:endParaRPr lang="fr-FR" sz="4400" b="1" dirty="0"/>
          </a:p>
        </p:txBody>
      </p:sp>
    </p:spTree>
    <p:extLst>
      <p:ext uri="{BB962C8B-B14F-4D97-AF65-F5344CB8AC3E}">
        <p14:creationId xmlns:p14="http://schemas.microsoft.com/office/powerpoint/2010/main" val="379168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8791" y="175511"/>
            <a:ext cx="9841321" cy="760404"/>
          </a:xfrm>
        </p:spPr>
        <p:txBody>
          <a:bodyPr>
            <a:noAutofit/>
          </a:bodyPr>
          <a:lstStyle/>
          <a:p>
            <a:pPr algn="just"/>
            <a:r>
              <a:rPr lang="fr-FR"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Aujourd’hui, l’univers paraît paisible et serein</a:t>
            </a:r>
          </a:p>
        </p:txBody>
      </p:sp>
      <p:pic>
        <p:nvPicPr>
          <p:cNvPr id="4" name="Espace réservé du contenu 3"/>
          <p:cNvPicPr>
            <a:picLocks noGrp="1" noChangeAspect="1"/>
          </p:cNvPicPr>
          <p:nvPr>
            <p:ph idx="1"/>
          </p:nvPr>
        </p:nvPicPr>
        <p:blipFill>
          <a:blip r:embed="rId2"/>
          <a:stretch>
            <a:fillRect/>
          </a:stretch>
        </p:blipFill>
        <p:spPr>
          <a:xfrm>
            <a:off x="2184411" y="946673"/>
            <a:ext cx="7656910" cy="5579357"/>
          </a:xfrm>
          <a:prstGeom prst="rect">
            <a:avLst/>
          </a:prstGeom>
        </p:spPr>
      </p:pic>
    </p:spTree>
    <p:extLst>
      <p:ext uri="{BB962C8B-B14F-4D97-AF65-F5344CB8AC3E}">
        <p14:creationId xmlns:p14="http://schemas.microsoft.com/office/powerpoint/2010/main" val="327315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6749" y="34942"/>
            <a:ext cx="9582108" cy="1160361"/>
          </a:xfrm>
        </p:spPr>
        <p:txBody>
          <a:bodyPr>
            <a:noAutofit/>
          </a:bodyPr>
          <a:lstStyle/>
          <a:p>
            <a:r>
              <a:rPr lang="fr-FR" sz="40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Mais, comme le montrent nos instruments…</a:t>
            </a:r>
          </a:p>
        </p:txBody>
      </p:sp>
      <p:pic>
        <p:nvPicPr>
          <p:cNvPr id="4" name="Espace réservé du contenu 3"/>
          <p:cNvPicPr>
            <a:picLocks noGrp="1" noChangeAspect="1"/>
          </p:cNvPicPr>
          <p:nvPr>
            <p:ph idx="1"/>
          </p:nvPr>
        </p:nvPicPr>
        <p:blipFill>
          <a:blip r:embed="rId3"/>
          <a:stretch>
            <a:fillRect/>
          </a:stretch>
        </p:blipFill>
        <p:spPr>
          <a:xfrm>
            <a:off x="438411" y="1195303"/>
            <a:ext cx="5631883" cy="3834970"/>
          </a:xfrm>
          <a:prstGeom prst="rect">
            <a:avLst/>
          </a:prstGeom>
        </p:spPr>
      </p:pic>
      <p:pic>
        <p:nvPicPr>
          <p:cNvPr id="5" name="Image 4"/>
          <p:cNvPicPr>
            <a:picLocks noChangeAspect="1"/>
          </p:cNvPicPr>
          <p:nvPr/>
        </p:nvPicPr>
        <p:blipFill>
          <a:blip r:embed="rId4"/>
          <a:stretch>
            <a:fillRect/>
          </a:stretch>
        </p:blipFill>
        <p:spPr>
          <a:xfrm>
            <a:off x="6463429" y="1160361"/>
            <a:ext cx="5214451" cy="3857572"/>
          </a:xfrm>
          <a:prstGeom prst="rect">
            <a:avLst/>
          </a:prstGeom>
        </p:spPr>
      </p:pic>
      <p:sp>
        <p:nvSpPr>
          <p:cNvPr id="7" name="ZoneTexte 6"/>
          <p:cNvSpPr txBox="1"/>
          <p:nvPr/>
        </p:nvSpPr>
        <p:spPr>
          <a:xfrm>
            <a:off x="132566" y="5065215"/>
            <a:ext cx="11646039" cy="1815882"/>
          </a:xfrm>
          <a:prstGeom prst="rect">
            <a:avLst/>
          </a:prstGeom>
          <a:noFill/>
        </p:spPr>
        <p:txBody>
          <a:bodyPr wrap="square" rtlCol="0">
            <a:spAutoFit/>
          </a:bodyPr>
          <a:lstStyle/>
          <a:p>
            <a:pPr algn="just"/>
            <a:r>
              <a:rPr lang="fr-FR"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L’immense univers est le siège de phénomènes cataclysmiques dont la puissance dévastatrice n’a d’égale que sa puissance créatrice. C’est un jeu de vie et de mort sans merci terrifiant qui se déroule à nos portes! Comment l’homme, si fragile, a t’il pu apparaître au sein d’un tel carnage cosmique…</a:t>
            </a:r>
          </a:p>
        </p:txBody>
      </p:sp>
    </p:spTree>
    <p:extLst>
      <p:ext uri="{BB962C8B-B14F-4D97-AF65-F5344CB8AC3E}">
        <p14:creationId xmlns:p14="http://schemas.microsoft.com/office/powerpoint/2010/main" val="3792003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340" y="6123101"/>
            <a:ext cx="10728830" cy="664788"/>
          </a:xfrm>
        </p:spPr>
        <p:txBody>
          <a:bodyPr>
            <a:noAutofit/>
          </a:bodyPr>
          <a:lstStyle/>
          <a:p>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Modèle  standard de l ’évolution de l’univers</a:t>
            </a:r>
            <a:endParaRPr lang="fr-FR" sz="4400" dirty="0">
              <a:latin typeface="Calibri" panose="020F0502020204030204" pitchFamily="34" charset="0"/>
            </a:endParaRPr>
          </a:p>
        </p:txBody>
      </p:sp>
      <p:pic>
        <p:nvPicPr>
          <p:cNvPr id="5" name="Espace réservé du contenu 4"/>
          <p:cNvPicPr>
            <a:picLocks noGrp="1" noChangeAspect="1"/>
          </p:cNvPicPr>
          <p:nvPr>
            <p:ph idx="1"/>
          </p:nvPr>
        </p:nvPicPr>
        <p:blipFill>
          <a:blip r:embed="rId2"/>
          <a:stretch>
            <a:fillRect/>
          </a:stretch>
        </p:blipFill>
        <p:spPr>
          <a:xfrm>
            <a:off x="992458" y="100361"/>
            <a:ext cx="9556595" cy="6144322"/>
          </a:xfrm>
          <a:prstGeom prst="rect">
            <a:avLst/>
          </a:prstGeom>
        </p:spPr>
      </p:pic>
      <p:sp>
        <p:nvSpPr>
          <p:cNvPr id="3" name="Pensées 2"/>
          <p:cNvSpPr/>
          <p:nvPr/>
        </p:nvSpPr>
        <p:spPr>
          <a:xfrm>
            <a:off x="9145611" y="595760"/>
            <a:ext cx="2013242" cy="1148576"/>
          </a:xfrm>
          <a:prstGeom prst="cloud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du contenu 4"/>
          <p:cNvPicPr>
            <a:picLocks noChangeAspect="1"/>
          </p:cNvPicPr>
          <p:nvPr/>
        </p:nvPicPr>
        <p:blipFill rotWithShape="1">
          <a:blip r:embed="rId2"/>
          <a:srcRect l="30847" t="22121" r="3881" b="14862"/>
          <a:stretch/>
        </p:blipFill>
        <p:spPr>
          <a:xfrm>
            <a:off x="9419515" y="806572"/>
            <a:ext cx="1309315" cy="726951"/>
          </a:xfrm>
          <a:prstGeom prst="rect">
            <a:avLst/>
          </a:prstGeom>
        </p:spPr>
      </p:pic>
    </p:spTree>
    <p:extLst>
      <p:ext uri="{BB962C8B-B14F-4D97-AF65-F5344CB8AC3E}">
        <p14:creationId xmlns:p14="http://schemas.microsoft.com/office/powerpoint/2010/main" val="2644771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9143" y="2101077"/>
            <a:ext cx="11553713" cy="4588733"/>
          </a:xfrm>
        </p:spPr>
        <p:txBody>
          <a:bodyPr>
            <a:normAutofit fontScale="55000" lnSpcReduction="20000"/>
          </a:bodyPr>
          <a:lstStyle/>
          <a:p>
            <a:pPr algn="just"/>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Nous verrons que, selon ce récit, cette évolution est passée par des points critiques (comme par exemple la nucléosynthèse primordiale) où tout aurait pu basculer et rendre l’évolution stérile (pour nous).</a:t>
            </a:r>
          </a:p>
          <a:p>
            <a:pPr algn="just"/>
            <a:r>
              <a:rPr lang="fr-FR" sz="67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Paradoxalement ces points critiques se révèlent d’une importance primordiale, ainsi si la nucléosynthèse s’était trop bien passée, tout l’hydrogène se serait transformé en hélium et éléments plus lourds et l’histoire se serait arrêtée là !</a:t>
            </a:r>
          </a:p>
          <a:p>
            <a:endParaRPr lang="fr-FR" dirty="0"/>
          </a:p>
        </p:txBody>
      </p:sp>
      <p:sp>
        <p:nvSpPr>
          <p:cNvPr id="5" name="ZoneTexte 4">
            <a:extLst>
              <a:ext uri="{FF2B5EF4-FFF2-40B4-BE49-F238E27FC236}">
                <a16:creationId xmlns:a16="http://schemas.microsoft.com/office/drawing/2014/main" id="{68EF183D-0195-4157-BFF9-6FA9B7F26CF4}"/>
              </a:ext>
            </a:extLst>
          </p:cNvPr>
          <p:cNvSpPr txBox="1"/>
          <p:nvPr/>
        </p:nvSpPr>
        <p:spPr>
          <a:xfrm>
            <a:off x="1767392" y="168190"/>
            <a:ext cx="8657216" cy="1569660"/>
          </a:xfrm>
          <a:prstGeom prst="rect">
            <a:avLst/>
          </a:prstGeom>
          <a:noFill/>
        </p:spPr>
        <p:txBody>
          <a:bodyPr wrap="square">
            <a:spAutoFit/>
          </a:bodyPr>
          <a:lstStyle/>
          <a:p>
            <a:pPr algn="ctr"/>
            <a:r>
              <a:rPr lang="fr-FR" sz="48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Le schéma cosmologique usuel:</a:t>
            </a:r>
          </a:p>
          <a:p>
            <a:pPr algn="ctr"/>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Récit chronologique</a:t>
            </a:r>
            <a:r>
              <a:rPr lang="fr-FR" sz="48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t>
            </a:r>
            <a:r>
              <a:rPr lang="fr-FR" sz="1800" b="1" cap="none"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t>
            </a:r>
            <a:endParaRPr lang="fr-FR" dirty="0"/>
          </a:p>
        </p:txBody>
      </p:sp>
    </p:spTree>
    <p:extLst>
      <p:ext uri="{BB962C8B-B14F-4D97-AF65-F5344CB8AC3E}">
        <p14:creationId xmlns:p14="http://schemas.microsoft.com/office/powerpoint/2010/main" val="401381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7044" y="0"/>
            <a:ext cx="5563895" cy="769441"/>
          </a:xfrm>
          <a:prstGeom prst="rect">
            <a:avLst/>
          </a:prstGeom>
        </p:spPr>
        <p:txBody>
          <a:bodyPr wrap="none">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Echelle dimensionnelle</a:t>
            </a:r>
            <a:endParaRPr lang="fr-FR" sz="4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 name="ZoneTexte 3"/>
          <p:cNvSpPr txBox="1"/>
          <p:nvPr/>
        </p:nvSpPr>
        <p:spPr>
          <a:xfrm>
            <a:off x="507402" y="1287828"/>
            <a:ext cx="11177196"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modèle standard attribue 13,7 milliards d’année à notre univers.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on fait remonter l’ histoire de l’humanité à 13 700 ans, dans l’histoire de l’univers nous sommes </a:t>
            </a:r>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nouveaux nés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(dernier millionième).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contre la vie intelligente à pu émerger et perdurer ailleurs!</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temps</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le ratio entre l’âge de l’univers et la durée moyenne de vie humaine (80 ans) et est d’environ de 1.7.10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8</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ce qui est un grand chiffre.</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7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77483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178114" y="1909150"/>
            <a:ext cx="11812044" cy="3833728"/>
          </a:xfrm>
        </p:spPr>
        <p:txBody>
          <a:bodyPr>
            <a:noAutofit/>
          </a:bodyPr>
          <a:lstStyle/>
          <a:p>
            <a:pPr algn="just"/>
            <a:r>
              <a:rPr lang="fr-FR" sz="3200" dirty="0">
                <a:latin typeface="Times New Roman" panose="02020603050405020304" pitchFamily="18" charset="0"/>
                <a:cs typeface="Times New Roman" panose="02020603050405020304" pitchFamily="18" charset="0"/>
              </a:rPr>
              <a:t>L’homme, en tant que partie intégrante de l’univers, ne peut pas prétendre à une description objective de sa relation avec lui car :</a:t>
            </a:r>
          </a:p>
          <a:p>
            <a:pPr algn="just"/>
            <a:r>
              <a:rPr lang="fr-FR" sz="3200" dirty="0">
                <a:latin typeface="Times New Roman" panose="02020603050405020304" pitchFamily="18" charset="0"/>
                <a:cs typeface="Times New Roman" panose="02020603050405020304" pitchFamily="18" charset="0"/>
              </a:rPr>
              <a:t>On ne peut pas être objectif quand on est juge et partie. </a:t>
            </a:r>
          </a:p>
          <a:p>
            <a:pPr algn="just"/>
            <a:r>
              <a:rPr lang="fr-FR" sz="3200" dirty="0">
                <a:latin typeface="Times New Roman" panose="02020603050405020304" pitchFamily="18" charset="0"/>
                <a:cs typeface="Times New Roman" panose="02020603050405020304" pitchFamily="18" charset="0"/>
              </a:rPr>
              <a:t>De plus, la perception que nous avons de l’univers est de l’intérieur, ce qui en complique la connaissance. </a:t>
            </a:r>
          </a:p>
          <a:p>
            <a:pPr algn="just"/>
            <a:r>
              <a:rPr lang="fr-FR" sz="3200" dirty="0">
                <a:latin typeface="Times New Roman" panose="02020603050405020304" pitchFamily="18" charset="0"/>
                <a:cs typeface="Times New Roman" panose="02020603050405020304" pitchFamily="18" charset="0"/>
              </a:rPr>
              <a:t>Par exemple la forme de notre galaxie est moins établie que celles des autres galaxies. </a:t>
            </a:r>
          </a:p>
        </p:txBody>
      </p:sp>
    </p:spTree>
    <p:extLst>
      <p:ext uri="{BB962C8B-B14F-4D97-AF65-F5344CB8AC3E}">
        <p14:creationId xmlns:p14="http://schemas.microsoft.com/office/powerpoint/2010/main" val="255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 y="182154"/>
            <a:ext cx="12192000" cy="6192215"/>
          </a:xfrm>
        </p:spPr>
        <p:txBody>
          <a:bodyPr>
            <a:noAutofit/>
          </a:bodyPr>
          <a:lstStyle/>
          <a:p>
            <a:pPr marL="0" indent="0" algn="ctr">
              <a:buNone/>
            </a:pP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Gigantisme vs complexité</a:t>
            </a: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5" name="ZoneTexte 4">
            <a:extLst>
              <a:ext uri="{FF2B5EF4-FFF2-40B4-BE49-F238E27FC236}">
                <a16:creationId xmlns:a16="http://schemas.microsoft.com/office/drawing/2014/main" id="{434947E4-22DB-4627-A77E-541B763A2C1C}"/>
              </a:ext>
            </a:extLst>
          </p:cNvPr>
          <p:cNvSpPr txBox="1"/>
          <p:nvPr/>
        </p:nvSpPr>
        <p:spPr>
          <a:xfrm>
            <a:off x="292249" y="2151531"/>
            <a:ext cx="11607501" cy="4524315"/>
          </a:xfrm>
          <a:prstGeom prst="rect">
            <a:avLst/>
          </a:prstGeom>
          <a:noFill/>
        </p:spPr>
        <p:txBody>
          <a:bodyPr wrap="square">
            <a:spAutoFit/>
          </a:bodyPr>
          <a:lstStyle/>
          <a:p>
            <a:pPr algn="just"/>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espace,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ratio entre la taille de l’univers  (40 x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al) et celle d’un humain (1,7 m) est d’environ : 2,2.10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26</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linéaire, soit environ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volume, un chiffre gigantesque à comparer au nombre de particules estimées de l’univers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confère à l’univers 2 caractères. Une immensité matérielle écrasante par rapport à l’humain (environ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protons) qui répond par une complexité combinatoire immensément supérieure (e</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1000000000</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Tree>
    <p:extLst>
      <p:ext uri="{BB962C8B-B14F-4D97-AF65-F5344CB8AC3E}">
        <p14:creationId xmlns:p14="http://schemas.microsoft.com/office/powerpoint/2010/main" val="3171624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L’univers primordial</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Des champs aux particules</a:t>
            </a:r>
          </a:p>
        </p:txBody>
      </p:sp>
    </p:spTree>
    <p:extLst>
      <p:ext uri="{BB962C8B-B14F-4D97-AF65-F5344CB8AC3E}">
        <p14:creationId xmlns:p14="http://schemas.microsoft.com/office/powerpoint/2010/main" val="360681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54237"/>
            <a:ext cx="12120664" cy="1251434"/>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cosmologique standard </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(Big-Bang). </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Sous-titre 2"/>
          <p:cNvSpPr>
            <a:spLocks noGrp="1"/>
          </p:cNvSpPr>
          <p:nvPr>
            <p:ph type="subTitle" idx="1"/>
          </p:nvPr>
        </p:nvSpPr>
        <p:spPr>
          <a:xfrm>
            <a:off x="233673" y="1432656"/>
            <a:ext cx="11795989" cy="5271107"/>
          </a:xfrm>
        </p:spPr>
        <p:txBody>
          <a:bodyPr>
            <a:normAutofit fontScale="25000" lnSpcReduction="20000"/>
          </a:bodyPr>
          <a:lstStyle/>
          <a:p>
            <a:pPr algn="ct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du temps de Planck 10</a:t>
            </a:r>
            <a:r>
              <a:rPr lang="fr-FR" sz="16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-43</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jusqu’à t = 10</a:t>
            </a:r>
            <a:r>
              <a:rPr lang="fr-FR" sz="16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suppute que l’univers était incroyablement chaud et très homogène. L’immense univers qu’on observe aujourd’hui était confiné dans un volume très petit, et où seuls existaient des champs (avec leurs caractéristiques propres) que la température effroyable masquait.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 univers est en expansion, (dans le modèle standard).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ce stade, la physique qui serait à l’œuvre, en fait, nous est inconnue, mais moyennant certaines hypothèses et extrapolations , c’est ce que le modèle relativiste prédit….</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ce stade l’univers contenait-il (sans doute masqué) déjà « l’ADN » qui allait déterminer , entre autres, l’émergence de la vie intelligente?</a:t>
            </a:r>
          </a:p>
          <a:p>
            <a:endParaRPr lang="fr-FR" sz="12800" b="1" dirty="0"/>
          </a:p>
        </p:txBody>
      </p:sp>
    </p:spTree>
    <p:extLst>
      <p:ext uri="{BB962C8B-B14F-4D97-AF65-F5344CB8AC3E}">
        <p14:creationId xmlns:p14="http://schemas.microsoft.com/office/powerpoint/2010/main" val="3907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7126" y="0"/>
            <a:ext cx="10341351" cy="767718"/>
          </a:xfrm>
        </p:spPr>
        <p:txBody>
          <a:bodyPr>
            <a:noAutofit/>
          </a:bodyPr>
          <a:lstStyle/>
          <a:p>
            <a:pPr algn="ctr"/>
            <a:r>
              <a:rPr lang="fr-FR" sz="5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Modèle cosmologique standard </a:t>
            </a:r>
            <a:endParaRPr lang="fr-FR" sz="5400" dirty="0"/>
          </a:p>
        </p:txBody>
      </p:sp>
      <p:sp>
        <p:nvSpPr>
          <p:cNvPr id="3" name="Sous-titre 2"/>
          <p:cNvSpPr>
            <a:spLocks noGrp="1"/>
          </p:cNvSpPr>
          <p:nvPr>
            <p:ph type="subTitle" idx="1"/>
          </p:nvPr>
        </p:nvSpPr>
        <p:spPr>
          <a:xfrm>
            <a:off x="350874" y="1235549"/>
            <a:ext cx="11334307" cy="4665521"/>
          </a:xfrm>
        </p:spPr>
        <p:txBody>
          <a:bodyPr>
            <a:normAutofit fontScale="40000" lnSpcReduction="20000"/>
          </a:bodyPr>
          <a:lstStyle/>
          <a:p>
            <a:pPr algn="ctr"/>
            <a:r>
              <a:rPr lang="fr-FR" sz="8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unification se brise vers 10</a:t>
            </a:r>
            <a:r>
              <a:rPr lang="fr-FR" sz="8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8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8000" dirty="0"/>
              <a:t> </a:t>
            </a:r>
          </a:p>
          <a:p>
            <a:pPr algn="just"/>
            <a:r>
              <a:rPr lang="fr-FR" sz="8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si élevée que toutes les interactions sont indiscernables. </a:t>
            </a:r>
          </a:p>
          <a:p>
            <a:pPr algn="just"/>
            <a:endParaRPr lang="fr-FR" sz="8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8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Vers 10</a:t>
            </a:r>
            <a:r>
              <a:rPr lang="fr-FR" sz="8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8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une brisure de symétrie va se produire permettant aux interactions de se différencier soit toutes simultanément (théorie super-symétrique: spéculative) soit d’abord la gravitation et l’ensemble des 3 autres qui se différencieront un peu plus tard par une autre brisure de symétrie (modèle standard de la QFT). </a:t>
            </a:r>
          </a:p>
          <a:p>
            <a:pPr algn="just"/>
            <a:endParaRPr lang="fr-FR" sz="12800" b="1" dirty="0"/>
          </a:p>
        </p:txBody>
      </p:sp>
    </p:spTree>
    <p:extLst>
      <p:ext uri="{BB962C8B-B14F-4D97-AF65-F5344CB8AC3E}">
        <p14:creationId xmlns:p14="http://schemas.microsoft.com/office/powerpoint/2010/main" val="15017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1525" y="0"/>
            <a:ext cx="9096952" cy="767718"/>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Modèle cosmologique standard </a:t>
            </a:r>
            <a:endParaRPr lang="fr-FR" sz="4400" dirty="0"/>
          </a:p>
        </p:txBody>
      </p:sp>
      <p:sp>
        <p:nvSpPr>
          <p:cNvPr id="3" name="Sous-titre 2"/>
          <p:cNvSpPr>
            <a:spLocks noGrp="1"/>
          </p:cNvSpPr>
          <p:nvPr>
            <p:ph type="subTitle" idx="1"/>
          </p:nvPr>
        </p:nvSpPr>
        <p:spPr>
          <a:xfrm>
            <a:off x="287079" y="1516345"/>
            <a:ext cx="11472530" cy="4990781"/>
          </a:xfrm>
        </p:spPr>
        <p:txBody>
          <a:bodyPr>
            <a:normAutofit fontScale="25000" lnSpcReduction="20000"/>
          </a:bodyPr>
          <a:lstStyle/>
          <a:p>
            <a:pPr algn="ct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unification se brise vers 10</a:t>
            </a:r>
            <a:r>
              <a:rPr lang="fr-FR" sz="16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suppose également que le champ de Higgs conférant une masse à certaines particules émerge de cette brisure vers cette époque.</a:t>
            </a:r>
          </a:p>
          <a:p>
            <a:pPr algn="just"/>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Jusque là l’univers formait probablement un tout unique indiscernable. Il va se structurer en éléments qui vont se différencier et prendre une certaine autonomie.</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Est-ce l’événement qui brise le masque qui nous cachait son devenir?</a:t>
            </a:r>
          </a:p>
          <a:p>
            <a:pPr algn="just"/>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12800" b="1" dirty="0"/>
          </a:p>
        </p:txBody>
      </p:sp>
    </p:spTree>
    <p:extLst>
      <p:ext uri="{BB962C8B-B14F-4D97-AF65-F5344CB8AC3E}">
        <p14:creationId xmlns:p14="http://schemas.microsoft.com/office/powerpoint/2010/main" val="22962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20819" y="701321"/>
            <a:ext cx="8950362" cy="837023"/>
          </a:xfrm>
        </p:spPr>
        <p:txBody>
          <a:bodyPr>
            <a:normAutofit fontScale="90000"/>
          </a:bodyPr>
          <a:lstStyle/>
          <a:p>
            <a:pPr algn="ct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cosmologique standard (Big-Bang). </a:t>
            </a:r>
            <a:endParaRPr lang="fr-FR" dirty="0"/>
          </a:p>
        </p:txBody>
      </p:sp>
      <p:sp>
        <p:nvSpPr>
          <p:cNvPr id="3" name="Sous-titre 2"/>
          <p:cNvSpPr>
            <a:spLocks noGrp="1"/>
          </p:cNvSpPr>
          <p:nvPr>
            <p:ph type="subTitle" idx="1"/>
          </p:nvPr>
        </p:nvSpPr>
        <p:spPr>
          <a:xfrm>
            <a:off x="0" y="1764255"/>
            <a:ext cx="12059321" cy="4905486"/>
          </a:xfrm>
        </p:spPr>
        <p:txBody>
          <a:bodyPr>
            <a:normAutofit fontScale="85000" lnSpcReduction="20000"/>
          </a:bodyPr>
          <a:lstStyle/>
          <a:p>
            <a:pPr algn="ctr"/>
            <a:r>
              <a:rPr lang="fr-FR"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L’inflation : vers 10</a:t>
            </a:r>
            <a:r>
              <a:rPr lang="fr-FR" sz="47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a:t>
            </a:r>
            <a:r>
              <a:rPr lang="fr-FR"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t>
            </a:r>
          </a:p>
          <a:p>
            <a:pPr algn="just"/>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Très tôt dans l’histoire de l’univers, entre 10</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et 10</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on suppose qu’une phase d’inflation (expansion exponentielle) très courte (≈10</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mais de durée égale à 100 fois l’âge de l’univers, (expansion exponentielle: e</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s’est produite. </a:t>
            </a:r>
          </a:p>
          <a:p>
            <a:pPr algn="just"/>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va jouer un rôle important notamment en dilatant les fluctuations quantiques qui vont être les germes des grandes structures et va permettre, en refroidissant l’univers, à ces champs de manifester leurs particularités. </a:t>
            </a:r>
          </a:p>
          <a:p>
            <a:pPr algn="just"/>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inflation va également résoudre le problème de l’horizon et la courbure quasi nulle de l’espace.</a:t>
            </a:r>
            <a:endParaRPr lang="fr-FR" sz="12800" b="1" dirty="0"/>
          </a:p>
        </p:txBody>
      </p:sp>
    </p:spTree>
    <p:extLst>
      <p:ext uri="{BB962C8B-B14F-4D97-AF65-F5344CB8AC3E}">
        <p14:creationId xmlns:p14="http://schemas.microsoft.com/office/powerpoint/2010/main" val="21805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6061" y="96060"/>
            <a:ext cx="12120664" cy="977462"/>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Création de la matière</a:t>
            </a:r>
          </a:p>
        </p:txBody>
      </p:sp>
      <p:sp>
        <p:nvSpPr>
          <p:cNvPr id="3" name="Sous-titre 2"/>
          <p:cNvSpPr>
            <a:spLocks noGrp="1"/>
          </p:cNvSpPr>
          <p:nvPr>
            <p:ph type="subTitle" idx="1"/>
          </p:nvPr>
        </p:nvSpPr>
        <p:spPr>
          <a:xfrm>
            <a:off x="223888" y="1995981"/>
            <a:ext cx="11672887" cy="4277228"/>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après le réchauffement post inflationniste l’univers a une densité énorme.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si élevée que ni les protons, ni les neutrons ne peuvent exister.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l’univers se refroidit les particules et antiparticules peuvent se former. Tant que l’énergie ambiante n’est pas trop inférieure à leur énergie de masse elles sont sensiblement à l’équilibre. Ensuite elles vont s’annihiler en générant des photons. </a:t>
            </a:r>
            <a:endParaRPr lang="fr-FR" sz="3200" dirty="0">
              <a:solidFill>
                <a:schemeClr val="tx1"/>
              </a:solidFill>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solidFill>
                <a:schemeClr val="tx1"/>
              </a:solidFill>
              <a:latin typeface="+mj-lt"/>
            </a:endParaRPr>
          </a:p>
          <a:p>
            <a:pPr algn="just"/>
            <a:endParaRPr lang="fr-FR" sz="3200" b="1" dirty="0">
              <a:solidFill>
                <a:schemeClr val="tx1"/>
              </a:solidFill>
            </a:endParaRPr>
          </a:p>
        </p:txBody>
      </p:sp>
    </p:spTree>
    <p:extLst>
      <p:ext uri="{BB962C8B-B14F-4D97-AF65-F5344CB8AC3E}">
        <p14:creationId xmlns:p14="http://schemas.microsoft.com/office/powerpoint/2010/main" val="3470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9874" y="92692"/>
            <a:ext cx="11912251" cy="623903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l’excès de matière, la domination écrasante des photons à l’œuvre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Malgré la symétrie des équations, l’imperfection, à l’œuvre, fait qu’il y a un léger excès de matière, ce qui demeure un mystère, non encore vraiment élucidé, même s’il y a des pistes.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L’annihilation massive matière-antimatière fait qu’il y a un milliard de photons par nucléon rescapé, tous contribuant à l‘équilibre thermique!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protons et neutrons restants après annihilation avec les antiprotons et antineutrons seront stables vers t = 0,0001s (la température ambiante est alors environ de 100 MeV).</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4593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5305" y="308624"/>
            <a:ext cx="11734778" cy="623903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l’excès de matière, la domination écrasante des photons à l’œuvre.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l’équilibre entre protons et neutrons qui résultait des réactions symétriques à haute température (p ↔ n) va se briser car le neutron est handicapé par sa masse légèrement supérieure à celle du proton et à t = 0,01s il ne reste plus que 9 neutrons pour 10 protons.</a:t>
            </a:r>
          </a:p>
          <a:p>
            <a:pPr algn="just"/>
            <a:endPar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12050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 nucléosynthèse primordiale</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Les premiers noyaux atomiques</a:t>
            </a:r>
          </a:p>
        </p:txBody>
      </p:sp>
    </p:spTree>
    <p:extLst>
      <p:ext uri="{BB962C8B-B14F-4D97-AF65-F5344CB8AC3E}">
        <p14:creationId xmlns:p14="http://schemas.microsoft.com/office/powerpoint/2010/main" val="103191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c/ce/Milky_Way_from_Fr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177" y="91851"/>
            <a:ext cx="4073911" cy="6110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9/98/Andromeda_Galaxy_%28with_h-alpha%29.jpg/1280px-Andromeda_Galaxy_%28with_h-alpha%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203" y="91851"/>
            <a:ext cx="4768463" cy="312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Messier51 s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202" y="3373695"/>
            <a:ext cx="4768463" cy="33081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95234" y="6220151"/>
            <a:ext cx="4073911"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Notre galaxie vue de la Terre</a:t>
            </a:r>
          </a:p>
        </p:txBody>
      </p:sp>
      <p:sp>
        <p:nvSpPr>
          <p:cNvPr id="5" name="ZoneTexte 4"/>
          <p:cNvSpPr txBox="1"/>
          <p:nvPr/>
        </p:nvSpPr>
        <p:spPr>
          <a:xfrm>
            <a:off x="9422781" y="1538867"/>
            <a:ext cx="2687444" cy="1200329"/>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Autres galaxies:</a:t>
            </a:r>
          </a:p>
          <a:p>
            <a:r>
              <a:rPr lang="fr-FR" sz="2400" dirty="0">
                <a:latin typeface="Times New Roman" panose="02020603050405020304" pitchFamily="18" charset="0"/>
                <a:cs typeface="Times New Roman" panose="02020603050405020304" pitchFamily="18" charset="0"/>
              </a:rPr>
              <a:t>Andromède en haut</a:t>
            </a:r>
          </a:p>
          <a:p>
            <a:r>
              <a:rPr lang="fr-FR" sz="2400" dirty="0">
                <a:latin typeface="Times New Roman" panose="02020603050405020304" pitchFamily="18" charset="0"/>
                <a:cs typeface="Times New Roman" panose="02020603050405020304" pitchFamily="18" charset="0"/>
              </a:rPr>
              <a:t>Tourbillon en bas </a:t>
            </a:r>
          </a:p>
        </p:txBody>
      </p:sp>
    </p:spTree>
    <p:extLst>
      <p:ext uri="{BB962C8B-B14F-4D97-AF65-F5344CB8AC3E}">
        <p14:creationId xmlns:p14="http://schemas.microsoft.com/office/powerpoint/2010/main" val="2826884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1703" y="686668"/>
            <a:ext cx="11731598" cy="4778217"/>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d’environ 1 MeV soit dix milliards de degrés Kelvin (≈ 700 fois la température au centre du Soleil) soit de l’ordre de grandeur de l’énergie de liaison des nucléons dans le noyau.</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ne reste plus qu’un seul neutron pour trois protons!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seule façon de les sauver serait de s’incorporer avec des protons dans des noyaux stables. </a:t>
            </a: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036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8193" y="122996"/>
            <a:ext cx="11598442" cy="775590"/>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passe par le deutérium, la température est suffisamment basse pour le permettre,  mais il a un noyau fragile, (chicane du deutérium).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L’expansion encore rapide de l’espace ne favorise pas cette réaction mais surtout, le bain de photons, à l’équilibre thermique selon la loi statistique du corps noir, en surnombre écrasant (1 milliard par nucléons) détruit systématiquement les noyaux formés.</a:t>
            </a:r>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3463665" y="898586"/>
            <a:ext cx="4890096" cy="2520534"/>
          </a:xfrm>
          <a:prstGeom prst="rect">
            <a:avLst/>
          </a:prstGeom>
        </p:spPr>
      </p:pic>
    </p:spTree>
    <p:extLst>
      <p:ext uri="{BB962C8B-B14F-4D97-AF65-F5344CB8AC3E}">
        <p14:creationId xmlns:p14="http://schemas.microsoft.com/office/powerpoint/2010/main" val="30657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0169" y="0"/>
            <a:ext cx="11953302" cy="6857999"/>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=100 s, la nucléosynthèse devient efficace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tombée à un milliard de degrés Kelvin (environ 70 fois le température du centre du Soleil: Le deutérium devient stable.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entier entre en fusion nucléaire et, en quelques dizaines de secondes, les neutrons survivants (1 neutron pour 7 protons) sont incorporés dans les noyaux de deutérium qui eux-mêmes fusionnent en hélium 4. </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3"/>
          <a:stretch>
            <a:fillRect/>
          </a:stretch>
        </p:blipFill>
        <p:spPr>
          <a:xfrm>
            <a:off x="682028" y="793217"/>
            <a:ext cx="4212701" cy="2921716"/>
          </a:xfrm>
          <a:prstGeom prst="rect">
            <a:avLst/>
          </a:prstGeom>
        </p:spPr>
      </p:pic>
      <p:pic>
        <p:nvPicPr>
          <p:cNvPr id="4" name="Image 3"/>
          <p:cNvPicPr>
            <a:picLocks noChangeAspect="1"/>
          </p:cNvPicPr>
          <p:nvPr/>
        </p:nvPicPr>
        <p:blipFill>
          <a:blip r:embed="rId4"/>
          <a:stretch>
            <a:fillRect/>
          </a:stretch>
        </p:blipFill>
        <p:spPr>
          <a:xfrm>
            <a:off x="6552813" y="793216"/>
            <a:ext cx="2811926" cy="2921716"/>
          </a:xfrm>
          <a:prstGeom prst="rect">
            <a:avLst/>
          </a:prstGeom>
        </p:spPr>
      </p:pic>
    </p:spTree>
    <p:extLst>
      <p:ext uri="{BB962C8B-B14F-4D97-AF65-F5344CB8AC3E}">
        <p14:creationId xmlns:p14="http://schemas.microsoft.com/office/powerpoint/2010/main" val="5022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93252" y="1158949"/>
            <a:ext cx="11871158" cy="5433237"/>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 moins de 100 s , la nucléosynthèse a sauvé les neutrons tout en préservant 90% d’hydrogène, du carburant pour la suite, juste ce qu’il fallait faire…</a:t>
            </a:r>
          </a:p>
          <a:p>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était temps, car déjà décimés par les réactions p ↔ n qui le pénalisaient, le neutron libre est instable et se désintègre en proton avec une période de 15 mn environ. Cette fusion tardive fait que la température est trop basse pour générer des quantités significatives d’autres éléments elle va s’arrêter à t = 200s.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1699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308" y="0"/>
            <a:ext cx="10812492" cy="223335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L’imperfection comme principe créateur</a:t>
            </a:r>
            <a:b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fr-FR" dirty="0"/>
          </a:p>
        </p:txBody>
      </p:sp>
      <p:sp>
        <p:nvSpPr>
          <p:cNvPr id="3" name="Sous-titre 2"/>
          <p:cNvSpPr>
            <a:spLocks noGrp="1"/>
          </p:cNvSpPr>
          <p:nvPr>
            <p:ph type="subTitle" idx="1"/>
          </p:nvPr>
        </p:nvSpPr>
        <p:spPr>
          <a:xfrm>
            <a:off x="733647" y="2052085"/>
            <a:ext cx="10930270" cy="3551274"/>
          </a:xfrm>
        </p:spPr>
        <p:txBody>
          <a:bodyPr>
            <a:norm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l’indétermination de la mécanique quantique l’univers, trop symétrique, trop parfait aurait été stérile.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la dissymétrie matière-antimatière, aucune matière ne serait restée, sans la faiblesse de cette dissymétrie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nucléosynthèse aurait été trop importante et rien de significatif n’aurait pu se passer. </a:t>
            </a:r>
          </a:p>
        </p:txBody>
      </p:sp>
    </p:spTree>
    <p:extLst>
      <p:ext uri="{BB962C8B-B14F-4D97-AF65-F5344CB8AC3E}">
        <p14:creationId xmlns:p14="http://schemas.microsoft.com/office/powerpoint/2010/main" val="26683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308" y="0"/>
            <a:ext cx="10812492" cy="223335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L’imperfection comme principe créateur</a:t>
            </a:r>
            <a:b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fr-FR" dirty="0"/>
          </a:p>
        </p:txBody>
      </p:sp>
      <p:sp>
        <p:nvSpPr>
          <p:cNvPr id="3" name="Sous-titre 2"/>
          <p:cNvSpPr>
            <a:spLocks noGrp="1"/>
          </p:cNvSpPr>
          <p:nvPr>
            <p:ph type="subTitle" idx="1"/>
          </p:nvPr>
        </p:nvSpPr>
        <p:spPr>
          <a:xfrm>
            <a:off x="489098" y="1828800"/>
            <a:ext cx="10962168" cy="3880883"/>
          </a:xfrm>
        </p:spPr>
        <p:txBody>
          <a:bodyPr>
            <a:norm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principe, qui indique qu’un système ne peut pas être dans un état parfaitement déterminé (précision infinie), apparaît comme un principe fondateur et nécessaire de la physique qui a permis notre apparition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ce principe, l’univers n’aurait pas pu évoluer suffisamment longtemps pour permettre notre apparition…</a:t>
            </a:r>
          </a:p>
        </p:txBody>
      </p:sp>
    </p:spTree>
    <p:extLst>
      <p:ext uri="{BB962C8B-B14F-4D97-AF65-F5344CB8AC3E}">
        <p14:creationId xmlns:p14="http://schemas.microsoft.com/office/powerpoint/2010/main" val="77537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475571"/>
            <a:ext cx="12021879" cy="1501006"/>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Les premiers atomes, l’univers devient transparent au rayonnement électromagnétique</a:t>
            </a:r>
          </a:p>
        </p:txBody>
      </p:sp>
    </p:spTree>
    <p:extLst>
      <p:ext uri="{BB962C8B-B14F-4D97-AF65-F5344CB8AC3E}">
        <p14:creationId xmlns:p14="http://schemas.microsoft.com/office/powerpoint/2010/main" val="46724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4236" y="1079652"/>
            <a:ext cx="11871158" cy="6526237"/>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380 000 ans, découplage matière-rayonnement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plasma électrons-noyaux dans l’espace continue de se dilater en se refroidissant et lorsqu’il atteint environ 3000 K, les électrons vont pouvoir être associés de façon stable aux noyaux pour constituer des atomes « neutres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devient transparent à la lumière.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589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9152" y="1002535"/>
            <a:ext cx="11871158" cy="662538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380 000 ans, découplage matière-rayonnement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cette « surface » de « dernière » diffusion (RFC) que les satellites comme Planck analysent car c’est le témoignage observable par le rayonnement le plus ancien de l’histoire de l’univers.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Remarquons que c’est en analysant les motifs des fluctuations de température (des empreintes laissées par les évènements antérieurs) qu’on induit, dans le cadre du modèle théorique, cette histoire antérieure.</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17099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1871158" cy="6625389"/>
          </a:xfrm>
        </p:spPr>
        <p:txBody>
          <a:bodyPr>
            <a:noAutofit/>
          </a:bodyPr>
          <a:lstStyle/>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1093311" y="182135"/>
            <a:ext cx="9860998" cy="4557614"/>
          </a:xfrm>
          <a:prstGeom prst="rect">
            <a:avLst/>
          </a:prstGeom>
        </p:spPr>
      </p:pic>
      <p:sp>
        <p:nvSpPr>
          <p:cNvPr id="4" name="Rectangle 3"/>
          <p:cNvSpPr/>
          <p:nvPr/>
        </p:nvSpPr>
        <p:spPr>
          <a:xfrm>
            <a:off x="160420" y="4739749"/>
            <a:ext cx="11887199" cy="2062103"/>
          </a:xfrm>
          <a:prstGeom prst="rect">
            <a:avLst/>
          </a:prstGeom>
        </p:spPr>
        <p:txBody>
          <a:bodyPr wrap="square">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Image du RFC observée par le satellite Planck (température en fausses couleurs) L’information, les empreintes de l’histoire, est contenue dans l’image. On est exactement dans le schéma de la caverne de Platon: On voit l’ombre d’une supposée réalité physique!</a:t>
            </a:r>
            <a:endParaRPr lang="fr-F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0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366" y="150325"/>
            <a:ext cx="5487467" cy="95771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178113" y="1540096"/>
            <a:ext cx="11812044" cy="4804947"/>
          </a:xfrm>
        </p:spPr>
        <p:txBody>
          <a:bodyPr>
            <a:noAutofit/>
          </a:bodyPr>
          <a:lstStyle/>
          <a:p>
            <a:pPr algn="just"/>
            <a:r>
              <a:rPr lang="fr-FR" sz="3200" dirty="0">
                <a:latin typeface="Times New Roman" panose="02020603050405020304" pitchFamily="18" charset="0"/>
                <a:cs typeface="Times New Roman" panose="02020603050405020304" pitchFamily="18" charset="0"/>
              </a:rPr>
              <a:t>Tous ces problèmes nous empêcheraient-ils de connaître quoi que ce soit de la « réalité physique » l’univers? Non, parce que: </a:t>
            </a:r>
          </a:p>
          <a:p>
            <a:pPr algn="just"/>
            <a:r>
              <a:rPr lang="fr-FR" sz="3200" dirty="0">
                <a:latin typeface="Times New Roman" panose="02020603050405020304" pitchFamily="18" charset="0"/>
                <a:cs typeface="Times New Roman" panose="02020603050405020304" pitchFamily="18" charset="0"/>
              </a:rPr>
              <a:t>D’une part,  ce n’est pas parce qu’on ne connaît pas tout qu’on ne connaît rien.</a:t>
            </a:r>
          </a:p>
          <a:p>
            <a:pPr algn="just"/>
            <a:r>
              <a:rPr lang="fr-FR" sz="3200" dirty="0">
                <a:latin typeface="Times New Roman" panose="02020603050405020304" pitchFamily="18" charset="0"/>
                <a:cs typeface="Times New Roman" panose="02020603050405020304" pitchFamily="18" charset="0"/>
              </a:rPr>
              <a:t>D’autre part, lorsqu’on est conscient de ces limitations on peut s’attacher à chercher les structures qui y sont compatibles et à les considérer comme essentielles.</a:t>
            </a:r>
          </a:p>
          <a:p>
            <a:pPr algn="just"/>
            <a:r>
              <a:rPr lang="fr-FR" sz="3200" dirty="0">
                <a:latin typeface="Times New Roman" panose="02020603050405020304" pitchFamily="18" charset="0"/>
                <a:cs typeface="Times New Roman" panose="02020603050405020304" pitchFamily="18" charset="0"/>
              </a:rPr>
              <a:t>Un point essentiel, qui a été débattu de tout temps, est de s’interroger sur ce qu’on peut considérer comme la « réalité physique ».</a:t>
            </a:r>
          </a:p>
          <a:p>
            <a:pPr algn="just"/>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0264140"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 Les briques de base de la matière et la dynamique de l’univers à l’œuvre:</a:t>
            </a:r>
          </a:p>
        </p:txBody>
      </p:sp>
      <p:sp>
        <p:nvSpPr>
          <p:cNvPr id="5" name="ZoneTexte 4">
            <a:extLst>
              <a:ext uri="{FF2B5EF4-FFF2-40B4-BE49-F238E27FC236}">
                <a16:creationId xmlns:a16="http://schemas.microsoft.com/office/drawing/2014/main" id="{6AF982E6-341E-43F5-9AB7-9EA63B3D1BE3}"/>
              </a:ext>
            </a:extLst>
          </p:cNvPr>
          <p:cNvSpPr txBox="1"/>
          <p:nvPr/>
        </p:nvSpPr>
        <p:spPr>
          <a:xfrm>
            <a:off x="5507758" y="1348800"/>
            <a:ext cx="6525045" cy="550920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Ce tableau représente intégralement de quoi la matière est constituée (les fermions) et toutes les interactions (portées par les bosons) possibles entre elles.</a:t>
            </a:r>
          </a:p>
          <a:p>
            <a:pPr algn="just"/>
            <a:r>
              <a:rPr lang="fr-FR" sz="3200" dirty="0">
                <a:latin typeface="Times New Roman" panose="02020603050405020304" pitchFamily="18" charset="0"/>
                <a:cs typeface="Times New Roman" panose="02020603050405020304" pitchFamily="18" charset="0"/>
              </a:rPr>
              <a:t>Cela apparait bien mince pour expliquer la complexité inouïe de l’univers!</a:t>
            </a:r>
          </a:p>
          <a:p>
            <a:pPr algn="just"/>
            <a:r>
              <a:rPr lang="fr-FR" sz="3200" dirty="0">
                <a:latin typeface="Times New Roman" panose="02020603050405020304" pitchFamily="18" charset="0"/>
                <a:cs typeface="Times New Roman" panose="02020603050405020304" pitchFamily="18" charset="0"/>
              </a:rPr>
              <a:t>Pour être complet il faudrait ajouter l’antimatière, mais elle semble  quasi inexistante dans l’univers.</a:t>
            </a:r>
          </a:p>
        </p:txBody>
      </p:sp>
      <p:pic>
        <p:nvPicPr>
          <p:cNvPr id="2" name="Graphique 1">
            <a:extLst>
              <a:ext uri="{FF2B5EF4-FFF2-40B4-BE49-F238E27FC236}">
                <a16:creationId xmlns:a16="http://schemas.microsoft.com/office/drawing/2014/main" id="{EE44D4BE-5A5F-4A74-B429-A89EEEACEAF4}"/>
              </a:ext>
            </a:extLst>
          </p:cNvPr>
          <p:cNvPicPr>
            <a:picLocks noChangeAspect="1"/>
          </p:cNvPicPr>
          <p:nvPr/>
        </p:nvPicPr>
        <p:blipFill>
          <a:blip r:embed="rId3" cstate="print">
            <a:lum contrast="76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58368"/>
            <a:ext cx="5507758" cy="5270014"/>
          </a:xfrm>
          <a:prstGeom prst="rect">
            <a:avLst/>
          </a:prstGeom>
        </p:spPr>
      </p:pic>
    </p:spTree>
    <p:extLst>
      <p:ext uri="{BB962C8B-B14F-4D97-AF65-F5344CB8AC3E}">
        <p14:creationId xmlns:p14="http://schemas.microsoft.com/office/powerpoint/2010/main" val="18128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Les quatre interactions connues </a:t>
            </a:r>
            <a:endParaRPr lang="fr-FR" sz="4400" dirty="0">
              <a:latin typeface="Times New Roman" panose="02020603050405020304" pitchFamily="18" charset="0"/>
              <a:cs typeface="Times New Roman" panose="02020603050405020304" pitchFamily="18" charset="0"/>
            </a:endParaRPr>
          </a:p>
        </p:txBody>
      </p:sp>
      <p:sp>
        <p:nvSpPr>
          <p:cNvPr id="3" name="Sous-titre 2"/>
          <p:cNvSpPr>
            <a:spLocks noGrp="1"/>
          </p:cNvSpPr>
          <p:nvPr>
            <p:ph type="subTitle" idx="1"/>
          </p:nvPr>
        </p:nvSpPr>
        <p:spPr>
          <a:xfrm>
            <a:off x="47575" y="1053552"/>
            <a:ext cx="12120664" cy="5804447"/>
          </a:xfrm>
        </p:spPr>
        <p:txBody>
          <a:bodyPr>
            <a:noAutofit/>
          </a:bodyPr>
          <a:lstStyle/>
          <a:p>
            <a:pPr algn="just"/>
            <a:r>
              <a:rPr lang="fr-FR" sz="32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cs typeface="Times New Roman" panose="02020603050405020304" pitchFamily="18" charset="0"/>
              </a:rPr>
              <a:t>Gravitation</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(très faible). </a:t>
            </a:r>
            <a:r>
              <a:rPr lang="fr-FR" sz="3200" u="sng"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Théorie: Relativité générale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u="sng"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Toute la matière-énergie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courbe l’espace-temps et interagit avec. Interaction à longue portée dont la propagation de sa variation (ondes gravitationnelles – médiateur quantique le graviton) se fait à la vitesse finie de la lumière.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Compte tenu de son extrême faiblesse ne va régir l’univers qu’à grande échelle - Très grosses masses (galaxies, étoiles, planètes et leurs satellites, comètes, etc.): Régit les grandes structures.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masse inerte des particules est conférée par le champ de Higgs. Le principe d’équivalence stipule son égalité avec la masse gravitationnelle passive, qui est le coefficient de couplage avec le champ gravitationnel.</a:t>
            </a:r>
            <a:endParaRPr lang="fr-FR" sz="3200" dirty="0">
              <a:solidFill>
                <a:schemeClr val="tx1"/>
              </a:solidFill>
            </a:endParaRPr>
          </a:p>
        </p:txBody>
      </p:sp>
    </p:spTree>
    <p:extLst>
      <p:ext uri="{BB962C8B-B14F-4D97-AF65-F5344CB8AC3E}">
        <p14:creationId xmlns:p14="http://schemas.microsoft.com/office/powerpoint/2010/main" val="42297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1179"/>
            <a:ext cx="12191999" cy="7109639"/>
          </a:xfrm>
          <a:prstGeom prst="rect">
            <a:avLst/>
          </a:prstGeom>
        </p:spPr>
        <p:txBody>
          <a:bodyPr wrap="square">
            <a:spAutoFit/>
          </a:bodyPr>
          <a:lstStyle/>
          <a:p>
            <a:r>
              <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Electromagnétisme:</a:t>
            </a:r>
            <a:r>
              <a:rPr lang="fr-FR" sz="3600" dirty="0">
                <a:latin typeface="Times New Roman" panose="02020603050405020304" pitchFamily="18" charset="0"/>
                <a:cs typeface="Times New Roman" panose="02020603050405020304" pitchFamily="18" charset="0"/>
              </a:rPr>
              <a:t> </a:t>
            </a:r>
            <a:r>
              <a:rPr lang="fr-FR"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Théorie Electrofaible</a:t>
            </a:r>
            <a:r>
              <a:rPr lang="fr-FR" sz="3600" dirty="0">
                <a:latin typeface="Times New Roman" panose="02020603050405020304" pitchFamily="18" charset="0"/>
                <a:cs typeface="Times New Roman" panose="02020603050405020304" pitchFamily="18" charset="0"/>
              </a:rPr>
              <a:t>: </a:t>
            </a:r>
          </a:p>
          <a:p>
            <a:endParaRPr lang="fr-FR" sz="3600" dirty="0">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Concerne les particules ou systèmes chargés (charge + ou -)  et/ou ayant un moment magnétique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fois plus forte que la gravitation). Interaction à longue portée dont la propagation de sa variation (ondes électromagnétiques) se fait à la vitesse finie de la lumière.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Médiateur quantique: le photon</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Assure la cohésion des atomes, des molécules (entre atomes: effet résiduel) et macroscopique (solides, liquides).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très grande échelle son influence est faible du fait des 2 types de charges qui se compensent, l’univers étant supposé globalement neutre.</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4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 y="408139"/>
            <a:ext cx="12001501" cy="6555641"/>
          </a:xfrm>
          <a:prstGeom prst="rect">
            <a:avLst/>
          </a:prstGeom>
        </p:spPr>
        <p:txBody>
          <a:bodyPr wrap="square">
            <a:spAutoFit/>
          </a:bodyPr>
          <a:lstStyle/>
          <a:p>
            <a:pPr algn="just"/>
            <a:r>
              <a:rPr lang="fr-F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Interaction forte</a:t>
            </a:r>
            <a:r>
              <a:rPr lang="fr-FR" sz="3600" dirty="0">
                <a:latin typeface="Times New Roman" panose="02020603050405020304" pitchFamily="18" charset="0"/>
                <a:cs typeface="Times New Roman" panose="02020603050405020304" pitchFamily="18" charset="0"/>
              </a:rPr>
              <a:t> : </a:t>
            </a:r>
            <a:r>
              <a:rPr lang="fr-FR"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Théorie Chromodynamique</a:t>
            </a:r>
            <a:r>
              <a:rPr lang="fr-F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Concerne les quarks (confinés) constituants du noyau.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Charge de couleur (3 couleurs).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à courte portée  &lt;10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Assure la cohésion des particules (protons, neutrons).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Médiateur quantique:  le gluon.</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Notons que la cohésion du noyau est assurée par la « force nucléaire » qui n’est pas une interaction fondamentale. Ce pourrait être un effet résiduel de l’interaction forte (mais c’est une hypothèse).</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 12">
            <a:extLst>
              <a:ext uri="{FF2B5EF4-FFF2-40B4-BE49-F238E27FC236}">
                <a16:creationId xmlns:a16="http://schemas.microsoft.com/office/drawing/2014/main" id="{F094871B-1509-48BE-BEB2-DEB6CB88B5E9}"/>
              </a:ext>
            </a:extLst>
          </p:cNvPr>
          <p:cNvPicPr>
            <a:picLocks noChangeAspect="1"/>
          </p:cNvPicPr>
          <p:nvPr/>
        </p:nvPicPr>
        <p:blipFill>
          <a:blip r:embed="rId2"/>
          <a:stretch>
            <a:fillRect/>
          </a:stretch>
        </p:blipFill>
        <p:spPr>
          <a:xfrm>
            <a:off x="9096979" y="2033045"/>
            <a:ext cx="2999771" cy="2791910"/>
          </a:xfrm>
          <a:prstGeom prst="rect">
            <a:avLst/>
          </a:prstGeom>
          <a:noFill/>
          <a:ln cap="flat">
            <a:noFill/>
          </a:ln>
        </p:spPr>
      </p:pic>
    </p:spTree>
    <p:extLst>
      <p:ext uri="{BB962C8B-B14F-4D97-AF65-F5344CB8AC3E}">
        <p14:creationId xmlns:p14="http://schemas.microsoft.com/office/powerpoint/2010/main" val="4634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233" y="151179"/>
            <a:ext cx="7168587" cy="6555641"/>
          </a:xfrm>
          <a:prstGeom prst="rect">
            <a:avLst/>
          </a:prstGeom>
        </p:spPr>
        <p:txBody>
          <a:bodyPr wrap="square">
            <a:spAutoFit/>
          </a:bodyPr>
          <a:lstStyle/>
          <a:p>
            <a:pPr algn="just"/>
            <a:r>
              <a:rPr lang="fr-F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Interaction faible</a:t>
            </a:r>
            <a:r>
              <a:rPr lang="fr-FR" sz="3600" dirty="0">
                <a:latin typeface="Calibri" panose="020F0502020204030204" pitchFamily="34" charset="0"/>
              </a:rPr>
              <a:t> </a:t>
            </a:r>
            <a:r>
              <a:rPr lang="fr-FR" sz="3200" dirty="0"/>
              <a:t>: </a:t>
            </a:r>
            <a:r>
              <a:rPr lang="fr-FR" sz="3200" dirty="0">
                <a:latin typeface="Times New Roman" panose="02020603050405020304" pitchFamily="18" charset="0"/>
                <a:cs typeface="Times New Roman" panose="02020603050405020304" pitchFamily="18" charset="0"/>
              </a:rPr>
              <a:t>Théorie électrofaible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Permet aux quarks de changer de nature donc aux particules de changer de nature, donc au atomes de changer de nature chimique. Exemple, neutron → proton : (voir diagramme ci-contre)</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à courte portée &lt;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Médiateur quantique: bosons W</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W</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W</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interaction « reconnait » la droite et la gauche (violation de parité!). Cette différence permet de distinguer matière et antimatière! </a:t>
            </a:r>
          </a:p>
        </p:txBody>
      </p:sp>
      <p:pic>
        <p:nvPicPr>
          <p:cNvPr id="4" name="Image 3">
            <a:extLst>
              <a:ext uri="{FF2B5EF4-FFF2-40B4-BE49-F238E27FC236}">
                <a16:creationId xmlns:a16="http://schemas.microsoft.com/office/drawing/2014/main" id="{1937E7F3-1AA0-43C9-967F-262B641F8D4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488820" y="931758"/>
            <a:ext cx="4508339" cy="4508339"/>
          </a:xfrm>
          <a:prstGeom prst="rect">
            <a:avLst/>
          </a:prstGeom>
        </p:spPr>
      </p:pic>
      <p:sp>
        <p:nvSpPr>
          <p:cNvPr id="3" name="ZoneTexte 2">
            <a:extLst>
              <a:ext uri="{FF2B5EF4-FFF2-40B4-BE49-F238E27FC236}">
                <a16:creationId xmlns:a16="http://schemas.microsoft.com/office/drawing/2014/main" id="{8806EB14-9CAB-432D-B78D-E02111420904}"/>
              </a:ext>
            </a:extLst>
          </p:cNvPr>
          <p:cNvSpPr txBox="1"/>
          <p:nvPr/>
        </p:nvSpPr>
        <p:spPr>
          <a:xfrm>
            <a:off x="8366568" y="5596405"/>
            <a:ext cx="3231266" cy="95410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Désintégration d’un neutron en proton</a:t>
            </a:r>
          </a:p>
        </p:txBody>
      </p:sp>
    </p:spTree>
    <p:extLst>
      <p:ext uri="{BB962C8B-B14F-4D97-AF65-F5344CB8AC3E}">
        <p14:creationId xmlns:p14="http://schemas.microsoft.com/office/powerpoint/2010/main" val="121017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p>
        </p:txBody>
      </p:sp>
      <p:sp>
        <p:nvSpPr>
          <p:cNvPr id="3" name="Sous-titre 2"/>
          <p:cNvSpPr>
            <a:spLocks noGrp="1"/>
          </p:cNvSpPr>
          <p:nvPr>
            <p:ph type="subTitle" idx="1"/>
          </p:nvPr>
        </p:nvSpPr>
        <p:spPr>
          <a:xfrm>
            <a:off x="303075" y="2063371"/>
            <a:ext cx="11213430" cy="353543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niveau des éléments « chimiques », briques de la matière (92 éléments « stables » à différents degrés) cette diversité est permise par les neutrons qui assurent la cohésion du noyau.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protons qui sont chargés positivement se repoussent et la force nucléaire serait rapidement vaincue si les neutrons qui ne sont pas chargés ne venaient pas la renforcer. </a:t>
            </a:r>
          </a:p>
        </p:txBody>
      </p:sp>
    </p:spTree>
    <p:extLst>
      <p:ext uri="{BB962C8B-B14F-4D97-AF65-F5344CB8AC3E}">
        <p14:creationId xmlns:p14="http://schemas.microsoft.com/office/powerpoint/2010/main" val="30011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p>
        </p:txBody>
      </p:sp>
      <p:sp>
        <p:nvSpPr>
          <p:cNvPr id="3" name="Sous-titre 2"/>
          <p:cNvSpPr>
            <a:spLocks noGrp="1"/>
          </p:cNvSpPr>
          <p:nvPr>
            <p:ph type="subTitle" idx="1"/>
          </p:nvPr>
        </p:nvSpPr>
        <p:spPr>
          <a:xfrm>
            <a:off x="659219" y="2369647"/>
            <a:ext cx="10717618" cy="314980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neutrons le nombre d’éléments stables seraient très réduit et une chimie permettant la vie telle qu’on la connait qu’on appellera désormais la vie, fondée principalement sur des éléments comme le carbone, l’oxygène, l’azote et l’hydrogène entre autres ne serait pas possible</a:t>
            </a:r>
          </a:p>
        </p:txBody>
      </p:sp>
    </p:spTree>
    <p:extLst>
      <p:ext uri="{BB962C8B-B14F-4D97-AF65-F5344CB8AC3E}">
        <p14:creationId xmlns:p14="http://schemas.microsoft.com/office/powerpoint/2010/main" val="11663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3137" y="0"/>
            <a:ext cx="11598442" cy="6400799"/>
          </a:xfrm>
        </p:spPr>
        <p:txBody>
          <a:bodyPr>
            <a:noAutofit/>
          </a:bodyPr>
          <a:lstStyle/>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Image 1"/>
          <p:cNvPicPr>
            <a:picLocks noChangeAspect="1"/>
          </p:cNvPicPr>
          <p:nvPr/>
        </p:nvPicPr>
        <p:blipFill>
          <a:blip r:embed="rId2"/>
          <a:stretch>
            <a:fillRect/>
          </a:stretch>
        </p:blipFill>
        <p:spPr>
          <a:xfrm>
            <a:off x="95441" y="0"/>
            <a:ext cx="7352203" cy="4604929"/>
          </a:xfrm>
          <a:prstGeom prst="rect">
            <a:avLst/>
          </a:prstGeom>
        </p:spPr>
      </p:pic>
      <p:pic>
        <p:nvPicPr>
          <p:cNvPr id="7" name="Image 6"/>
          <p:cNvPicPr>
            <a:picLocks noChangeAspect="1"/>
          </p:cNvPicPr>
          <p:nvPr/>
        </p:nvPicPr>
        <p:blipFill>
          <a:blip r:embed="rId3"/>
          <a:stretch>
            <a:fillRect/>
          </a:stretch>
        </p:blipFill>
        <p:spPr>
          <a:xfrm>
            <a:off x="7447644" y="-1"/>
            <a:ext cx="4679376" cy="4604929"/>
          </a:xfrm>
          <a:prstGeom prst="rect">
            <a:avLst/>
          </a:prstGeom>
        </p:spPr>
      </p:pic>
      <p:sp>
        <p:nvSpPr>
          <p:cNvPr id="4" name="ZoneTexte 3"/>
          <p:cNvSpPr txBox="1"/>
          <p:nvPr/>
        </p:nvSpPr>
        <p:spPr>
          <a:xfrm>
            <a:off x="0" y="4604928"/>
            <a:ext cx="12192000" cy="2308324"/>
          </a:xfrm>
          <a:prstGeom prst="rect">
            <a:avLst/>
          </a:prstGeom>
          <a:noFill/>
        </p:spPr>
        <p:txBody>
          <a:bodyPr wrap="square" rtlCol="0">
            <a:spAutoFit/>
          </a:bodyPr>
          <a:lstStyle/>
          <a:p>
            <a:pPr algn="just"/>
            <a:r>
              <a:rPr lang="fr-FR"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nucléosynthèse primordiale (univers entier en fusion) n’a généré pratiquement que de l’hélium, (la composition de l’univers étant alors d’environ  90% d’hydrogène de 10% d’hélium) et de traces de deutérium et de lithium.  Piètre résultat au vu du phénomène cosmique à l’œuvre. </a:t>
            </a:r>
          </a:p>
          <a:p>
            <a:pPr algn="just"/>
            <a:r>
              <a:rPr lang="fr-FR"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c’est heureux, car si elle avait été totale l’histoire s’arrêtait là! En effet, elle a préservé le « carburant » essentiel de la fusion (l’hydrogène) pour la suite des évènements et a sauvé les neutrons ce qui autorisera la chimie complexe et variée que nous connaissons.</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4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A9C31-E901-4EA3-80AD-3FA97D2E3E70}"/>
              </a:ext>
            </a:extLst>
          </p:cNvPr>
          <p:cNvSpPr>
            <a:spLocks noGrp="1"/>
          </p:cNvSpPr>
          <p:nvPr>
            <p:ph type="title"/>
          </p:nvPr>
        </p:nvSpPr>
        <p:spPr>
          <a:xfrm>
            <a:off x="1721876" y="21515"/>
            <a:ext cx="8777587" cy="849854"/>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 synthèse miraculeuse du carbone</a:t>
            </a:r>
          </a:p>
        </p:txBody>
      </p:sp>
      <p:sp>
        <p:nvSpPr>
          <p:cNvPr id="4" name="ZoneTexte 3">
            <a:extLst>
              <a:ext uri="{FF2B5EF4-FFF2-40B4-BE49-F238E27FC236}">
                <a16:creationId xmlns:a16="http://schemas.microsoft.com/office/drawing/2014/main" id="{44A2C2D1-FDAB-4217-B245-9A780A6D995A}"/>
              </a:ext>
            </a:extLst>
          </p:cNvPr>
          <p:cNvSpPr txBox="1"/>
          <p:nvPr/>
        </p:nvSpPr>
        <p:spPr>
          <a:xfrm>
            <a:off x="204720" y="1012954"/>
            <a:ext cx="11532197" cy="4524315"/>
          </a:xfrm>
          <a:prstGeom prst="rect">
            <a:avLst/>
          </a:prstGeom>
          <a:noFill/>
        </p:spPr>
        <p:txBody>
          <a:bodyPr wrap="square">
            <a:spAutoFit/>
          </a:bodyPr>
          <a:lstStyle/>
          <a:p>
            <a:pPr algn="just"/>
            <a:r>
              <a:rPr lang="fr-FR" sz="3200" kern="150" dirty="0">
                <a:effectLst/>
                <a:latin typeface="Times New Roman" panose="02020603050405020304" pitchFamily="18" charset="0"/>
                <a:ea typeface="Andale Sans UI"/>
                <a:cs typeface="Tahoma" panose="020B0604030504040204" pitchFamily="34" charset="0"/>
              </a:rPr>
              <a:t>Ce carbone synthétisé, entre autres, dans ces supernovas, est un élément fondamental de la chimie du vivant. </a:t>
            </a:r>
            <a:endParaRPr lang="fr-FR" sz="3200" kern="150" dirty="0">
              <a:latin typeface="Times New Roman" panose="02020603050405020304" pitchFamily="18" charset="0"/>
              <a:ea typeface="Andale Sans UI"/>
              <a:cs typeface="Tahoma" panose="020B0604030504040204" pitchFamily="34" charset="0"/>
            </a:endParaRPr>
          </a:p>
          <a:p>
            <a:pPr algn="just"/>
            <a:r>
              <a:rPr lang="fr-FR" sz="3200" kern="150" dirty="0">
                <a:effectLst/>
                <a:latin typeface="Times New Roman" panose="02020603050405020304" pitchFamily="18" charset="0"/>
                <a:ea typeface="Andale Sans UI"/>
                <a:cs typeface="Tahoma" panose="020B0604030504040204" pitchFamily="34" charset="0"/>
              </a:rPr>
              <a:t>Il a bénéficié du fait qu’un état d’énergie du noyau de carbone est, de façon surprenante, en « résonnance » avec les énergies des éléments à fusionner, sinon elle aurait été très peu efficace. </a:t>
            </a:r>
            <a:endParaRPr lang="fr-FR" sz="3200" kern="150" dirty="0">
              <a:latin typeface="Times New Roman" panose="02020603050405020304" pitchFamily="18" charset="0"/>
              <a:ea typeface="Andale Sans UI"/>
              <a:cs typeface="Tahoma" panose="020B0604030504040204" pitchFamily="34" charset="0"/>
            </a:endParaRPr>
          </a:p>
          <a:p>
            <a:pPr algn="just"/>
            <a:r>
              <a:rPr lang="fr-FR" sz="3200" kern="150" dirty="0">
                <a:effectLst/>
                <a:latin typeface="Times New Roman" panose="02020603050405020304" pitchFamily="18" charset="0"/>
                <a:ea typeface="Andale Sans UI"/>
                <a:cs typeface="Tahoma" panose="020B0604030504040204" pitchFamily="34" charset="0"/>
              </a:rPr>
              <a:t>En effet, la réaction de fusion pour produire le carbone fait intervenir la collision de trois noyaux d’hélium (qui est abondant dans les étoiles) en passant par le béryllium, selon la séquence suivante : </a:t>
            </a:r>
          </a:p>
          <a:p>
            <a:pPr algn="just"/>
            <a:endParaRPr lang="fr-FR" sz="32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38217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A9C31-E901-4EA3-80AD-3FA97D2E3E70}"/>
              </a:ext>
            </a:extLst>
          </p:cNvPr>
          <p:cNvSpPr>
            <a:spLocks noGrp="1"/>
          </p:cNvSpPr>
          <p:nvPr>
            <p:ph type="title"/>
          </p:nvPr>
        </p:nvSpPr>
        <p:spPr>
          <a:xfrm>
            <a:off x="1721876" y="21515"/>
            <a:ext cx="8777587" cy="849854"/>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 synthèse miraculeuse du carbone</a:t>
            </a:r>
          </a:p>
        </p:txBody>
      </p:sp>
      <p:sp>
        <p:nvSpPr>
          <p:cNvPr id="4" name="ZoneTexte 3">
            <a:extLst>
              <a:ext uri="{FF2B5EF4-FFF2-40B4-BE49-F238E27FC236}">
                <a16:creationId xmlns:a16="http://schemas.microsoft.com/office/drawing/2014/main" id="{44A2C2D1-FDAB-4217-B245-9A780A6D995A}"/>
              </a:ext>
            </a:extLst>
          </p:cNvPr>
          <p:cNvSpPr txBox="1"/>
          <p:nvPr/>
        </p:nvSpPr>
        <p:spPr>
          <a:xfrm>
            <a:off x="349102" y="2151727"/>
            <a:ext cx="11493796" cy="4031873"/>
          </a:xfrm>
          <a:prstGeom prst="rect">
            <a:avLst/>
          </a:prstGeom>
          <a:noFill/>
        </p:spPr>
        <p:txBody>
          <a:bodyPr wrap="square">
            <a:spAutoFit/>
          </a:bodyPr>
          <a:lstStyle/>
          <a:p>
            <a:pPr algn="just"/>
            <a:r>
              <a:rPr lang="fr-FR" sz="3200" kern="150" dirty="0">
                <a:latin typeface="Times New Roman" panose="02020603050405020304" pitchFamily="18" charset="0"/>
                <a:ea typeface="Andale Sans UI"/>
                <a:cs typeface="Tahoma" panose="020B0604030504040204" pitchFamily="34" charset="0"/>
              </a:rPr>
              <a:t>Deux noyaux d’hélium fusionnent pour former un noyau de béryllium qui en fusionnant avec un atome d’hélium donnent le carbone. </a:t>
            </a:r>
            <a:endParaRPr lang="fr-FR" sz="2800" kern="150" dirty="0">
              <a:latin typeface="Times New Roman" panose="02020603050405020304" pitchFamily="18" charset="0"/>
              <a:ea typeface="Andale Sans UI"/>
              <a:cs typeface="Tahoma" panose="020B0604030504040204" pitchFamily="34" charset="0"/>
            </a:endParaRPr>
          </a:p>
          <a:p>
            <a:pPr algn="just"/>
            <a:r>
              <a:rPr lang="fr-FR" sz="3200" kern="150" dirty="0">
                <a:effectLst/>
                <a:latin typeface="Times New Roman" panose="02020603050405020304" pitchFamily="18" charset="0"/>
                <a:ea typeface="Andale Sans UI"/>
                <a:cs typeface="Tahoma" panose="020B0604030504040204" pitchFamily="34" charset="0"/>
              </a:rPr>
              <a:t>La probabilité de cette séquence est a priori très faible et ne permet pas d’expliquer son abondance dans les étoiles. </a:t>
            </a:r>
          </a:p>
          <a:p>
            <a:pPr algn="just"/>
            <a:r>
              <a:rPr lang="fr-FR" sz="3200" kern="150" dirty="0">
                <a:effectLst/>
                <a:latin typeface="Times New Roman" panose="02020603050405020304" pitchFamily="18" charset="0"/>
                <a:ea typeface="Andale Sans UI"/>
                <a:cs typeface="Tahoma" panose="020B0604030504040204" pitchFamily="34" charset="0"/>
              </a:rPr>
              <a:t>Sans cette résonnance, la chimie organique aurait été différente et donc la vie telle que nous la connaissons n’aurait peut-être pas pu émerger !</a:t>
            </a:r>
            <a:endParaRPr lang="fr-FR" sz="3200" kern="150" dirty="0">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13930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11778272"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Quelle réalité physique? L’Allégorie de la caverne</a:t>
            </a:r>
          </a:p>
        </p:txBody>
      </p:sp>
      <p:sp>
        <p:nvSpPr>
          <p:cNvPr id="3" name="ZoneTexte 2"/>
          <p:cNvSpPr txBox="1"/>
          <p:nvPr/>
        </p:nvSpPr>
        <p:spPr>
          <a:xfrm>
            <a:off x="3713357" y="769441"/>
            <a:ext cx="8302180" cy="6001643"/>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Platon dans son livre « La république » se demandait comment des prisonniers enchaînés dans une caverne, réduits à ne voir que des ombres d’ objets extérieurs (inconnus) pourraient induire que ce ne sont que des ombres de quelque chose qu’ils ne perçoivent pas.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les ombres représentent des objets réels, alors comment peut-on récupérer la réalité de la représentation de la réalité ? En outre, si un prisonnier affirme que les ombres sont eux-mêmes la réalité, peut-on lui prouver qu’il a tort ? </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99" t="-422" r="-599" b="8066"/>
          <a:stretch/>
        </p:blipFill>
        <p:spPr>
          <a:xfrm>
            <a:off x="0" y="1409490"/>
            <a:ext cx="3613224" cy="4740101"/>
          </a:xfrm>
          <a:prstGeom prst="rect">
            <a:avLst/>
          </a:prstGeom>
        </p:spPr>
      </p:pic>
    </p:spTree>
    <p:extLst>
      <p:ext uri="{BB962C8B-B14F-4D97-AF65-F5344CB8AC3E}">
        <p14:creationId xmlns:p14="http://schemas.microsoft.com/office/powerpoint/2010/main" val="6827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A9C31-E901-4EA3-80AD-3FA97D2E3E70}"/>
              </a:ext>
            </a:extLst>
          </p:cNvPr>
          <p:cNvSpPr>
            <a:spLocks noGrp="1"/>
          </p:cNvSpPr>
          <p:nvPr>
            <p:ph type="title"/>
          </p:nvPr>
        </p:nvSpPr>
        <p:spPr>
          <a:xfrm>
            <a:off x="1721876" y="21515"/>
            <a:ext cx="8777587" cy="849854"/>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 synthèse miraculeuse du carbone</a:t>
            </a:r>
          </a:p>
        </p:txBody>
      </p:sp>
      <p:sp>
        <p:nvSpPr>
          <p:cNvPr id="4" name="ZoneTexte 3">
            <a:extLst>
              <a:ext uri="{FF2B5EF4-FFF2-40B4-BE49-F238E27FC236}">
                <a16:creationId xmlns:a16="http://schemas.microsoft.com/office/drawing/2014/main" id="{44A2C2D1-FDAB-4217-B245-9A780A6D995A}"/>
              </a:ext>
            </a:extLst>
          </p:cNvPr>
          <p:cNvSpPr txBox="1"/>
          <p:nvPr/>
        </p:nvSpPr>
        <p:spPr>
          <a:xfrm>
            <a:off x="423530" y="1653232"/>
            <a:ext cx="11344940" cy="4524315"/>
          </a:xfrm>
          <a:prstGeom prst="rect">
            <a:avLst/>
          </a:prstGeom>
          <a:noFill/>
        </p:spPr>
        <p:txBody>
          <a:bodyPr wrap="square">
            <a:spAutoFit/>
          </a:bodyPr>
          <a:lstStyle/>
          <a:p>
            <a:pPr algn="just"/>
            <a:r>
              <a:rPr lang="fr-FR" sz="3200" kern="150" dirty="0">
                <a:effectLst/>
                <a:latin typeface="Times New Roman" panose="02020603050405020304" pitchFamily="18" charset="0"/>
                <a:ea typeface="Andale Sans UI"/>
                <a:cs typeface="Tahoma" panose="020B0604030504040204" pitchFamily="34" charset="0"/>
              </a:rPr>
              <a:t>Après avoir </a:t>
            </a:r>
            <a:r>
              <a:rPr lang="fr-FR" sz="3200" kern="150" dirty="0">
                <a:latin typeface="Times New Roman" panose="02020603050405020304" pitchFamily="18" charset="0"/>
                <a:ea typeface="Andale Sans UI"/>
                <a:cs typeface="Tahoma" panose="020B0604030504040204" pitchFamily="34" charset="0"/>
              </a:rPr>
              <a:t>surmonté la symétrie matière-antimatière qui n’aurait laissé que des photons, la nucléosynthèse poussive avec sa chicane du deutérium et le bain de photons destructeur, qui n’a produit quasiment que de l’hélium ce qui a tout de même permis le sauvetage in extremis des neutrons rescapés, un nouvel obstacle se présentait à nous. </a:t>
            </a:r>
          </a:p>
          <a:p>
            <a:pPr algn="just"/>
            <a:endParaRPr lang="fr-FR" sz="3200" kern="150" dirty="0">
              <a:effectLst/>
              <a:latin typeface="Times New Roman" panose="02020603050405020304" pitchFamily="18" charset="0"/>
              <a:ea typeface="Andale Sans UI"/>
              <a:cs typeface="Tahoma" panose="020B0604030504040204" pitchFamily="34" charset="0"/>
            </a:endParaRPr>
          </a:p>
          <a:p>
            <a:pPr algn="just"/>
            <a:r>
              <a:rPr lang="fr-FR" sz="3200" kern="150" dirty="0">
                <a:effectLst/>
                <a:latin typeface="Times New Roman" panose="02020603050405020304" pitchFamily="18" charset="0"/>
                <a:ea typeface="Andale Sans UI"/>
                <a:cs typeface="Tahoma" panose="020B0604030504040204" pitchFamily="34" charset="0"/>
              </a:rPr>
              <a:t>On voit que chemin jusqu’à une chimie permettant une complexité qui peut mener à notre existence est plutôt périlleux.</a:t>
            </a:r>
          </a:p>
        </p:txBody>
      </p:sp>
    </p:spTree>
    <p:extLst>
      <p:ext uri="{BB962C8B-B14F-4D97-AF65-F5344CB8AC3E}">
        <p14:creationId xmlns:p14="http://schemas.microsoft.com/office/powerpoint/2010/main" val="21512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587332"/>
            <a:ext cx="11915553" cy="1158368"/>
          </a:xfrm>
        </p:spPr>
        <p:txBody>
          <a:bodyPr>
            <a:normAutofit fontScale="55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Ces mêmes acteurs de la dynamique de l’univers vont aussi permettre l’apparition de la vie</a:t>
            </a:r>
          </a:p>
        </p:txBody>
      </p:sp>
    </p:spTree>
    <p:extLst>
      <p:ext uri="{BB962C8B-B14F-4D97-AF65-F5344CB8AC3E}">
        <p14:creationId xmlns:p14="http://schemas.microsoft.com/office/powerpoint/2010/main" val="1343471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1CA34-2C38-416F-B950-8DA3098B8983}"/>
              </a:ext>
            </a:extLst>
          </p:cNvPr>
          <p:cNvSpPr>
            <a:spLocks noGrp="1"/>
          </p:cNvSpPr>
          <p:nvPr>
            <p:ph type="title"/>
          </p:nvPr>
        </p:nvSpPr>
        <p:spPr>
          <a:xfrm>
            <a:off x="3518403" y="136713"/>
            <a:ext cx="5185759" cy="945776"/>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 hasard créateur  ?</a:t>
            </a:r>
          </a:p>
        </p:txBody>
      </p:sp>
      <p:sp>
        <p:nvSpPr>
          <p:cNvPr id="3" name="Espace réservé du contenu 2">
            <a:extLst>
              <a:ext uri="{FF2B5EF4-FFF2-40B4-BE49-F238E27FC236}">
                <a16:creationId xmlns:a16="http://schemas.microsoft.com/office/drawing/2014/main" id="{AD2B076B-E1F0-4705-98D5-85C803BCAF39}"/>
              </a:ext>
            </a:extLst>
          </p:cNvPr>
          <p:cNvSpPr>
            <a:spLocks noGrp="1"/>
          </p:cNvSpPr>
          <p:nvPr>
            <p:ph idx="1"/>
          </p:nvPr>
        </p:nvSpPr>
        <p:spPr>
          <a:xfrm>
            <a:off x="0" y="1331259"/>
            <a:ext cx="12070080" cy="5263179"/>
          </a:xfrm>
        </p:spPr>
        <p:txBody>
          <a:bodyPr>
            <a:normAutofit lnSpcReduction="10000"/>
          </a:bodyPr>
          <a:lstStyle/>
          <a:p>
            <a:pPr algn="just"/>
            <a:r>
              <a:rPr lang="fr-FR" sz="3200" dirty="0">
                <a:latin typeface="Times New Roman" panose="02020603050405020304" pitchFamily="18" charset="0"/>
                <a:cs typeface="Times New Roman" panose="02020603050405020304" pitchFamily="18" charset="0"/>
              </a:rPr>
              <a:t>L’imperfection créatrice à l’œuvre, (nous avons indiqué que la perfection était stérile) semble impliquer que l’univers obéisse aux lois du hasard. </a:t>
            </a:r>
          </a:p>
          <a:p>
            <a:pPr algn="just"/>
            <a:r>
              <a:rPr lang="fr-FR" sz="3200" dirty="0">
                <a:latin typeface="Times New Roman" panose="02020603050405020304" pitchFamily="18" charset="0"/>
                <a:cs typeface="Times New Roman" panose="02020603050405020304" pitchFamily="18" charset="0"/>
              </a:rPr>
              <a:t>En fait ce hasard est contraint par les quatre interactions fondamentales que nous avons citées qui jouent le rôle de « l’ADN » de l’univers. Tout n’est pas possible, ne peut exister et se produire que ce qui est compatible avec ces interactions. </a:t>
            </a:r>
          </a:p>
          <a:p>
            <a:pPr algn="just"/>
            <a:r>
              <a:rPr lang="fr-FR" sz="3200" dirty="0">
                <a:latin typeface="Times New Roman" panose="02020603050405020304" pitchFamily="18" charset="0"/>
                <a:cs typeface="Times New Roman" panose="02020603050405020304" pitchFamily="18" charset="0"/>
              </a:rPr>
              <a:t>A noter que le contexte énergétique joue un rôle essentiel, en permettant à ces interactions d’exprimer avec plus ou moins de vigueur leurs caractères propres. Nous avons vu qu’une température infernale les masquait toutes.</a:t>
            </a:r>
          </a:p>
        </p:txBody>
      </p:sp>
    </p:spTree>
    <p:extLst>
      <p:ext uri="{BB962C8B-B14F-4D97-AF65-F5344CB8AC3E}">
        <p14:creationId xmlns:p14="http://schemas.microsoft.com/office/powerpoint/2010/main" val="33127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1CA34-2C38-416F-B950-8DA3098B8983}"/>
              </a:ext>
            </a:extLst>
          </p:cNvPr>
          <p:cNvSpPr>
            <a:spLocks noGrp="1"/>
          </p:cNvSpPr>
          <p:nvPr>
            <p:ph type="title"/>
          </p:nvPr>
        </p:nvSpPr>
        <p:spPr>
          <a:xfrm>
            <a:off x="3518403" y="136713"/>
            <a:ext cx="5070012" cy="945776"/>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 hasard créateur ?</a:t>
            </a:r>
          </a:p>
        </p:txBody>
      </p:sp>
      <p:sp>
        <p:nvSpPr>
          <p:cNvPr id="3" name="Espace réservé du contenu 2">
            <a:extLst>
              <a:ext uri="{FF2B5EF4-FFF2-40B4-BE49-F238E27FC236}">
                <a16:creationId xmlns:a16="http://schemas.microsoft.com/office/drawing/2014/main" id="{AD2B076B-E1F0-4705-98D5-85C803BCAF39}"/>
              </a:ext>
            </a:extLst>
          </p:cNvPr>
          <p:cNvSpPr>
            <a:spLocks noGrp="1"/>
          </p:cNvSpPr>
          <p:nvPr>
            <p:ph idx="1"/>
          </p:nvPr>
        </p:nvSpPr>
        <p:spPr>
          <a:xfrm>
            <a:off x="0" y="1331259"/>
            <a:ext cx="12070080" cy="5263179"/>
          </a:xfrm>
        </p:spPr>
        <p:txBody>
          <a:bodyPr>
            <a:normAutofit/>
          </a:bodyPr>
          <a:lstStyle/>
          <a:p>
            <a:pPr algn="just"/>
            <a:r>
              <a:rPr lang="fr-FR" sz="3200" dirty="0">
                <a:latin typeface="Times New Roman" panose="02020603050405020304" pitchFamily="18" charset="0"/>
                <a:cs typeface="Times New Roman" panose="02020603050405020304" pitchFamily="18" charset="0"/>
              </a:rPr>
              <a:t>Ainsi la diversité de la chimie du vivant nécessite un contexte dans une fenêtre à basse énergie pour manifester toute sa complexité.</a:t>
            </a:r>
          </a:p>
          <a:p>
            <a:pPr algn="just"/>
            <a:r>
              <a:rPr lang="fr-FR" sz="3200" dirty="0">
                <a:latin typeface="Times New Roman" panose="02020603050405020304" pitchFamily="18" charset="0"/>
                <a:cs typeface="Times New Roman" panose="02020603050405020304" pitchFamily="18" charset="0"/>
              </a:rPr>
              <a:t>Un « ADN » de 4 éléments (les 4 interactions fondamentales) semble bien maigre pour décrire toute cette complexité, mais de ces lois il découle une combinatoire de possibilités considérable, en particulier par l’interaction électromagnétique, comme le montre l’extrême diversité d’association d’atomes en molécules permise par la structure en couches des électrons.</a:t>
            </a:r>
          </a:p>
          <a:p>
            <a:pPr algn="just"/>
            <a:r>
              <a:rPr lang="fr-FR" sz="3200" dirty="0">
                <a:latin typeface="Times New Roman" panose="02020603050405020304" pitchFamily="18" charset="0"/>
                <a:cs typeface="Times New Roman" panose="02020603050405020304" pitchFamily="18" charset="0"/>
              </a:rPr>
              <a:t>Dans l’analogie avec le vivant les interactions joueraient le rôle des bases nucléiques en nombre limité dans la double hélice.</a:t>
            </a:r>
          </a:p>
        </p:txBody>
      </p:sp>
    </p:spTree>
    <p:extLst>
      <p:ext uri="{BB962C8B-B14F-4D97-AF65-F5344CB8AC3E}">
        <p14:creationId xmlns:p14="http://schemas.microsoft.com/office/powerpoint/2010/main" val="263455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fontScale="90000"/>
          </a:bodyPr>
          <a:lstStyle/>
          <a:p>
            <a:pPr algn="ctr"/>
            <a: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gravitation à l’œuvre</a:t>
            </a:r>
            <a:endParaRPr lang="fr-FR" sz="4900" dirty="0">
              <a:latin typeface="Calibri" panose="020F0502020204030204" pitchFamily="34" charset="0"/>
            </a:endParaRPr>
          </a:p>
        </p:txBody>
      </p:sp>
      <p:sp>
        <p:nvSpPr>
          <p:cNvPr id="3" name="Sous-titre 2"/>
          <p:cNvSpPr>
            <a:spLocks noGrp="1"/>
          </p:cNvSpPr>
          <p:nvPr>
            <p:ph type="subTitle" idx="1"/>
          </p:nvPr>
        </p:nvSpPr>
        <p:spPr>
          <a:xfrm>
            <a:off x="737937" y="1191776"/>
            <a:ext cx="10796337" cy="5319384"/>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La matière noire à l’œuvre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L’interaction du rayonnement avec la matière ordinaire a pour effet de niveler  les inhomogénéités, mais la matière noire qui ne se couple pas avec le rayonnement permet de préserver ces défauts rendant la phase suivante possible. C’est ce qui s’est passé pour le plasma constituant l’univers jusqu’au découplage.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carte donnée par le satellite Planck montre l’état des inhomogénéités de ce plasma.</a:t>
            </a:r>
          </a:p>
          <a:p>
            <a:pPr algn="just"/>
            <a:endParaRPr lang="fr-FR" sz="3200" dirty="0">
              <a:solidFill>
                <a:schemeClr val="tx1"/>
              </a:solidFill>
              <a:latin typeface="Times New Roman" panose="02020603050405020304" pitchFamily="18" charset="0"/>
              <a:cs typeface="Times New Roman" panose="02020603050405020304" pitchFamily="18" charset="0"/>
            </a:endParaRPr>
          </a:p>
          <a:p>
            <a:pPr algn="just"/>
            <a:endParaRPr lang="fr-FR" sz="3200" dirty="0">
              <a:solidFill>
                <a:schemeClr val="tx1"/>
              </a:solidFill>
            </a:endParaRPr>
          </a:p>
          <a:p>
            <a:pPr algn="just"/>
            <a:endParaRPr lang="fr-FR" sz="3200" dirty="0">
              <a:solidFill>
                <a:schemeClr val="tx1"/>
              </a:solidFill>
            </a:endParaRPr>
          </a:p>
          <a:p>
            <a:endParaRPr lang="fr-FR" sz="3200" b="1" dirty="0">
              <a:solidFill>
                <a:schemeClr val="tx1"/>
              </a:solidFill>
            </a:endParaRPr>
          </a:p>
        </p:txBody>
      </p:sp>
    </p:spTree>
    <p:extLst>
      <p:ext uri="{BB962C8B-B14F-4D97-AF65-F5344CB8AC3E}">
        <p14:creationId xmlns:p14="http://schemas.microsoft.com/office/powerpoint/2010/main" val="1111937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45379" y="89172"/>
            <a:ext cx="8926960" cy="977462"/>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de formation des galaxies</a:t>
            </a:r>
          </a:p>
        </p:txBody>
      </p:sp>
      <p:sp>
        <p:nvSpPr>
          <p:cNvPr id="3" name="Sous-titre 2"/>
          <p:cNvSpPr>
            <a:spLocks noGrp="1"/>
          </p:cNvSpPr>
          <p:nvPr>
            <p:ph type="subTitle" idx="1"/>
          </p:nvPr>
        </p:nvSpPr>
        <p:spPr>
          <a:xfrm>
            <a:off x="593558" y="2506718"/>
            <a:ext cx="11053010" cy="228599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grumeaux de matière (constitué essentiellement de gaz) vont s’effondrer par un mécanisme complexe puis à un niveau plus local ce gaz va donner des étoiles avec leurs cortèges de planètes.</a:t>
            </a:r>
          </a:p>
          <a:p>
            <a:endParaRPr lang="fr-FR" sz="3200" b="1" dirty="0">
              <a:solidFill>
                <a:schemeClr val="tx1"/>
              </a:solidFill>
            </a:endParaRPr>
          </a:p>
        </p:txBody>
      </p:sp>
    </p:spTree>
    <p:extLst>
      <p:ext uri="{BB962C8B-B14F-4D97-AF65-F5344CB8AC3E}">
        <p14:creationId xmlns:p14="http://schemas.microsoft.com/office/powerpoint/2010/main" val="3830161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041" y="-97276"/>
            <a:ext cx="12120664" cy="977462"/>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étoiles finissent le travail</a:t>
            </a:r>
          </a:p>
        </p:txBody>
      </p:sp>
      <p:sp>
        <p:nvSpPr>
          <p:cNvPr id="3" name="Sous-titre 2"/>
          <p:cNvSpPr>
            <a:spLocks noGrp="1"/>
          </p:cNvSpPr>
          <p:nvPr>
            <p:ph type="subTitle" idx="1"/>
          </p:nvPr>
        </p:nvSpPr>
        <p:spPr>
          <a:xfrm>
            <a:off x="518741" y="1682291"/>
            <a:ext cx="11149264" cy="439902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Ensuite les étoiles qui sont les usines à atomes vont produire d’autres éléments.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particulier, les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supernovæ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qui, dans une fusion explosive, synthétisent de nombreux éléments, comme le carbone, l’oxygène l’azote etc… vont les disperser dans l’espace.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Ceci permettra à une autre génération d’étoiles, qui peuvent être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incorporant ces éléments, de générer des systèmes planétaires tels que le nôtre.</a:t>
            </a:r>
          </a:p>
          <a:p>
            <a:endParaRPr lang="fr-FR" sz="3200" b="1" dirty="0">
              <a:solidFill>
                <a:schemeClr val="tx1"/>
              </a:solidFill>
            </a:endParaRPr>
          </a:p>
        </p:txBody>
      </p:sp>
    </p:spTree>
    <p:extLst>
      <p:ext uri="{BB962C8B-B14F-4D97-AF65-F5344CB8AC3E}">
        <p14:creationId xmlns:p14="http://schemas.microsoft.com/office/powerpoint/2010/main" val="21500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supernova</a:t>
            </a:r>
            <a:endParaRPr lang="fr-FR" sz="4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0" y="1299324"/>
            <a:ext cx="5464681" cy="5335269"/>
          </a:xfrm>
          <a:prstGeom prst="rect">
            <a:avLst/>
          </a:prstGeom>
        </p:spPr>
      </p:pic>
      <p:sp>
        <p:nvSpPr>
          <p:cNvPr id="5" name="ZoneTexte 4"/>
          <p:cNvSpPr txBox="1"/>
          <p:nvPr/>
        </p:nvSpPr>
        <p:spPr>
          <a:xfrm>
            <a:off x="5464681" y="1299324"/>
            <a:ext cx="6598788"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supernova SN1054, qui a explosé il y a 1000 ans environ, dont les « débris » s’étendent actuellement sur des centaines de milliards de  km, ensemence le milieu  d’éléments lourds synthétisés pendant la vie de l’étoile et pendant son explosion. Ces éléments lourds sont les constituants des planètes telluriques comme la Terre et sont nécessaires à la vie.</a:t>
            </a:r>
            <a:endPar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656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0434338"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la nova de 1572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Tycho</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a:t>
            </a:r>
            <a:endParaRPr lang="fr-FR" sz="4400" dirty="0">
              <a:latin typeface="Calibri" panose="020F0502020204030204" pitchFamily="34" charset="0"/>
            </a:endParaRPr>
          </a:p>
        </p:txBody>
      </p:sp>
      <p:sp>
        <p:nvSpPr>
          <p:cNvPr id="5" name="ZoneTexte 4"/>
          <p:cNvSpPr txBox="1"/>
          <p:nvPr/>
        </p:nvSpPr>
        <p:spPr>
          <a:xfrm>
            <a:off x="4225490" y="1462011"/>
            <a:ext cx="7664724"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type de phénomène (une nouvelle étoile visible à l’œil nu)  a toujours suscité des réactions d’effroi dans les populations. Pour les scientifiques elles ont été une aubaine.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L’absence de parallaxe et la position fixe par rapport aux étoiles fixes a mis fin au dogme de l’incorruptibilité des étoiles, ce qui a valu tout de même quelques désagréments majeurs à quelques adeptes de cette nouvelle interprétation jugée hérétique.</a:t>
            </a:r>
          </a:p>
        </p:txBody>
      </p:sp>
      <p:pic>
        <p:nvPicPr>
          <p:cNvPr id="3" name="Image 2"/>
          <p:cNvPicPr>
            <a:picLocks noChangeAspect="1"/>
          </p:cNvPicPr>
          <p:nvPr/>
        </p:nvPicPr>
        <p:blipFill>
          <a:blip r:embed="rId2"/>
          <a:stretch>
            <a:fillRect/>
          </a:stretch>
        </p:blipFill>
        <p:spPr>
          <a:xfrm>
            <a:off x="224364" y="1280073"/>
            <a:ext cx="3760494" cy="5380635"/>
          </a:xfrm>
          <a:prstGeom prst="rect">
            <a:avLst/>
          </a:prstGeom>
        </p:spPr>
      </p:pic>
    </p:spTree>
    <p:extLst>
      <p:ext uri="{BB962C8B-B14F-4D97-AF65-F5344CB8AC3E}">
        <p14:creationId xmlns:p14="http://schemas.microsoft.com/office/powerpoint/2010/main" val="4225164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Formation et évolution du système solaire</a:t>
            </a:r>
          </a:p>
        </p:txBody>
      </p:sp>
    </p:spTree>
    <p:extLst>
      <p:ext uri="{BB962C8B-B14F-4D97-AF65-F5344CB8AC3E}">
        <p14:creationId xmlns:p14="http://schemas.microsoft.com/office/powerpoint/2010/main" val="128444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7639" y="171840"/>
            <a:ext cx="5318931" cy="893167"/>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287078" y="1868597"/>
            <a:ext cx="11376838" cy="3830454"/>
          </a:xfrm>
        </p:spPr>
        <p:txBody>
          <a:bodyPr>
            <a:noAutofit/>
          </a:bodyPr>
          <a:lstStyle/>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Dans son article « Principe de représentation-Auto-Duale théorique»,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Shahan</a:t>
            </a:r>
            <a:r>
              <a:rPr lang="fr-FR" sz="3200" dirty="0">
                <a:latin typeface="Times New Roman" panose="02020603050405020304" pitchFamily="18" charset="0"/>
                <a:ea typeface="Calibri" panose="020F0502020204030204" pitchFamily="34" charset="0"/>
                <a:cs typeface="Times New Roman" panose="02020603050405020304" pitchFamily="18" charset="0"/>
              </a:rPr>
              <a:t> Majid (1991) propose de représenter les deux points de vue sous l’angle d’une dualité formelle et d’utiliser les formalismes mathématiques appropriés pour déterminer les contraintes propres à concilier les deux points de vue. </a:t>
            </a:r>
          </a:p>
          <a:p>
            <a:pPr algn="just"/>
            <a:r>
              <a:rPr lang="fr-FR" sz="3200" dirty="0">
                <a:latin typeface="Times New Roman" panose="02020603050405020304" pitchFamily="18" charset="0"/>
                <a:ea typeface="Calibri" panose="020F0502020204030204" pitchFamily="34" charset="0"/>
                <a:cs typeface="Times New Roman" panose="02020603050405020304" pitchFamily="18" charset="0"/>
              </a:rPr>
              <a:t>Pour en montrer la limite, il déclare:</a:t>
            </a:r>
          </a:p>
        </p:txBody>
      </p:sp>
    </p:spTree>
    <p:extLst>
      <p:ext uri="{BB962C8B-B14F-4D97-AF65-F5344CB8AC3E}">
        <p14:creationId xmlns:p14="http://schemas.microsoft.com/office/powerpoint/2010/main" val="189397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44255"/>
            <a:ext cx="12120664" cy="925743"/>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et vie du Soleil</a:t>
            </a:r>
            <a:endParaRPr lang="fr-FR" sz="4400" dirty="0">
              <a:latin typeface="Calibri" panose="020F0502020204030204" pitchFamily="34" charset="0"/>
            </a:endParaRPr>
          </a:p>
        </p:txBody>
      </p:sp>
      <p:sp>
        <p:nvSpPr>
          <p:cNvPr id="3" name="Sous-titre 2"/>
          <p:cNvSpPr>
            <a:spLocks noGrp="1"/>
          </p:cNvSpPr>
          <p:nvPr>
            <p:ph type="subTitle" idx="1"/>
          </p:nvPr>
        </p:nvSpPr>
        <p:spPr>
          <a:xfrm>
            <a:off x="71336" y="2907973"/>
            <a:ext cx="12120664" cy="415857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y a quatre milliards et demi d’années une étoile a explosé au voisinage (au sens cosmologique : d &lt; 100 al) de la région  où le Soleil (notre étoile) allait se former.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a ensemencé cette région en éléments chimiques variés (qu’on va  retrouver dans le soleil et les planètes) et l’onde de choc de l’explosion va provoquer un effondrement (sur des centaines de millions d’années) du gaz conduisant  à la formation du système solaire.</a:t>
            </a:r>
          </a:p>
        </p:txBody>
      </p:sp>
      <p:pic>
        <p:nvPicPr>
          <p:cNvPr id="4" name="Image 3"/>
          <p:cNvPicPr>
            <a:picLocks noChangeAspect="1"/>
          </p:cNvPicPr>
          <p:nvPr/>
        </p:nvPicPr>
        <p:blipFill>
          <a:blip r:embed="rId2"/>
          <a:stretch>
            <a:fillRect/>
          </a:stretch>
        </p:blipFill>
        <p:spPr>
          <a:xfrm>
            <a:off x="2640806" y="933207"/>
            <a:ext cx="6934200" cy="1714500"/>
          </a:xfrm>
          <a:prstGeom prst="rect">
            <a:avLst/>
          </a:prstGeom>
        </p:spPr>
      </p:pic>
    </p:spTree>
    <p:extLst>
      <p:ext uri="{BB962C8B-B14F-4D97-AF65-F5344CB8AC3E}">
        <p14:creationId xmlns:p14="http://schemas.microsoft.com/office/powerpoint/2010/main" val="7114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0"/>
            <a:ext cx="12120664" cy="102669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Soleil</a:t>
            </a:r>
          </a:p>
        </p:txBody>
      </p:sp>
      <p:sp>
        <p:nvSpPr>
          <p:cNvPr id="3" name="Sous-titre 2"/>
          <p:cNvSpPr>
            <a:spLocks noGrp="1"/>
          </p:cNvSpPr>
          <p:nvPr>
            <p:ph type="subTitle" idx="1"/>
          </p:nvPr>
        </p:nvSpPr>
        <p:spPr>
          <a:xfrm>
            <a:off x="260558" y="1291421"/>
            <a:ext cx="11694695" cy="5253758"/>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résultat de cet effondrement est une étoile de masse telle que les réactions nucléaires ont du mal à se produire (le cœur est à 15 millions de degrés Kelvin bien loin du milliard de degrés de la nucléosynthèse primordiale). L’effet tunnel joue un rôle important (pic de Gamow).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Chaque kilogramme de Soleil produit moins de 1 mW, mille fois moins que notre corps!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rendement poussif est une aubaine, car brûlant mal il brûle longtemps et satisfait à une des exigences pour l’apparition de la vie, processus qui demande du temps.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9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3637" y="75997"/>
            <a:ext cx="10204464" cy="607672"/>
          </a:xfrm>
        </p:spPr>
        <p:txBody>
          <a:bodyPr>
            <a:noAutofit/>
          </a:bodyPr>
          <a:lstStyle/>
          <a:p>
            <a:pPr algn="ctr"/>
            <a:r>
              <a:rPr lang="fr-FR"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Soleil, un ami qui ne nous veut pas que du bien</a:t>
            </a:r>
          </a:p>
        </p:txBody>
      </p:sp>
      <p:pic>
        <p:nvPicPr>
          <p:cNvPr id="6" name="304blowS">
            <a:hlinkClick r:id="" action="ppaction://media"/>
            <a:extLst>
              <a:ext uri="{FF2B5EF4-FFF2-40B4-BE49-F238E27FC236}">
                <a16:creationId xmlns:a16="http://schemas.microsoft.com/office/drawing/2014/main" id="{5B0FD04D-E126-44D1-B2DE-B96EF4C330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5798" y="864446"/>
            <a:ext cx="5613721" cy="5613721"/>
          </a:xfrm>
          <a:prstGeom prst="rect">
            <a:avLst/>
          </a:prstGeom>
        </p:spPr>
      </p:pic>
    </p:spTree>
    <p:extLst>
      <p:ext uri="{BB962C8B-B14F-4D97-AF65-F5344CB8AC3E}">
        <p14:creationId xmlns:p14="http://schemas.microsoft.com/office/powerpoint/2010/main" val="22329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système solaire primordial</a:t>
            </a:r>
            <a:endParaRPr lang="fr-FR" sz="4400" dirty="0">
              <a:latin typeface="Calibri" panose="020F0502020204030204" pitchFamily="34" charset="0"/>
            </a:endParaRPr>
          </a:p>
        </p:txBody>
      </p:sp>
      <p:sp>
        <p:nvSpPr>
          <p:cNvPr id="3" name="Sous-titre 2"/>
          <p:cNvSpPr>
            <a:spLocks noGrp="1"/>
          </p:cNvSpPr>
          <p:nvPr>
            <p:ph type="subTitle" idx="1"/>
          </p:nvPr>
        </p:nvSpPr>
        <p:spPr>
          <a:xfrm>
            <a:off x="284320" y="1339547"/>
            <a:ext cx="11694695" cy="4596032"/>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 côté le nuage d’hydrogène s’effondre en tourbillonnant,  par un processus complexe, et pour cela il doit se débarrasser de son moment angulaire, d’où les </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proto-planètes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jusqu’à s’échauffer pour allumer les réactions de fusion.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 scénario cataclysmique où les plus gros corps encore brûlants, subissent des bombardements incessants de météorites de toutes tailles déchirant  la croûte provoquant l’apparition de volcans :</a:t>
            </a:r>
          </a:p>
        </p:txBody>
      </p:sp>
    </p:spTree>
    <p:extLst>
      <p:ext uri="{BB962C8B-B14F-4D97-AF65-F5344CB8AC3E}">
        <p14:creationId xmlns:p14="http://schemas.microsoft.com/office/powerpoint/2010/main" val="36730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363" y="1042736"/>
            <a:ext cx="9805901" cy="5216739"/>
          </a:xfrm>
          <a:prstGeom prst="rect">
            <a:avLst/>
          </a:prstGeom>
        </p:spPr>
      </p:pic>
    </p:spTree>
    <p:extLst>
      <p:ext uri="{BB962C8B-B14F-4D97-AF65-F5344CB8AC3E}">
        <p14:creationId xmlns:p14="http://schemas.microsoft.com/office/powerpoint/2010/main" val="2380647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Formation et évolution de la Terre</a:t>
            </a:r>
          </a:p>
        </p:txBody>
      </p:sp>
    </p:spTree>
    <p:extLst>
      <p:ext uri="{BB962C8B-B14F-4D97-AF65-F5344CB8AC3E}">
        <p14:creationId xmlns:p14="http://schemas.microsoft.com/office/powerpoint/2010/main" val="2240955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p>
        </p:txBody>
      </p:sp>
      <p:sp>
        <p:nvSpPr>
          <p:cNvPr id="3" name="Sous-titre 2"/>
          <p:cNvSpPr>
            <a:spLocks noGrp="1"/>
          </p:cNvSpPr>
          <p:nvPr>
            <p:ph type="subTitle" idx="1"/>
          </p:nvPr>
        </p:nvSpPr>
        <p:spPr>
          <a:xfrm>
            <a:off x="71336" y="1145957"/>
            <a:ext cx="6673518" cy="601133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l’enfer. Cela ne va se calmer qu’au bout de quelques centaines de millions d’années. Mais la température élevée du centre de la Terre (plusieurs milliers de degrés) est la relique de cette formation dont le refroidissement est ralenti par la radioactivité naturelle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à comparer au 3.10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solaire. Mais dans ces conditions inutile de dire qu’aucune vie ne peut se développer.</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1663402"/>
            <a:ext cx="5143099" cy="4145280"/>
          </a:xfrm>
          <a:prstGeom prst="rect">
            <a:avLst/>
          </a:prstGeom>
        </p:spPr>
      </p:pic>
    </p:spTree>
    <p:extLst>
      <p:ext uri="{BB962C8B-B14F-4D97-AF65-F5344CB8AC3E}">
        <p14:creationId xmlns:p14="http://schemas.microsoft.com/office/powerpoint/2010/main" val="15081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9" y="299546"/>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L’atmosphère</a:t>
            </a:r>
          </a:p>
        </p:txBody>
      </p:sp>
      <p:sp>
        <p:nvSpPr>
          <p:cNvPr id="3" name="Sous-titre 2"/>
          <p:cNvSpPr>
            <a:spLocks noGrp="1"/>
          </p:cNvSpPr>
          <p:nvPr>
            <p:ph type="subTitle" idx="1"/>
          </p:nvPr>
        </p:nvSpPr>
        <p:spPr>
          <a:xfrm>
            <a:off x="802104" y="1598157"/>
            <a:ext cx="10603833" cy="3840947"/>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de la taille de la Terre peut retenir durablement une atmosphère de gaz pas trop légers. Si elle va perdre rapidement son hydrogène (abondant) et sans doute aussi l’hélium plus rare, la Terre peut retenir durablement les molécules de gaz tels que l’azote N</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(d’origine volcanique), ce que Mars, plus petit, ne peut pas faire.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n’y a pas d’oxygène libre (gazeux O</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à cette époque, les premières formes de vie vont être anaérobiques.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Atmosphère et températu</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re</a:t>
            </a:r>
            <a:endParaRPr lang="fr-FR" sz="4400" dirty="0">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2" y="654850"/>
            <a:ext cx="7469105" cy="4818155"/>
          </a:xfrm>
          <a:prstGeom prst="rect">
            <a:avLst/>
          </a:prstGeom>
        </p:spPr>
      </p:pic>
      <p:sp>
        <p:nvSpPr>
          <p:cNvPr id="5" name="ZoneTexte 4"/>
          <p:cNvSpPr txBox="1"/>
          <p:nvPr/>
        </p:nvSpPr>
        <p:spPr>
          <a:xfrm>
            <a:off x="78418" y="5473005"/>
            <a:ext cx="11963827" cy="1384995"/>
          </a:xfrm>
          <a:prstGeom prst="rect">
            <a:avLst/>
          </a:prstGeom>
          <a:noFill/>
        </p:spPr>
        <p:txBody>
          <a:bodyPr wrap="square" rtlCol="0">
            <a:spAutoFit/>
          </a:bodyPr>
          <a:lstStyle/>
          <a:p>
            <a:pPr algn="just"/>
            <a:r>
              <a:rPr lang="fr-FR"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L’effet de serre de l’atmosphère, élève de 35°C  la température à la surface de la Terre (15°C au lieu de -20°C ). Notons l’évènement majeur  de « grande oxygénation », il y a environ 2 milliards d’années</a:t>
            </a:r>
            <a:r>
              <a:rPr lang="fr-FR"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698" y="120375"/>
            <a:ext cx="1963292" cy="5470213"/>
          </a:xfrm>
          <a:prstGeom prst="rect">
            <a:avLst/>
          </a:prstGeom>
        </p:spPr>
      </p:pic>
    </p:spTree>
    <p:extLst>
      <p:ext uri="{BB962C8B-B14F-4D97-AF65-F5344CB8AC3E}">
        <p14:creationId xmlns:p14="http://schemas.microsoft.com/office/powerpoint/2010/main" val="802827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sp>
        <p:nvSpPr>
          <p:cNvPr id="3" name="Sous-titre 2"/>
          <p:cNvSpPr>
            <a:spLocks noGrp="1"/>
          </p:cNvSpPr>
          <p:nvPr>
            <p:ph type="subTitle" idx="1"/>
          </p:nvPr>
        </p:nvSpPr>
        <p:spPr>
          <a:xfrm>
            <a:off x="335666" y="1009366"/>
            <a:ext cx="11586258" cy="573009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le bombardement météorique s’est calmé la température peut se stabiliser. L’eau liquide est indispensable 	au développement de la vie telle qu’on la connaît. En fait la molécule d’eau est relativement assez abondante dans l’univers (Les comètes faites de glace en attestent).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Différentes hypothèses existent sur la formation des océans :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Certains pensent que c’est la pluie consécutive aux orages très violents qui en est la cause, d’autres préfèrent l’attribuer au passage proche de la queue d’une comète. Cette dernière hypothèse avait le vent en poupe est remise en cause. On pense que la Terre incorporait déjà une grande quantité d’eau dans ses roches.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0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7639" y="171840"/>
            <a:ext cx="5318931" cy="893167"/>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297710" y="2113146"/>
            <a:ext cx="11313043" cy="3149971"/>
          </a:xfrm>
        </p:spPr>
        <p:txBody>
          <a:bodyPr>
            <a:noAutofit/>
          </a:bodyPr>
          <a:lstStyle/>
          <a:p>
            <a:pPr algn="just"/>
            <a:r>
              <a:rPr lang="fr-FR" sz="3200" i="1" dirty="0">
                <a:latin typeface="Times New Roman" panose="02020603050405020304" pitchFamily="18" charset="0"/>
                <a:ea typeface="Calibri" panose="020F0502020204030204" pitchFamily="34" charset="0"/>
                <a:cs typeface="Times New Roman" panose="02020603050405020304" pitchFamily="18" charset="0"/>
              </a:rPr>
              <a:t>La physique théorique est la recherche d’un ensemble complet cohérent de lois fondamentales de la physique. Nous proposons une démarche visant à montrer que la structure ultime, à savoir l’ensemble de lois à prendre en compte par les physiciens, ne fait que refléter les structures autorisées par les contraintes de la pensée du physicien.</a:t>
            </a:r>
            <a:endParaRPr lang="fr-FR" sz="3200" dirty="0"/>
          </a:p>
        </p:txBody>
      </p:sp>
    </p:spTree>
    <p:extLst>
      <p:ext uri="{BB962C8B-B14F-4D97-AF65-F5344CB8AC3E}">
        <p14:creationId xmlns:p14="http://schemas.microsoft.com/office/powerpoint/2010/main" val="1898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520" y="1047871"/>
            <a:ext cx="6437322" cy="5649548"/>
          </a:xfrm>
          <a:prstGeom prst="rect">
            <a:avLst/>
          </a:prstGeom>
        </p:spPr>
      </p:pic>
    </p:spTree>
    <p:extLst>
      <p:ext uri="{BB962C8B-B14F-4D97-AF65-F5344CB8AC3E}">
        <p14:creationId xmlns:p14="http://schemas.microsoft.com/office/powerpoint/2010/main" val="1600978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2652" y="2629862"/>
            <a:ext cx="11632018" cy="1158368"/>
          </a:xfrm>
        </p:spPr>
        <p:txBody>
          <a:bodyPr>
            <a:normAutofit fontScale="55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Conditions pour l’apparition et le développement de la vie (telle que nous la connaissons)</a:t>
            </a:r>
          </a:p>
        </p:txBody>
      </p:sp>
    </p:spTree>
    <p:extLst>
      <p:ext uri="{BB962C8B-B14F-4D97-AF65-F5344CB8AC3E}">
        <p14:creationId xmlns:p14="http://schemas.microsoft.com/office/powerpoint/2010/main" val="2723851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Cela suffit-il pour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0" y="812800"/>
            <a:ext cx="12168237" cy="604520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faut des conditions supplémentaires très contraignantes.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dont la température présente des régions dans une fenêtre étroite autour de 15°C pour que les réactions chimiques du vivant soient optimales, autrement dit, en général une étoile proche  stable qui la baigne dans son rayonnement, pas d’étoiles instables à « proximité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l’eau à l’état liquide.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atmosphère gazeuse appropriée pour les réactions chimiques avec les êtres vivants, qui protège (O</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des rayonnements nocifs et des météorites de petites tailles et aussi des résidus de vents solaires nocifs.</a:t>
            </a:r>
          </a:p>
          <a:p>
            <a:pPr marL="285750" lvl="0" indent="-285750" algn="just">
              <a:buClr>
                <a:prstClr val="white"/>
              </a:buClr>
              <a:buFont typeface="Wingdings 3" panose="05040102010807070707" pitchFamily="18" charset="2"/>
              <a:buChar char=""/>
            </a:pP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bouclier magnétique pour dévier les particules chargées nocives avec l’atmosphère en deuxième rideau de défense (aurores boréales).</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ro_oval">
            <a:hlinkClick r:id="" action="ppaction://media"/>
            <a:extLst>
              <a:ext uri="{FF2B5EF4-FFF2-40B4-BE49-F238E27FC236}">
                <a16:creationId xmlns:a16="http://schemas.microsoft.com/office/drawing/2014/main" id="{46E4973A-133C-42C3-BCE0-45B3865F1D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1436" y="1"/>
            <a:ext cx="8332033" cy="6249026"/>
          </a:xfrm>
          <a:prstGeom prst="rect">
            <a:avLst/>
          </a:prstGeom>
        </p:spPr>
      </p:pic>
    </p:spTree>
    <p:extLst>
      <p:ext uri="{BB962C8B-B14F-4D97-AF65-F5344CB8AC3E}">
        <p14:creationId xmlns:p14="http://schemas.microsoft.com/office/powerpoint/2010/main" val="27418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rclipS">
            <a:hlinkClick r:id="" action="ppaction://media"/>
            <a:extLst>
              <a:ext uri="{FF2B5EF4-FFF2-40B4-BE49-F238E27FC236}">
                <a16:creationId xmlns:a16="http://schemas.microsoft.com/office/drawing/2014/main" id="{E7A0BAA2-F813-4E5B-B703-BE844D7F9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489" y="-1"/>
            <a:ext cx="8422511" cy="6316883"/>
          </a:xfrm>
          <a:prstGeom prst="rect">
            <a:avLst/>
          </a:prstGeom>
        </p:spPr>
      </p:pic>
    </p:spTree>
    <p:extLst>
      <p:ext uri="{BB962C8B-B14F-4D97-AF65-F5344CB8AC3E}">
        <p14:creationId xmlns:p14="http://schemas.microsoft.com/office/powerpoint/2010/main" val="17727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37240" y="1282709"/>
            <a:ext cx="10923587" cy="4925586"/>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que tout cela soit relativement stable, car le processus de l’évolution vers des êtres complexes a pris des milliards d’année sur Terre, mais avec des catastrophes (exemple extinction des dinosaures) de temps en temps pour sortir « d’états stables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mutations et un mécanisme de « sélection-évolution » naturelle.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Autrement dit un monde non figé où ce sont les erreurs qui conduisent et permettent l’évolution.</a:t>
            </a:r>
          </a:p>
        </p:txBody>
      </p:sp>
    </p:spTree>
    <p:extLst>
      <p:ext uri="{BB962C8B-B14F-4D97-AF65-F5344CB8AC3E}">
        <p14:creationId xmlns:p14="http://schemas.microsoft.com/office/powerpoint/2010/main" val="23895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080211"/>
            <a:ext cx="12192000" cy="569572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on admet que la distribution des étoiles et de leurs cortèges de planètes est « statistique », il faut un grand nombre d’étoiles pour que ces conditions soient réunies.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 ailleurs, nous nous considérons comme l’aboutissement ultime de l’évolution, mais modestie oblige, rien n’exclut que des êtres encore plus « performants » puissent exister ailleurs.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distance entre les étoiles et la rareté de ces conditions fait que des communications entre civilisations est peu probable. Ceci est peut être une « protection » car l’histoire nous a montré que la rencontre de civilisations de niveau d’évolution différent a rarement profité à celle qui l’était le moins !  </a:t>
            </a:r>
          </a:p>
        </p:txBody>
      </p:sp>
    </p:spTree>
    <p:extLst>
      <p:ext uri="{BB962C8B-B14F-4D97-AF65-F5344CB8AC3E}">
        <p14:creationId xmlns:p14="http://schemas.microsoft.com/office/powerpoint/2010/main" val="27033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2429" y="2629862"/>
            <a:ext cx="9763110" cy="79913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Emergence et évolution de la vie</a:t>
            </a:r>
          </a:p>
        </p:txBody>
      </p:sp>
    </p:spTree>
    <p:extLst>
      <p:ext uri="{BB962C8B-B14F-4D97-AF65-F5344CB8AC3E}">
        <p14:creationId xmlns:p14="http://schemas.microsoft.com/office/powerpoint/2010/main" val="1944525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92BDB-EF78-4D1E-93DB-FD24787A8C88}"/>
              </a:ext>
            </a:extLst>
          </p:cNvPr>
          <p:cNvSpPr>
            <a:spLocks noGrp="1"/>
          </p:cNvSpPr>
          <p:nvPr>
            <p:ph type="title"/>
          </p:nvPr>
        </p:nvSpPr>
        <p:spPr>
          <a:xfrm>
            <a:off x="3033656" y="79919"/>
            <a:ext cx="5604734" cy="795169"/>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Molécules organiques</a:t>
            </a:r>
          </a:p>
        </p:txBody>
      </p:sp>
      <p:sp>
        <p:nvSpPr>
          <p:cNvPr id="3" name="ZoneTexte 2">
            <a:extLst>
              <a:ext uri="{FF2B5EF4-FFF2-40B4-BE49-F238E27FC236}">
                <a16:creationId xmlns:a16="http://schemas.microsoft.com/office/drawing/2014/main" id="{20F3D390-1488-4565-ACAD-98DB3EE92E38}"/>
              </a:ext>
            </a:extLst>
          </p:cNvPr>
          <p:cNvSpPr txBox="1"/>
          <p:nvPr/>
        </p:nvSpPr>
        <p:spPr>
          <a:xfrm>
            <a:off x="224410" y="1108038"/>
            <a:ext cx="11609627" cy="544764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La chimie du vivant que nous connaissons repose sur des molécules ayant un ou des atomes de carbone, atome qui compte tenu  de sa structure (4 liaisons de valence) permet une grande diversité de molécules. C’est la chimie organique.</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Sur Terre, se pose la question de l’apparition de la vie, en particulier  de la synthèse de l’ADN qui semble être au cœur du vivant évolué, même si on sait que la vie a commencé par des êtres très simples. C’est à partir de ces êtres simples, sous contrainte du milieu et en compétition, que le grand récit de la vie a pu s’écrire.</a:t>
            </a:r>
          </a:p>
          <a:p>
            <a:pPr algn="just"/>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92BDB-EF78-4D1E-93DB-FD24787A8C88}"/>
              </a:ext>
            </a:extLst>
          </p:cNvPr>
          <p:cNvSpPr>
            <a:spLocks noGrp="1"/>
          </p:cNvSpPr>
          <p:nvPr>
            <p:ph type="title"/>
          </p:nvPr>
        </p:nvSpPr>
        <p:spPr>
          <a:xfrm>
            <a:off x="3033656" y="79919"/>
            <a:ext cx="5604734" cy="795169"/>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Molécules organiques</a:t>
            </a:r>
          </a:p>
        </p:txBody>
      </p:sp>
      <p:sp>
        <p:nvSpPr>
          <p:cNvPr id="3" name="ZoneTexte 2">
            <a:extLst>
              <a:ext uri="{FF2B5EF4-FFF2-40B4-BE49-F238E27FC236}">
                <a16:creationId xmlns:a16="http://schemas.microsoft.com/office/drawing/2014/main" id="{20F3D390-1488-4565-ACAD-98DB3EE92E38}"/>
              </a:ext>
            </a:extLst>
          </p:cNvPr>
          <p:cNvSpPr txBox="1"/>
          <p:nvPr/>
        </p:nvSpPr>
        <p:spPr>
          <a:xfrm>
            <a:off x="467832" y="1108038"/>
            <a:ext cx="11142921" cy="3908762"/>
          </a:xfrm>
          <a:prstGeom prst="rect">
            <a:avLst/>
          </a:prstGeom>
          <a:noFill/>
        </p:spPr>
        <p:txBody>
          <a:bodyPr wrap="square" rtlCol="0">
            <a:spAutoFit/>
          </a:bodyPr>
          <a:lstStyle/>
          <a:p>
            <a:pPr algn="just"/>
            <a:endParaRPr lang="fr-FR" sz="2800" dirty="0">
              <a:latin typeface="Times New Roman" panose="02020603050405020304" pitchFamily="18" charset="0"/>
              <a:cs typeface="Times New Roman" panose="02020603050405020304" pitchFamily="18" charset="0"/>
            </a:endParaRPr>
          </a:p>
          <a:p>
            <a:pPr algn="just"/>
            <a:endParaRPr lang="fr-FR" sz="28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Mais cet ADN ne s’est pas réalisé en une étape à partir des atomes. </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Il a fallu que des chaines organiques plus simples mais déjà structurées existent sur Terre pour que l’assemblage ne concerne qu’un nombre limité d’éléments, pour rendre probabilité de succès compatible avec le temps de réalisation que nous constatons.</a:t>
            </a:r>
          </a:p>
        </p:txBody>
      </p:sp>
    </p:spTree>
    <p:extLst>
      <p:ext uri="{BB962C8B-B14F-4D97-AF65-F5344CB8AC3E}">
        <p14:creationId xmlns:p14="http://schemas.microsoft.com/office/powerpoint/2010/main" val="23111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79611" y="139285"/>
            <a:ext cx="5286658" cy="764075"/>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723014" y="1642190"/>
            <a:ext cx="11025963" cy="3573619"/>
          </a:xfrm>
        </p:spPr>
        <p:txBody>
          <a:bodyPr>
            <a:noAutofit/>
          </a:bodyPr>
          <a:lstStyle/>
          <a:p>
            <a:pPr algn="just"/>
            <a:r>
              <a:rPr lang="fr-FR" sz="3200" dirty="0">
                <a:latin typeface="Times New Roman" panose="02020603050405020304" pitchFamily="18" charset="0"/>
                <a:cs typeface="Times New Roman" panose="02020603050405020304" pitchFamily="18" charset="0"/>
              </a:rPr>
              <a:t>« La science est un produit de l’esprit humain, produit conforme aux lois de notre pensée et adapté au monde extérieur. Elle offre donc deux aspects, l’un subjectif, l’autre objectif, tous deux également nécessaires, car il nous est aussi impossible de changer quoi que ce soit aux lois de notre esprit qu’à celles du monde ».  (</a:t>
            </a:r>
            <a:r>
              <a:rPr lang="fr-FR" sz="3200" dirty="0" err="1">
                <a:latin typeface="Times New Roman" panose="02020603050405020304" pitchFamily="18" charset="0"/>
                <a:cs typeface="Times New Roman" panose="02020603050405020304" pitchFamily="18" charset="0"/>
              </a:rPr>
              <a:t>Bouty</a:t>
            </a:r>
            <a:r>
              <a:rPr lang="fr-FR" sz="3200" dirty="0">
                <a:latin typeface="Times New Roman" panose="02020603050405020304" pitchFamily="18" charset="0"/>
                <a:cs typeface="Times New Roman" panose="02020603050405020304" pitchFamily="18" charset="0"/>
              </a:rPr>
              <a:t> , la vérité scientifique,1908 p.7)</a:t>
            </a:r>
          </a:p>
        </p:txBody>
      </p:sp>
    </p:spTree>
    <p:extLst>
      <p:ext uri="{BB962C8B-B14F-4D97-AF65-F5344CB8AC3E}">
        <p14:creationId xmlns:p14="http://schemas.microsoft.com/office/powerpoint/2010/main" val="2202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911CB-F31C-4C62-9B49-F3C22B49852B}"/>
              </a:ext>
            </a:extLst>
          </p:cNvPr>
          <p:cNvSpPr>
            <a:spLocks noGrp="1"/>
          </p:cNvSpPr>
          <p:nvPr>
            <p:ph type="title"/>
          </p:nvPr>
        </p:nvSpPr>
        <p:spPr>
          <a:xfrm>
            <a:off x="254644" y="104172"/>
            <a:ext cx="10324618" cy="787078"/>
          </a:xfrm>
        </p:spPr>
        <p:txBody>
          <a:bodyPr/>
          <a:lstStyle/>
          <a:p>
            <a:r>
              <a:rPr lang="fr-FR"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Molécules organiques dans le milieu interstellaire</a:t>
            </a:r>
            <a:br>
              <a:rPr lang="fr-FR" sz="3600" b="1" dirty="0">
                <a:latin typeface="Times New Roman" panose="02020603050405020304" pitchFamily="18" charset="0"/>
                <a:cs typeface="Times New Roman" panose="02020603050405020304" pitchFamily="18" charset="0"/>
              </a:rPr>
            </a:br>
            <a:endParaRPr lang="fr-FR" sz="20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F512C6C-A1EF-4134-B31A-49A8B5EDBC22}"/>
              </a:ext>
            </a:extLst>
          </p:cNvPr>
          <p:cNvSpPr txBox="1"/>
          <p:nvPr/>
        </p:nvSpPr>
        <p:spPr>
          <a:xfrm>
            <a:off x="499731" y="1413163"/>
            <a:ext cx="10930270" cy="5016758"/>
          </a:xfrm>
          <a:prstGeom prst="rect">
            <a:avLst/>
          </a:prstGeom>
          <a:noFill/>
        </p:spPr>
        <p:txBody>
          <a:bodyPr wrap="square">
            <a:spAutoFit/>
          </a:bodyPr>
          <a:lstStyle/>
          <a:p>
            <a:pPr algn="just"/>
            <a:r>
              <a:rPr lang="fr-FR" sz="3200" dirty="0">
                <a:latin typeface="Times New Roman" panose="02020603050405020304" pitchFamily="18" charset="0"/>
                <a:cs typeface="Times New Roman" panose="02020603050405020304" pitchFamily="18" charset="0"/>
              </a:rPr>
              <a:t>D’où viennent ces molécules organiques? Les observations du milieu interstellaire montrent une diversité et une richesse moléculaire importante. Plus de 180 molécules ont été détectées dans le milieu interstellaire ainsi que dans les enveloppes stellaires et pré-stellaires. </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Ces molécules sont pour la plupart de type organique (contiennent l'élément carbone) et une soixantaine d'entre elles sont considérées comme complexes (contiennent au moins 6 atomes). </a:t>
            </a:r>
          </a:p>
        </p:txBody>
      </p:sp>
    </p:spTree>
    <p:extLst>
      <p:ext uri="{BB962C8B-B14F-4D97-AF65-F5344CB8AC3E}">
        <p14:creationId xmlns:p14="http://schemas.microsoft.com/office/powerpoint/2010/main" val="3611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911CB-F31C-4C62-9B49-F3C22B49852B}"/>
              </a:ext>
            </a:extLst>
          </p:cNvPr>
          <p:cNvSpPr>
            <a:spLocks noGrp="1"/>
          </p:cNvSpPr>
          <p:nvPr>
            <p:ph type="title"/>
          </p:nvPr>
        </p:nvSpPr>
        <p:spPr>
          <a:xfrm>
            <a:off x="254644" y="104172"/>
            <a:ext cx="10324618" cy="787078"/>
          </a:xfrm>
        </p:spPr>
        <p:txBody>
          <a:bodyPr/>
          <a:lstStyle/>
          <a:p>
            <a:r>
              <a:rPr lang="fr-FR"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Molécules organiques dans le milieu interstellaire</a:t>
            </a:r>
            <a:br>
              <a:rPr lang="fr-FR" sz="3600" b="1" dirty="0">
                <a:latin typeface="Times New Roman" panose="02020603050405020304" pitchFamily="18" charset="0"/>
                <a:cs typeface="Times New Roman" panose="02020603050405020304" pitchFamily="18" charset="0"/>
              </a:rPr>
            </a:br>
            <a:endParaRPr lang="fr-FR" sz="20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F512C6C-A1EF-4134-B31A-49A8B5EDBC22}"/>
              </a:ext>
            </a:extLst>
          </p:cNvPr>
          <p:cNvSpPr txBox="1"/>
          <p:nvPr/>
        </p:nvSpPr>
        <p:spPr>
          <a:xfrm>
            <a:off x="254644" y="1843950"/>
            <a:ext cx="11398640" cy="3416320"/>
          </a:xfrm>
          <a:prstGeom prst="rect">
            <a:avLst/>
          </a:prstGeom>
          <a:noFill/>
        </p:spPr>
        <p:txBody>
          <a:bodyPr wrap="square">
            <a:spAutoFit/>
          </a:bodyPr>
          <a:lstStyle/>
          <a:p>
            <a:pPr algn="just"/>
            <a:r>
              <a:rPr lang="fr-FR" sz="3200" dirty="0">
                <a:latin typeface="Times New Roman" panose="02020603050405020304" pitchFamily="18" charset="0"/>
                <a:cs typeface="Times New Roman" panose="02020603050405020304" pitchFamily="18" charset="0"/>
              </a:rPr>
              <a:t>Certaines de ces molécules organiques complexes sont aussi détectées dans les comètes et semblent constituer un ingrédient indispensable à l'apparition de la vie (formation des acides aminés, des protéines et des molécules pré biotiques).</a:t>
            </a:r>
          </a:p>
          <a:p>
            <a:pPr algn="just"/>
            <a:endParaRPr lang="fr-FR" sz="3200" dirty="0">
              <a:latin typeface="Times New Roman" panose="02020603050405020304" pitchFamily="18" charset="0"/>
              <a:cs typeface="Times New Roman" panose="02020603050405020304" pitchFamily="18" charset="0"/>
            </a:endParaRPr>
          </a:p>
          <a:p>
            <a:pPr algn="just"/>
            <a:r>
              <a:rPr lang="fr-FR" sz="2800" b="1" dirty="0">
                <a:latin typeface="Times New Roman" panose="02020603050405020304" pitchFamily="18" charset="0"/>
                <a:cs typeface="Times New Roman" panose="02020603050405020304" pitchFamily="18" charset="0"/>
              </a:rPr>
              <a:t>Cf: https://www.techno-science.net/actualite/molecules-organiques-zones-froides-interstellaire-N13933.html</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66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032167" cy="5660229"/>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gravitation permet la création d’un contexte assurant un hébergement (les planètes) et, en coopération avec les autres interactions, de l’énergie: Dans les étoiles la stabilité est assurée par l’équilibre entre gravitation et pression thermique des réactions nucléaires.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interactions, forte, faible permettent la constitution et l’évolution des quelques dizaines de noyaux stables des atomes qui vont être les briques du vivant.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L’électromagnétisme intervient dans la constitution de molécules complexes via les couches d’électrons. </a:t>
            </a: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815246" y="139386"/>
            <a:ext cx="9598157"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Les conditions d’émergence de la vie</a:t>
            </a:r>
          </a:p>
        </p:txBody>
      </p:sp>
    </p:spTree>
    <p:extLst>
      <p:ext uri="{BB962C8B-B14F-4D97-AF65-F5344CB8AC3E}">
        <p14:creationId xmlns:p14="http://schemas.microsoft.com/office/powerpoint/2010/main" val="18006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192000" cy="5520843"/>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permet l’émergence de la vie mais n’implique pas le mécanisme complexe et progressif de son émergence.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essais de synthèse « in vitro » de l’ADN à partir des molécules de base disponibles dans le milieu interstellaire qu’on devait donc trouver sur Terre à l’origine n’ont pas abouti. Pour plus de détails, voir: </a:t>
            </a:r>
          </a:p>
          <a:p>
            <a:pPr marL="0" indent="0" algn="just">
              <a:buNone/>
            </a:pP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https://www.futura-sciences.com/sciences/actualites/chimie-origine-vie-nouvelle-voie-apparition-arn-51275</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Remarquons que dans le récit cosmologique que nous avons présenté, notre existence n’a aucune nécessité, le récit serait identique sans nous, mais il n’y aurait personne pour le raconter et c’est là qu’est sans doute la clé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815246" y="139386"/>
            <a:ext cx="9598157"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 </a:t>
            </a:r>
          </a:p>
        </p:txBody>
      </p:sp>
    </p:spTree>
    <p:extLst>
      <p:ext uri="{BB962C8B-B14F-4D97-AF65-F5344CB8AC3E}">
        <p14:creationId xmlns:p14="http://schemas.microsoft.com/office/powerpoint/2010/main" val="17130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191999" cy="5660229"/>
          </a:xfrm>
        </p:spPr>
        <p:txBody>
          <a:bodyPr>
            <a:noAutofit/>
          </a:bodyPr>
          <a:lstStyle/>
          <a:p>
            <a:pPr algn="just"/>
            <a:r>
              <a:rPr lang="fr-FR" sz="3200" dirty="0">
                <a:latin typeface="Times New Roman" panose="02020603050405020304" pitchFamily="18" charset="0"/>
                <a:cs typeface="Times New Roman" panose="02020603050405020304" pitchFamily="18" charset="0"/>
              </a:rPr>
              <a:t>Rappelons qu'une théorie est une auberge espagnole, on y trouve ce qu'on y a mis. </a:t>
            </a:r>
          </a:p>
          <a:p>
            <a:pPr algn="just"/>
            <a:r>
              <a:rPr lang="fr-FR" sz="3200" dirty="0">
                <a:latin typeface="Times New Roman" panose="02020603050405020304" pitchFamily="18" charset="0"/>
                <a:cs typeface="Times New Roman" panose="02020603050405020304" pitchFamily="18" charset="0"/>
              </a:rPr>
              <a:t>Comme on ne fait pas partie explicitement des hypothèses, il peut paraître étonnant que la possibilité de notre émergence puisse exister. </a:t>
            </a:r>
          </a:p>
          <a:p>
            <a:pPr algn="just"/>
            <a:r>
              <a:rPr lang="fr-FR" sz="3200" dirty="0">
                <a:latin typeface="Times New Roman" panose="02020603050405020304" pitchFamily="18" charset="0"/>
                <a:cs typeface="Times New Roman" panose="02020603050405020304" pitchFamily="18" charset="0"/>
              </a:rPr>
              <a:t>Mais, à l’instar d’une représentation théâtrale où si l’auteur n’est pas physiquement présent sur scène il l’est dans l’histoire, une théorie étant une construction humaine, notre existence est bien, implicitement, dans les hypothèses. </a:t>
            </a:r>
          </a:p>
          <a:p>
            <a:pPr algn="just"/>
            <a:r>
              <a:rPr lang="fr-FR" sz="3200" dirty="0">
                <a:latin typeface="Times New Roman" panose="02020603050405020304" pitchFamily="18" charset="0"/>
                <a:cs typeface="Times New Roman" panose="02020603050405020304" pitchFamily="18" charset="0"/>
              </a:rPr>
              <a:t>La théorie résultante, par cohérence et construction, contient notre existence. Mais cela n’introduit-il pas un biais logique?</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446394" y="104662"/>
            <a:ext cx="10782586"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 </a:t>
            </a:r>
          </a:p>
        </p:txBody>
      </p:sp>
      <p:pic>
        <p:nvPicPr>
          <p:cNvPr id="5" name="Image 4">
            <a:extLst>
              <a:ext uri="{FF2B5EF4-FFF2-40B4-BE49-F238E27FC236}">
                <a16:creationId xmlns:a16="http://schemas.microsoft.com/office/drawing/2014/main" id="{26E78772-C3EE-491F-A8A6-225BBF334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533" y="182880"/>
            <a:ext cx="909504" cy="691223"/>
          </a:xfrm>
          <a:prstGeom prst="rect">
            <a:avLst/>
          </a:prstGeom>
        </p:spPr>
      </p:pic>
    </p:spTree>
    <p:extLst>
      <p:ext uri="{BB962C8B-B14F-4D97-AF65-F5344CB8AC3E}">
        <p14:creationId xmlns:p14="http://schemas.microsoft.com/office/powerpoint/2010/main" val="40937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2059322" cy="666115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 Wiener signale dans «cybernétique et société» que, a contrario de la matière «inerte», l’entropie des systèmes vivants diminue (localement, et au détriment de son environnement), dans le respect du 2</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principe de la thermodynamique: l’entropie d’un système isolé ne peut pas décroître.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Rappelons que l’entropie caractérise le degré de désordre.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Comment à partir des êtres élémentaires (bactéries,..) des êtres complexes ont pu se constituer (théorie darwinistes).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Comment la compétition  et la symbiose entre espèces s’organise</a:t>
            </a:r>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a:t>
            </a:r>
          </a:p>
        </p:txBody>
      </p:sp>
    </p:spTree>
    <p:extLst>
      <p:ext uri="{BB962C8B-B14F-4D97-AF65-F5344CB8AC3E}">
        <p14:creationId xmlns:p14="http://schemas.microsoft.com/office/powerpoint/2010/main" val="353669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BA130FB-F5EB-4B89-9D5B-82B43E4FF5A8}"/>
              </a:ext>
            </a:extLst>
          </p:cNvPr>
          <p:cNvSpPr txBox="1"/>
          <p:nvPr/>
        </p:nvSpPr>
        <p:spPr>
          <a:xfrm>
            <a:off x="468630" y="2057400"/>
            <a:ext cx="11052810" cy="3539430"/>
          </a:xfrm>
          <a:prstGeom prst="rect">
            <a:avLst/>
          </a:prstGeom>
          <a:noFill/>
        </p:spPr>
        <p:txBody>
          <a:bodyPr wrap="square">
            <a:spAutoFit/>
          </a:bodyPr>
          <a:lstStyle/>
          <a:p>
            <a:pPr algn="just"/>
            <a:r>
              <a:rPr lang="fr-FR" sz="3200" dirty="0">
                <a:latin typeface="Times New Roman" panose="02020603050405020304" pitchFamily="18" charset="0"/>
                <a:cs typeface="Times New Roman" panose="02020603050405020304" pitchFamily="18" charset="0"/>
              </a:rPr>
              <a:t>Dans "Sapiens", Y. Harari suppute que le vrai gagnant de l'évolution du Sapiens n'est pas l'individu mais son ADN (l’espèce).</a:t>
            </a:r>
          </a:p>
          <a:p>
            <a:pPr algn="just"/>
            <a:r>
              <a:rPr lang="fr-FR" sz="3200" dirty="0">
                <a:latin typeface="Times New Roman" panose="02020603050405020304" pitchFamily="18" charset="0"/>
                <a:cs typeface="Times New Roman" panose="02020603050405020304" pitchFamily="18" charset="0"/>
              </a:rPr>
              <a:t> </a:t>
            </a:r>
          </a:p>
          <a:p>
            <a:pPr algn="just"/>
            <a:r>
              <a:rPr lang="fr-FR" sz="3200" dirty="0">
                <a:latin typeface="Times New Roman" panose="02020603050405020304" pitchFamily="18" charset="0"/>
                <a:cs typeface="Times New Roman" panose="02020603050405020304" pitchFamily="18" charset="0"/>
              </a:rPr>
              <a:t>Nous ne serions qu’un simple support de sa reproduction! </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Coup dur pour notre ego!</a:t>
            </a:r>
          </a:p>
        </p:txBody>
      </p:sp>
      <p:sp>
        <p:nvSpPr>
          <p:cNvPr id="6" name="ZoneTexte 5">
            <a:extLst>
              <a:ext uri="{FF2B5EF4-FFF2-40B4-BE49-F238E27FC236}">
                <a16:creationId xmlns:a16="http://schemas.microsoft.com/office/drawing/2014/main" id="{CAEF5E2A-79A0-41E5-BD75-65C16714AAA1}"/>
              </a:ext>
            </a:extLst>
          </p:cNvPr>
          <p:cNvSpPr txBox="1"/>
          <p:nvPr/>
        </p:nvSpPr>
        <p:spPr>
          <a:xfrm>
            <a:off x="1031240" y="144044"/>
            <a:ext cx="8154297" cy="707886"/>
          </a:xfrm>
          <a:prstGeom prst="rect">
            <a:avLst/>
          </a:prstGeom>
          <a:noFill/>
        </p:spPr>
        <p:txBody>
          <a:bodyPr wrap="square" rtlCol="0">
            <a:spAutoFit/>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Serions nous des esclaves de l’ADN?</a:t>
            </a:r>
          </a:p>
        </p:txBody>
      </p:sp>
      <p:pic>
        <p:nvPicPr>
          <p:cNvPr id="7" name="Image 6">
            <a:extLst>
              <a:ext uri="{FF2B5EF4-FFF2-40B4-BE49-F238E27FC236}">
                <a16:creationId xmlns:a16="http://schemas.microsoft.com/office/drawing/2014/main" id="{9F7D93D8-2268-453F-AF9D-61F332C9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0560" y="68157"/>
            <a:ext cx="2131029" cy="1054965"/>
          </a:xfrm>
          <a:prstGeom prst="rect">
            <a:avLst/>
          </a:prstGeom>
        </p:spPr>
      </p:pic>
    </p:spTree>
    <p:extLst>
      <p:ext uri="{BB962C8B-B14F-4D97-AF65-F5344CB8AC3E}">
        <p14:creationId xmlns:p14="http://schemas.microsoft.com/office/powerpoint/2010/main" val="25310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63880" y="1275396"/>
            <a:ext cx="11064240" cy="543856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Notre caractère de mortel serait justifié par une meilleure efficacité de la reproduction de l’ADN avec le cycle de base : Naissance-croissance-reproduction et mort lorsque la reproduction n’est plus active.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une « intelligence » permettant une appropriation du milieu et un spiritualisme émerge chez l’individu, c’est bien l’organisation sociale fédérant des groupes importants qui, si elle, semble, a priori, accessoire et d’aucune utilité à l’immense univers, renforce la puissance de l’espèce au sein de l’univers, jusqu’à quel point et pour quel destin…</a:t>
            </a:r>
          </a:p>
        </p:txBody>
      </p:sp>
      <p:sp>
        <p:nvSpPr>
          <p:cNvPr id="6" name="ZoneTexte 5">
            <a:extLst>
              <a:ext uri="{FF2B5EF4-FFF2-40B4-BE49-F238E27FC236}">
                <a16:creationId xmlns:a16="http://schemas.microsoft.com/office/drawing/2014/main" id="{CAEF5E2A-79A0-41E5-BD75-65C16714AAA1}"/>
              </a:ext>
            </a:extLst>
          </p:cNvPr>
          <p:cNvSpPr txBox="1"/>
          <p:nvPr/>
        </p:nvSpPr>
        <p:spPr>
          <a:xfrm>
            <a:off x="1031240" y="144044"/>
            <a:ext cx="8154297" cy="707886"/>
          </a:xfrm>
          <a:prstGeom prst="rect">
            <a:avLst/>
          </a:prstGeom>
          <a:noFill/>
        </p:spPr>
        <p:txBody>
          <a:bodyPr wrap="square" rtlCol="0">
            <a:spAutoFit/>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Serions nous des esclaves de l’ADN?</a:t>
            </a:r>
          </a:p>
        </p:txBody>
      </p:sp>
    </p:spTree>
    <p:extLst>
      <p:ext uri="{BB962C8B-B14F-4D97-AF65-F5344CB8AC3E}">
        <p14:creationId xmlns:p14="http://schemas.microsoft.com/office/powerpoint/2010/main" val="330720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372140" y="1899500"/>
            <a:ext cx="11281144" cy="4352444"/>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L’existence de singularités en relativité générale et l’indétermination quantique marquent les limites de ces théories.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théories ne sont ni parfaites ni définitives, mais on peut se demander si ces limites sont structurelles ou simplement liées à des défauts de ces théories.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on peut espérer faire reculer ces limites par de nouvelles théories,  peut-on vraiment les supprimer?</a:t>
            </a: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1" y="107577"/>
            <a:ext cx="8304904"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198159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35172" y="1453464"/>
            <a:ext cx="11121655" cy="4224322"/>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cosmologie, où cette particularité est exacerbée puisque nous faisons partie de l’univers.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avons souligné l’empreinte implicite de l’esprit du physicien, dont la nature et les limites contraignent la théorie.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son esprit en fait un objet extérieur, ceci en contradiction avec les vérifications qu’il en fait qui sont réalisées de l’intérieur!</a:t>
            </a: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1" y="107577"/>
            <a:ext cx="8304904"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2822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3727</TotalTime>
  <Words>7633</Words>
  <Application>Microsoft Office PowerPoint</Application>
  <PresentationFormat>Grand écran</PresentationFormat>
  <Paragraphs>465</Paragraphs>
  <Slides>117</Slides>
  <Notes>27</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117</vt:i4>
      </vt:variant>
    </vt:vector>
  </HeadingPairs>
  <TitlesOfParts>
    <vt:vector size="124" baseType="lpstr">
      <vt:lpstr>Arial</vt:lpstr>
      <vt:lpstr>Calibri</vt:lpstr>
      <vt:lpstr>Calibri Light</vt:lpstr>
      <vt:lpstr>Century Gothic</vt:lpstr>
      <vt:lpstr>Times New Roman</vt:lpstr>
      <vt:lpstr>Wingdings 3</vt:lpstr>
      <vt:lpstr>Ion</vt:lpstr>
      <vt:lpstr>Présentation PowerPoint</vt:lpstr>
      <vt:lpstr>Présentation PowerPoint</vt:lpstr>
      <vt:lpstr>L’Homme et l’Univers</vt:lpstr>
      <vt:lpstr>Présentation PowerPoint</vt:lpstr>
      <vt:lpstr>L’Homme et l’Univers</vt:lpstr>
      <vt:lpstr>Présentation PowerPoint</vt:lpstr>
      <vt:lpstr>L’Homme et l’Univers</vt:lpstr>
      <vt:lpstr>L’Homme et l’Univers</vt:lpstr>
      <vt:lpstr>L’Homme et l’Univers</vt:lpstr>
      <vt:lpstr>L’Homme et l’Univers</vt:lpstr>
      <vt:lpstr>Présentation PowerPoint</vt:lpstr>
      <vt:lpstr>L’Univers de son origine et de son  évolution jusqu’à l’homme</vt:lpstr>
      <vt:lpstr>Cosmogonie antique</vt:lpstr>
      <vt:lpstr>  </vt:lpstr>
      <vt:lpstr>Présentation PowerPoint</vt:lpstr>
      <vt:lpstr>Présentation PowerPoint</vt:lpstr>
      <vt:lpstr>Présentation PowerPoint</vt:lpstr>
      <vt:lpstr>Des propos qui ont surpris….</vt:lpstr>
      <vt:lpstr>Des propos qui ont surpris!</vt:lpstr>
      <vt:lpstr>Présentation PowerPoint</vt:lpstr>
      <vt:lpstr>Présentation PowerPoint</vt:lpstr>
      <vt:lpstr>Présentation PowerPoint</vt:lpstr>
      <vt:lpstr>Le schéma cosmologique usuel : Un récit chronologique</vt:lpstr>
      <vt:lpstr>Le schéma cosmologique usuel : Un récit chronologique</vt:lpstr>
      <vt:lpstr>Aujourd’hui, l’univers paraît paisible et serein</vt:lpstr>
      <vt:lpstr>Mais, comme le montrent nos instruments…</vt:lpstr>
      <vt:lpstr>Modèle  standard de l ’évolution de l’univers</vt:lpstr>
      <vt:lpstr>Présentation PowerPoint</vt:lpstr>
      <vt:lpstr>Présentation PowerPoint</vt:lpstr>
      <vt:lpstr>Présentation PowerPoint</vt:lpstr>
      <vt:lpstr>Présentation PowerPoint</vt:lpstr>
      <vt:lpstr>Le Modèle cosmologique standard  (Big-Bang). </vt:lpstr>
      <vt:lpstr>Le Modèle cosmologique standard </vt:lpstr>
      <vt:lpstr>Le Modèle cosmologique standard </vt:lpstr>
      <vt:lpstr>Le Modèle cosmologique standard (Big-Bang). </vt:lpstr>
      <vt:lpstr>Création de la matière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L’imperfection comme principe créateur </vt:lpstr>
      <vt:lpstr>L’imperfection comme principe créateur </vt:lpstr>
      <vt:lpstr>Présentation PowerPoint</vt:lpstr>
      <vt:lpstr>Présentation PowerPoint</vt:lpstr>
      <vt:lpstr>Présentation PowerPoint</vt:lpstr>
      <vt:lpstr>Présentation PowerPoint</vt:lpstr>
      <vt:lpstr>Présentation PowerPoint</vt:lpstr>
      <vt:lpstr>Les quatre interactions connues </vt:lpstr>
      <vt:lpstr>Présentation PowerPoint</vt:lpstr>
      <vt:lpstr>Présentation PowerPoint</vt:lpstr>
      <vt:lpstr>Présentation PowerPoint</vt:lpstr>
      <vt:lpstr>L’importance critique des neutrons</vt:lpstr>
      <vt:lpstr>L’importance critique des neutrons</vt:lpstr>
      <vt:lpstr>Présentation PowerPoint</vt:lpstr>
      <vt:lpstr>La synthèse miraculeuse du carbone</vt:lpstr>
      <vt:lpstr>La synthèse miraculeuse du carbone</vt:lpstr>
      <vt:lpstr>La synthèse miraculeuse du carbone</vt:lpstr>
      <vt:lpstr>Présentation PowerPoint</vt:lpstr>
      <vt:lpstr>Le hasard créateur  ?</vt:lpstr>
      <vt:lpstr>Le hasard créateur ?</vt:lpstr>
      <vt:lpstr> La gravitation à l’œuvre</vt:lpstr>
      <vt:lpstr>Le schéma de formation des galaxies</vt:lpstr>
      <vt:lpstr>Les étoiles finissent le travail</vt:lpstr>
      <vt:lpstr>Explosion de supernova</vt:lpstr>
      <vt:lpstr>Explosion de la nova de 1572 (Tycho)</vt:lpstr>
      <vt:lpstr>Présentation PowerPoint</vt:lpstr>
      <vt:lpstr>Naissance et vie du Soleil</vt:lpstr>
      <vt:lpstr>Le Soleil</vt:lpstr>
      <vt:lpstr>Le Soleil, un ami qui ne nous veut pas que du bien</vt:lpstr>
      <vt:lpstr>Le système solaire primordial</vt:lpstr>
      <vt:lpstr>Le système solaire primordial</vt:lpstr>
      <vt:lpstr>Présentation PowerPoint</vt:lpstr>
      <vt:lpstr>Le système solaire primordial</vt:lpstr>
      <vt:lpstr>L’atmosphère</vt:lpstr>
      <vt:lpstr>Atmosphère et température</vt:lpstr>
      <vt:lpstr>Le problème de l’eau liquide</vt:lpstr>
      <vt:lpstr>Le problème de l’eau liquide</vt:lpstr>
      <vt:lpstr>Présentation PowerPoint</vt:lpstr>
      <vt:lpstr>Cela suffit-il pour la vie?</vt:lpstr>
      <vt:lpstr>Présentation PowerPoint</vt:lpstr>
      <vt:lpstr>Présentation PowerPoint</vt:lpstr>
      <vt:lpstr>Présentation PowerPoint</vt:lpstr>
      <vt:lpstr>Présentation PowerPoint</vt:lpstr>
      <vt:lpstr>Présentation PowerPoint</vt:lpstr>
      <vt:lpstr>Molécules organiques</vt:lpstr>
      <vt:lpstr>Molécules organiques</vt:lpstr>
      <vt:lpstr>Molécules organiques dans le milieu interstellaire </vt:lpstr>
      <vt:lpstr>Molécules organiques dans le milieu interstellaire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466</cp:revision>
  <dcterms:created xsi:type="dcterms:W3CDTF">2013-11-06T14:33:14Z</dcterms:created>
  <dcterms:modified xsi:type="dcterms:W3CDTF">2020-10-08T17:40:44Z</dcterms:modified>
</cp:coreProperties>
</file>