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68"/>
  </p:notesMasterIdLst>
  <p:sldIdLst>
    <p:sldId id="256" r:id="rId2"/>
    <p:sldId id="257" r:id="rId3"/>
    <p:sldId id="335" r:id="rId4"/>
    <p:sldId id="338" r:id="rId5"/>
    <p:sldId id="258" r:id="rId6"/>
    <p:sldId id="352" r:id="rId7"/>
    <p:sldId id="259" r:id="rId8"/>
    <p:sldId id="260" r:id="rId9"/>
    <p:sldId id="264" r:id="rId10"/>
    <p:sldId id="267" r:id="rId11"/>
    <p:sldId id="268" r:id="rId12"/>
    <p:sldId id="312" r:id="rId13"/>
    <p:sldId id="325" r:id="rId14"/>
    <p:sldId id="336" r:id="rId15"/>
    <p:sldId id="337" r:id="rId16"/>
    <p:sldId id="269" r:id="rId17"/>
    <p:sldId id="324" r:id="rId18"/>
    <p:sldId id="270" r:id="rId19"/>
    <p:sldId id="311" r:id="rId20"/>
    <p:sldId id="339" r:id="rId21"/>
    <p:sldId id="272" r:id="rId22"/>
    <p:sldId id="340" r:id="rId23"/>
    <p:sldId id="310" r:id="rId24"/>
    <p:sldId id="299" r:id="rId25"/>
    <p:sldId id="343" r:id="rId26"/>
    <p:sldId id="322" r:id="rId27"/>
    <p:sldId id="344" r:id="rId28"/>
    <p:sldId id="296" r:id="rId29"/>
    <p:sldId id="298" r:id="rId30"/>
    <p:sldId id="314" r:id="rId31"/>
    <p:sldId id="351" r:id="rId32"/>
    <p:sldId id="302" r:id="rId33"/>
    <p:sldId id="276" r:id="rId34"/>
    <p:sldId id="345" r:id="rId35"/>
    <p:sldId id="277" r:id="rId36"/>
    <p:sldId id="346" r:id="rId37"/>
    <p:sldId id="303" r:id="rId38"/>
    <p:sldId id="297" r:id="rId39"/>
    <p:sldId id="347" r:id="rId40"/>
    <p:sldId id="304" r:id="rId41"/>
    <p:sldId id="305" r:id="rId42"/>
    <p:sldId id="306" r:id="rId43"/>
    <p:sldId id="284" r:id="rId44"/>
    <p:sldId id="285" r:id="rId45"/>
    <p:sldId id="348" r:id="rId46"/>
    <p:sldId id="286" r:id="rId47"/>
    <p:sldId id="289" r:id="rId48"/>
    <p:sldId id="290" r:id="rId49"/>
    <p:sldId id="291" r:id="rId50"/>
    <p:sldId id="294" r:id="rId51"/>
    <p:sldId id="315" r:id="rId52"/>
    <p:sldId id="316" r:id="rId53"/>
    <p:sldId id="317" r:id="rId54"/>
    <p:sldId id="318" r:id="rId55"/>
    <p:sldId id="319" r:id="rId56"/>
    <p:sldId id="326" r:id="rId57"/>
    <p:sldId id="327" r:id="rId58"/>
    <p:sldId id="328" r:id="rId59"/>
    <p:sldId id="329" r:id="rId60"/>
    <p:sldId id="330" r:id="rId61"/>
    <p:sldId id="332" r:id="rId62"/>
    <p:sldId id="333" r:id="rId63"/>
    <p:sldId id="320" r:id="rId64"/>
    <p:sldId id="350" r:id="rId65"/>
    <p:sldId id="308" r:id="rId66"/>
    <p:sldId id="321" r:id="rId6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4" autoAdjust="0"/>
    <p:restoredTop sz="96379" autoAdjust="0"/>
  </p:normalViewPr>
  <p:slideViewPr>
    <p:cSldViewPr snapToGrid="0">
      <p:cViewPr varScale="1">
        <p:scale>
          <a:sx n="110" d="100"/>
          <a:sy n="110" d="100"/>
        </p:scale>
        <p:origin x="59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C3F04A-FB1B-4F6D-B441-3EA07EE00FB2}" type="datetimeFigureOut">
              <a:rPr lang="fr-FR" smtClean="0"/>
              <a:t>20/01/2024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16D91C-A2E3-4A7D-98B2-324B087224C8}" type="slidenum">
              <a:rPr lang="fr-FR" smtClean="0"/>
              <a:t>‹N°›</a:t>
            </a:fld>
            <a:endParaRPr lang="fr-FR"/>
          </a:p>
        </p:txBody>
      </p:sp>
    </p:spTree>
    <p:extLst>
      <p:ext uri="{BB962C8B-B14F-4D97-AF65-F5344CB8AC3E}">
        <p14:creationId xmlns:p14="http://schemas.microsoft.com/office/powerpoint/2010/main" val="2032311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616D91C-A2E3-4A7D-98B2-324B087224C8}" type="slidenum">
              <a:rPr lang="fr-FR" smtClean="0"/>
              <a:t>23</a:t>
            </a:fld>
            <a:endParaRPr lang="fr-FR"/>
          </a:p>
        </p:txBody>
      </p:sp>
    </p:spTree>
    <p:extLst>
      <p:ext uri="{BB962C8B-B14F-4D97-AF65-F5344CB8AC3E}">
        <p14:creationId xmlns:p14="http://schemas.microsoft.com/office/powerpoint/2010/main" val="3318089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616D91C-A2E3-4A7D-98B2-324B087224C8}" type="slidenum">
              <a:rPr lang="fr-FR" smtClean="0"/>
              <a:t>27</a:t>
            </a:fld>
            <a:endParaRPr lang="fr-FR"/>
          </a:p>
        </p:txBody>
      </p:sp>
    </p:spTree>
    <p:extLst>
      <p:ext uri="{BB962C8B-B14F-4D97-AF65-F5344CB8AC3E}">
        <p14:creationId xmlns:p14="http://schemas.microsoft.com/office/powerpoint/2010/main" val="2717251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616D91C-A2E3-4A7D-98B2-324B087224C8}" type="slidenum">
              <a:rPr lang="fr-FR" smtClean="0"/>
              <a:t>28</a:t>
            </a:fld>
            <a:endParaRPr lang="fr-FR"/>
          </a:p>
        </p:txBody>
      </p:sp>
    </p:spTree>
    <p:extLst>
      <p:ext uri="{BB962C8B-B14F-4D97-AF65-F5344CB8AC3E}">
        <p14:creationId xmlns:p14="http://schemas.microsoft.com/office/powerpoint/2010/main" val="1468369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616D91C-A2E3-4A7D-98B2-324B087224C8}" type="slidenum">
              <a:rPr lang="fr-FR" smtClean="0"/>
              <a:t>35</a:t>
            </a:fld>
            <a:endParaRPr lang="fr-FR"/>
          </a:p>
        </p:txBody>
      </p:sp>
    </p:spTree>
    <p:extLst>
      <p:ext uri="{BB962C8B-B14F-4D97-AF65-F5344CB8AC3E}">
        <p14:creationId xmlns:p14="http://schemas.microsoft.com/office/powerpoint/2010/main" val="1128596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616D91C-A2E3-4A7D-98B2-324B087224C8}" type="slidenum">
              <a:rPr lang="fr-FR" smtClean="0"/>
              <a:t>36</a:t>
            </a:fld>
            <a:endParaRPr lang="fr-FR"/>
          </a:p>
        </p:txBody>
      </p:sp>
    </p:spTree>
    <p:extLst>
      <p:ext uri="{BB962C8B-B14F-4D97-AF65-F5344CB8AC3E}">
        <p14:creationId xmlns:p14="http://schemas.microsoft.com/office/powerpoint/2010/main" val="1797333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616D91C-A2E3-4A7D-98B2-324B087224C8}" type="slidenum">
              <a:rPr lang="fr-FR" smtClean="0"/>
              <a:t>40</a:t>
            </a:fld>
            <a:endParaRPr lang="fr-FR"/>
          </a:p>
        </p:txBody>
      </p:sp>
    </p:spTree>
    <p:extLst>
      <p:ext uri="{BB962C8B-B14F-4D97-AF65-F5344CB8AC3E}">
        <p14:creationId xmlns:p14="http://schemas.microsoft.com/office/powerpoint/2010/main" val="3769636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30000" dirty="0"/>
          </a:p>
        </p:txBody>
      </p:sp>
      <p:sp>
        <p:nvSpPr>
          <p:cNvPr id="4" name="Espace réservé du numéro de diapositive 3"/>
          <p:cNvSpPr>
            <a:spLocks noGrp="1"/>
          </p:cNvSpPr>
          <p:nvPr>
            <p:ph type="sldNum" sz="quarter" idx="10"/>
          </p:nvPr>
        </p:nvSpPr>
        <p:spPr/>
        <p:txBody>
          <a:bodyPr/>
          <a:lstStyle/>
          <a:p>
            <a:fld id="{E616D91C-A2E3-4A7D-98B2-324B087224C8}" type="slidenum">
              <a:rPr lang="fr-FR" smtClean="0"/>
              <a:t>63</a:t>
            </a:fld>
            <a:endParaRPr lang="fr-FR"/>
          </a:p>
        </p:txBody>
      </p:sp>
    </p:spTree>
    <p:extLst>
      <p:ext uri="{BB962C8B-B14F-4D97-AF65-F5344CB8AC3E}">
        <p14:creationId xmlns:p14="http://schemas.microsoft.com/office/powerpoint/2010/main" val="401216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03F6BE31-001F-43C8-8242-36201C133DBA}" type="datetimeFigureOut">
              <a:rPr lang="fr-FR" smtClean="0"/>
              <a:t>20/01/2024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2306534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03F6BE31-001F-43C8-8242-36201C133DBA}" type="datetimeFigureOut">
              <a:rPr lang="fr-FR" smtClean="0"/>
              <a:t>20/01/2024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1838168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4" name="Date Placeholder 3"/>
          <p:cNvSpPr>
            <a:spLocks noGrp="1"/>
          </p:cNvSpPr>
          <p:nvPr>
            <p:ph type="dt" sz="half" idx="10"/>
          </p:nvPr>
        </p:nvSpPr>
        <p:spPr/>
        <p:txBody>
          <a:bodyPr/>
          <a:lstStyle/>
          <a:p>
            <a:fld id="{03F6BE31-001F-43C8-8242-36201C133DBA}" type="datetimeFigureOut">
              <a:rPr lang="fr-FR" smtClean="0"/>
              <a:t>20/01/2024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3936214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Modifiez le style du titre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r-FR"/>
              <a:t>Modifiez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4" name="Date Placeholder 3"/>
          <p:cNvSpPr>
            <a:spLocks noGrp="1"/>
          </p:cNvSpPr>
          <p:nvPr>
            <p:ph type="dt" sz="half" idx="10"/>
          </p:nvPr>
        </p:nvSpPr>
        <p:spPr/>
        <p:txBody>
          <a:bodyPr/>
          <a:lstStyle/>
          <a:p>
            <a:fld id="{03F6BE31-001F-43C8-8242-36201C133DBA}" type="datetimeFigureOut">
              <a:rPr lang="fr-FR" smtClean="0"/>
              <a:t>20/01/2024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711436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03F6BE31-001F-43C8-8242-36201C133DBA}" type="datetimeFigureOut">
              <a:rPr lang="fr-FR" smtClean="0"/>
              <a:t>20/01/2024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3048276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3F6BE31-001F-43C8-8242-36201C133DBA}" type="datetimeFigureOut">
              <a:rPr lang="fr-FR" smtClean="0"/>
              <a:t>20/01/2024</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4148686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3F6BE31-001F-43C8-8242-36201C133DBA}" type="datetimeFigureOut">
              <a:rPr lang="fr-FR" smtClean="0"/>
              <a:t>20/01/2024</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3390709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3F6BE31-001F-43C8-8242-36201C133DBA}" type="datetimeFigureOut">
              <a:rPr lang="fr-FR" smtClean="0"/>
              <a:t>20/01/2024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1096175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3F6BE31-001F-43C8-8242-36201C133DBA}" type="datetimeFigureOut">
              <a:rPr lang="fr-FR" smtClean="0"/>
              <a:t>20/01/2024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4103449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3"/>
          <p:cNvSpPr>
            <a:spLocks noGrp="1"/>
          </p:cNvSpPr>
          <p:nvPr>
            <p:ph type="dt" sz="half" idx="10"/>
          </p:nvPr>
        </p:nvSpPr>
        <p:spPr/>
        <p:txBody>
          <a:bodyPr/>
          <a:lstStyle/>
          <a:p>
            <a:fld id="{03F6BE31-001F-43C8-8242-36201C133DBA}" type="datetimeFigureOut">
              <a:rPr lang="fr-FR" smtClean="0"/>
              <a:t>20/01/2024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2136756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03F6BE31-001F-43C8-8242-36201C133DBA}" type="datetimeFigureOut">
              <a:rPr lang="fr-FR" smtClean="0"/>
              <a:t>20/01/2024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230755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3F6BE31-001F-43C8-8242-36201C133DBA}" type="datetimeFigureOut">
              <a:rPr lang="fr-FR" smtClean="0"/>
              <a:t>20/01/2024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2518886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03F6BE31-001F-43C8-8242-36201C133DBA}" type="datetimeFigureOut">
              <a:rPr lang="fr-FR" smtClean="0"/>
              <a:t>20/01/2024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1646632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Date Placeholder 2"/>
          <p:cNvSpPr>
            <a:spLocks noGrp="1"/>
          </p:cNvSpPr>
          <p:nvPr>
            <p:ph type="dt" sz="half" idx="10"/>
          </p:nvPr>
        </p:nvSpPr>
        <p:spPr/>
        <p:txBody>
          <a:bodyPr/>
          <a:lstStyle/>
          <a:p>
            <a:fld id="{03F6BE31-001F-43C8-8242-36201C133DBA}" type="datetimeFigureOut">
              <a:rPr lang="fr-FR" smtClean="0"/>
              <a:t>20/01/2024</a:t>
            </a:fld>
            <a:endParaRPr lang="fr-FR"/>
          </a:p>
        </p:txBody>
      </p:sp>
      <p:sp>
        <p:nvSpPr>
          <p:cNvPr id="5" name="Footer Placeholder 3"/>
          <p:cNvSpPr>
            <a:spLocks noGrp="1"/>
          </p:cNvSpPr>
          <p:nvPr>
            <p:ph type="ftr" sz="quarter" idx="11"/>
          </p:nvPr>
        </p:nvSpPr>
        <p:spPr/>
        <p:txBody>
          <a:bodyPr/>
          <a:lstStyle/>
          <a:p>
            <a:endParaRPr lang="fr-FR"/>
          </a:p>
        </p:txBody>
      </p:sp>
      <p:sp>
        <p:nvSpPr>
          <p:cNvPr id="6" name="Slide Number Placeholder 4"/>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1757461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3F6BE31-001F-43C8-8242-36201C133DBA}" type="datetimeFigureOut">
              <a:rPr lang="fr-FR" smtClean="0"/>
              <a:t>20/01/2024</a:t>
            </a:fld>
            <a:endParaRPr lang="fr-FR"/>
          </a:p>
        </p:txBody>
      </p:sp>
      <p:sp>
        <p:nvSpPr>
          <p:cNvPr id="5" name="Footer Placeholder 2"/>
          <p:cNvSpPr>
            <a:spLocks noGrp="1"/>
          </p:cNvSpPr>
          <p:nvPr>
            <p:ph type="ftr" sz="quarter" idx="11"/>
          </p:nvPr>
        </p:nvSpPr>
        <p:spPr/>
        <p:txBody>
          <a:bodyPr/>
          <a:lstStyle/>
          <a:p>
            <a:endParaRPr lang="fr-FR"/>
          </a:p>
        </p:txBody>
      </p:sp>
      <p:sp>
        <p:nvSpPr>
          <p:cNvPr id="6" name="Slide Number Placeholder 3"/>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690314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7" name="Date Placeholder 4"/>
          <p:cNvSpPr>
            <a:spLocks noGrp="1"/>
          </p:cNvSpPr>
          <p:nvPr>
            <p:ph type="dt" sz="half" idx="10"/>
          </p:nvPr>
        </p:nvSpPr>
        <p:spPr/>
        <p:txBody>
          <a:bodyPr/>
          <a:lstStyle/>
          <a:p>
            <a:fld id="{03F6BE31-001F-43C8-8242-36201C133DBA}" type="datetimeFigureOut">
              <a:rPr lang="fr-FR" smtClean="0"/>
              <a:t>20/01/2024</a:t>
            </a:fld>
            <a:endParaRPr lang="fr-FR"/>
          </a:p>
        </p:txBody>
      </p:sp>
      <p:sp>
        <p:nvSpPr>
          <p:cNvPr id="5" name="Footer Placeholder 5"/>
          <p:cNvSpPr>
            <a:spLocks noGrp="1"/>
          </p:cNvSpPr>
          <p:nvPr>
            <p:ph type="ftr" sz="quarter" idx="11"/>
          </p:nvPr>
        </p:nvSpPr>
        <p:spPr/>
        <p:txBody>
          <a:bodyPr/>
          <a:lstStyle/>
          <a:p>
            <a:endParaRPr lang="fr-FR"/>
          </a:p>
        </p:txBody>
      </p:sp>
      <p:sp>
        <p:nvSpPr>
          <p:cNvPr id="6" name="Slide Number Placeholder 6"/>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3764839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03F6BE31-001F-43C8-8242-36201C133DBA}" type="datetimeFigureOut">
              <a:rPr lang="fr-FR" smtClean="0"/>
              <a:t>20/01/2024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045FEF1-D859-4F1A-A704-D2FD2A044801}" type="slidenum">
              <a:rPr lang="fr-FR" smtClean="0"/>
              <a:t>‹N°›</a:t>
            </a:fld>
            <a:endParaRPr lang="fr-FR"/>
          </a:p>
        </p:txBody>
      </p:sp>
    </p:spTree>
    <p:extLst>
      <p:ext uri="{BB962C8B-B14F-4D97-AF65-F5344CB8AC3E}">
        <p14:creationId xmlns:p14="http://schemas.microsoft.com/office/powerpoint/2010/main" val="3105110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3F6BE31-001F-43C8-8242-36201C133DBA}" type="datetimeFigureOut">
              <a:rPr lang="fr-FR" smtClean="0"/>
              <a:t>20/01/2024</a:t>
            </a:fld>
            <a:endParaRPr lang="fr-F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r-F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045FEF1-D859-4F1A-A704-D2FD2A044801}" type="slidenum">
              <a:rPr lang="fr-FR" smtClean="0"/>
              <a:t>‹N°›</a:t>
            </a:fld>
            <a:endParaRPr lang="fr-FR"/>
          </a:p>
        </p:txBody>
      </p:sp>
    </p:spTree>
    <p:extLst>
      <p:ext uri="{BB962C8B-B14F-4D97-AF65-F5344CB8AC3E}">
        <p14:creationId xmlns:p14="http://schemas.microsoft.com/office/powerpoint/2010/main" val="3161542397"/>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2.xml"/><Relationship Id="rId5" Type="http://schemas.openxmlformats.org/officeDocument/2006/relationships/image" Target="../media/image57.gif"/><Relationship Id="rId4" Type="http://schemas.openxmlformats.org/officeDocument/2006/relationships/image" Target="../media/image56.gif"/></Relationships>
</file>

<file path=ppt/slides/_rels/slide62.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4008" y="5345469"/>
            <a:ext cx="12127992" cy="1512531"/>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Einstein: Sa contribution à la Science </a:t>
            </a:r>
            <a:r>
              <a:rPr lang="fr-FR" sz="2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Montgeron 27/01/24,</a:t>
            </a:r>
            <a:r>
              <a:rPr lang="fr-FR" sz="5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fr-FR" sz="2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par : Jacques Fric, Université de Paris-cité</a:t>
            </a:r>
          </a:p>
        </p:txBody>
      </p:sp>
      <p:pic>
        <p:nvPicPr>
          <p:cNvPr id="4" name="Image 3">
            <a:extLst>
              <a:ext uri="{FF2B5EF4-FFF2-40B4-BE49-F238E27FC236}">
                <a16:creationId xmlns:a16="http://schemas.microsoft.com/office/drawing/2014/main" id="{A8AEB5B7-D4BC-F003-9D42-38B66C91F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8211" y="271326"/>
            <a:ext cx="7772400" cy="4591050"/>
          </a:xfrm>
          <a:prstGeom prst="rect">
            <a:avLst/>
          </a:prstGeom>
        </p:spPr>
      </p:pic>
    </p:spTree>
    <p:extLst>
      <p:ext uri="{BB962C8B-B14F-4D97-AF65-F5344CB8AC3E}">
        <p14:creationId xmlns:p14="http://schemas.microsoft.com/office/powerpoint/2010/main" val="325804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9075" y="14400"/>
            <a:ext cx="8613095" cy="1179062"/>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Relativité restreinte</a:t>
            </a:r>
          </a:p>
        </p:txBody>
      </p:sp>
      <p:sp>
        <p:nvSpPr>
          <p:cNvPr id="3" name="Espace réservé du contenu 2"/>
          <p:cNvSpPr>
            <a:spLocks noGrp="1"/>
          </p:cNvSpPr>
          <p:nvPr>
            <p:ph idx="1"/>
          </p:nvPr>
        </p:nvSpPr>
        <p:spPr>
          <a:xfrm>
            <a:off x="1" y="918193"/>
            <a:ext cx="8952170" cy="4746345"/>
          </a:xfrm>
        </p:spPr>
        <p:txBody>
          <a:bodyPr>
            <a:noAutofit/>
          </a:bodyPr>
          <a:lstStyle/>
          <a:p>
            <a:pPr algn="just"/>
            <a:r>
              <a:rPr lang="fr-FR" sz="3200" dirty="0">
                <a:latin typeface="Times New Roman" panose="02020603050405020304" pitchFamily="18" charset="0"/>
                <a:cs typeface="Times New Roman" panose="02020603050405020304" pitchFamily="18" charset="0"/>
              </a:rPr>
              <a:t>Le troisième article d'Einstein de cette année 1905 a pour titre: "Sur l'électrodynamique des corps en mouvement». </a:t>
            </a:r>
          </a:p>
          <a:p>
            <a:pPr algn="just"/>
            <a:r>
              <a:rPr lang="fr-FR" sz="3200" dirty="0">
                <a:latin typeface="Times New Roman" panose="02020603050405020304" pitchFamily="18" charset="0"/>
                <a:cs typeface="Times New Roman" panose="02020603050405020304" pitchFamily="18" charset="0"/>
              </a:rPr>
              <a:t>A propos de cet article, Einstein, dans sa lettre à </a:t>
            </a:r>
            <a:r>
              <a:rPr lang="fr-FR" sz="3200" dirty="0" err="1">
                <a:latin typeface="Times New Roman" panose="02020603050405020304" pitchFamily="18" charset="0"/>
                <a:cs typeface="Times New Roman" panose="02020603050405020304" pitchFamily="18" charset="0"/>
              </a:rPr>
              <a:t>Mileva</a:t>
            </a:r>
            <a:r>
              <a:rPr lang="fr-FR" sz="3200" dirty="0">
                <a:latin typeface="Times New Roman" panose="02020603050405020304" pitchFamily="18" charset="0"/>
                <a:cs typeface="Times New Roman" panose="02020603050405020304" pitchFamily="18" charset="0"/>
              </a:rPr>
              <a:t>, parle de  "notre travail sur le mouvement relatif", ce qui a amené certains à se demander si </a:t>
            </a:r>
            <a:r>
              <a:rPr lang="fr-FR" sz="3200" dirty="0" err="1">
                <a:latin typeface="Times New Roman" panose="02020603050405020304" pitchFamily="18" charset="0"/>
                <a:cs typeface="Times New Roman" panose="02020603050405020304" pitchFamily="18" charset="0"/>
              </a:rPr>
              <a:t>Mileva</a:t>
            </a:r>
            <a:r>
              <a:rPr lang="fr-FR" sz="3200" dirty="0">
                <a:latin typeface="Times New Roman" panose="02020603050405020304" pitchFamily="18" charset="0"/>
                <a:cs typeface="Times New Roman" panose="02020603050405020304" pitchFamily="18" charset="0"/>
              </a:rPr>
              <a:t> a joué un rôle dans son développement. </a:t>
            </a:r>
          </a:p>
          <a:p>
            <a:pPr algn="just"/>
            <a:r>
              <a:rPr lang="fr-FR" sz="3200" dirty="0">
                <a:latin typeface="Times New Roman" panose="02020603050405020304" pitchFamily="18" charset="0"/>
                <a:cs typeface="Times New Roman" panose="02020603050405020304" pitchFamily="18" charset="0"/>
              </a:rPr>
              <a:t>Cet article introduit la théorie de la relativité, une théorie de l’espace-temps, où la masse et l'énergie sont équivalentes qui inclut la mécanique et l'électromagnétisme, mais pas la gravitation.</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8212" y="998092"/>
            <a:ext cx="2868119" cy="5736238"/>
          </a:xfrm>
          <a:prstGeom prst="rect">
            <a:avLst/>
          </a:prstGeom>
        </p:spPr>
      </p:pic>
    </p:spTree>
    <p:extLst>
      <p:ext uri="{BB962C8B-B14F-4D97-AF65-F5344CB8AC3E}">
        <p14:creationId xmlns:p14="http://schemas.microsoft.com/office/powerpoint/2010/main" val="428537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199" y="83052"/>
            <a:ext cx="10515600" cy="1019331"/>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Relativité restreinte</a:t>
            </a:r>
          </a:p>
        </p:txBody>
      </p:sp>
      <p:sp>
        <p:nvSpPr>
          <p:cNvPr id="3" name="Espace réservé du contenu 2"/>
          <p:cNvSpPr>
            <a:spLocks noGrp="1"/>
          </p:cNvSpPr>
          <p:nvPr>
            <p:ph idx="1"/>
          </p:nvPr>
        </p:nvSpPr>
        <p:spPr>
          <a:xfrm>
            <a:off x="234828" y="995217"/>
            <a:ext cx="11581350" cy="5680791"/>
          </a:xfrm>
        </p:spPr>
        <p:txBody>
          <a:bodyPr>
            <a:noAutofit/>
          </a:bodyPr>
          <a:lstStyle/>
          <a:p>
            <a:pPr algn="just"/>
            <a:endParaRPr lang="fr-FR" sz="3200" dirty="0">
              <a:latin typeface="Times New Roman" panose="02020603050405020304" pitchFamily="18" charset="0"/>
              <a:cs typeface="Times New Roman" panose="02020603050405020304" pitchFamily="18" charset="0"/>
            </a:endParaRPr>
          </a:p>
          <a:p>
            <a:pPr algn="just"/>
            <a:r>
              <a:rPr lang="fr-FR" sz="3200" dirty="0">
                <a:latin typeface="Times New Roman" panose="02020603050405020304" pitchFamily="18" charset="0"/>
                <a:cs typeface="Times New Roman" panose="02020603050405020304" pitchFamily="18" charset="0"/>
              </a:rPr>
              <a:t>La relativité restreinte explique le résultat négatif de l'expérience de Michelson-Morley, en montrant que les ondes lumineuses ne voyagent pas à travers un milieu, l’éther, contrairement à d'autres phénomènes connus qui nécessitent un milieu tel que l'eau ou l'air. </a:t>
            </a:r>
          </a:p>
          <a:p>
            <a:pPr algn="just"/>
            <a:r>
              <a:rPr lang="fr-FR" sz="3200" dirty="0">
                <a:latin typeface="Times New Roman" panose="02020603050405020304" pitchFamily="18" charset="0"/>
                <a:cs typeface="Times New Roman" panose="02020603050405020304" pitchFamily="18" charset="0"/>
              </a:rPr>
              <a:t>La vitesse de la lumière est fixe, indépendante du mouvement de l'observateur (qui l’émet ou la mesure). </a:t>
            </a:r>
          </a:p>
          <a:p>
            <a:pPr algn="just"/>
            <a:r>
              <a:rPr lang="fr-FR" sz="3200" dirty="0">
                <a:latin typeface="Times New Roman" panose="02020603050405020304" pitchFamily="18" charset="0"/>
                <a:cs typeface="Times New Roman" panose="02020603050405020304" pitchFamily="18" charset="0"/>
              </a:rPr>
              <a:t>Ce résultat contre-intuitif, impossible dans la mécanique classique de Newton, a eu du mal à s’imposer (encore aujourd’hui).</a:t>
            </a:r>
            <a:endParaRPr lang="fr-FR" sz="2400" dirty="0">
              <a:latin typeface="Calibri" panose="020F0502020204030204" pitchFamily="34" charset="0"/>
            </a:endParaRPr>
          </a:p>
        </p:txBody>
      </p:sp>
      <p:pic>
        <p:nvPicPr>
          <p:cNvPr id="4" name="Image 3">
            <a:extLst>
              <a:ext uri="{FF2B5EF4-FFF2-40B4-BE49-F238E27FC236}">
                <a16:creationId xmlns:a16="http://schemas.microsoft.com/office/drawing/2014/main" id="{EA85A3C8-A5CA-DDE3-2012-EE22873519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9443" y="181992"/>
            <a:ext cx="1394621" cy="676180"/>
          </a:xfrm>
          <a:prstGeom prst="rect">
            <a:avLst/>
          </a:prstGeom>
        </p:spPr>
      </p:pic>
    </p:spTree>
    <p:extLst>
      <p:ext uri="{BB962C8B-B14F-4D97-AF65-F5344CB8AC3E}">
        <p14:creationId xmlns:p14="http://schemas.microsoft.com/office/powerpoint/2010/main" val="248752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1758" y="-100811"/>
            <a:ext cx="10515600" cy="1019331"/>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Relativité restreinte</a:t>
            </a:r>
          </a:p>
        </p:txBody>
      </p:sp>
      <p:sp>
        <p:nvSpPr>
          <p:cNvPr id="3" name="Espace réservé du contenu 2"/>
          <p:cNvSpPr>
            <a:spLocks noGrp="1"/>
          </p:cNvSpPr>
          <p:nvPr>
            <p:ph idx="1"/>
          </p:nvPr>
        </p:nvSpPr>
        <p:spPr>
          <a:xfrm>
            <a:off x="2473234" y="1164619"/>
            <a:ext cx="6853646" cy="5592932"/>
          </a:xfrm>
        </p:spPr>
        <p:txBody>
          <a:bodyPr>
            <a:noAutofit/>
          </a:bodyPr>
          <a:lstStyle/>
          <a:p>
            <a:r>
              <a:rPr lang="fr-FR" sz="3200" dirty="0">
                <a:latin typeface="Times New Roman" panose="02020603050405020304" pitchFamily="18" charset="0"/>
                <a:cs typeface="Times New Roman" panose="02020603050405020304" pitchFamily="18" charset="0"/>
              </a:rPr>
              <a:t>En 1903, Hendrik Lorentz (à gauche) , établit empiriquement les équations de transformation</a:t>
            </a:r>
            <a:r>
              <a:rPr lang="fr-FR" sz="3200" i="1" dirty="0">
                <a:latin typeface="Times New Roman" panose="02020603050405020304" pitchFamily="18" charset="0"/>
                <a:cs typeface="Times New Roman" panose="02020603050405020304" pitchFamily="18" charset="0"/>
              </a:rPr>
              <a:t>.</a:t>
            </a:r>
            <a:r>
              <a:rPr lang="fr-FR" sz="3200" dirty="0">
                <a:latin typeface="Times New Roman" panose="02020603050405020304" pitchFamily="18" charset="0"/>
                <a:cs typeface="Times New Roman" panose="02020603050405020304" pitchFamily="18" charset="0"/>
              </a:rPr>
              <a:t> En 1905 Henri Poincaré, (à droite), définit le groupe complet de symétrie associé à ces transformations, mais c’est Einstein qui a révélé les raisons profondes de cette étonnante propriété. On avait toutes les pièces du puzzle, mais c’est Einstein qui a réussi à l’assembler.</a:t>
            </a:r>
          </a:p>
        </p:txBody>
      </p:sp>
      <p:pic>
        <p:nvPicPr>
          <p:cNvPr id="3074" name="Picture 2" descr="http://upload.wikimedia.org/wikipedia/commons/3/33/Hendrik_Antoon_Lorent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99317"/>
            <a:ext cx="2345580" cy="33508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le:Henri Poincaré by H Manu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982" y="1961965"/>
            <a:ext cx="2730017" cy="3998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95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9258"/>
            <a:ext cx="10546672" cy="819491"/>
          </a:xfrm>
        </p:spPr>
        <p:txBody>
          <a:bodyPr/>
          <a:lstStyle/>
          <a:p>
            <a:r>
              <a:rPr lang="fr-FR" dirty="0">
                <a:latin typeface="Algerian" panose="04020705040A02060702" pitchFamily="82" charset="0"/>
                <a:cs typeface="Times New Roman" panose="02020603050405020304" pitchFamily="18" charset="0"/>
              </a:rPr>
              <a:t>Rencontres entre scientifiques -1911</a:t>
            </a:r>
          </a:p>
        </p:txBody>
      </p:sp>
      <p:pic>
        <p:nvPicPr>
          <p:cNvPr id="4" name="Espace réservé du contenu 3"/>
          <p:cNvPicPr>
            <a:picLocks noGrp="1" noChangeAspect="1"/>
          </p:cNvPicPr>
          <p:nvPr>
            <p:ph idx="1"/>
          </p:nvPr>
        </p:nvPicPr>
        <p:blipFill>
          <a:blip r:embed="rId2"/>
          <a:stretch>
            <a:fillRect/>
          </a:stretch>
        </p:blipFill>
        <p:spPr>
          <a:xfrm>
            <a:off x="2440331" y="1108967"/>
            <a:ext cx="6571288" cy="4195762"/>
          </a:xfrm>
          <a:prstGeom prst="rect">
            <a:avLst/>
          </a:prstGeom>
        </p:spPr>
      </p:pic>
      <p:sp>
        <p:nvSpPr>
          <p:cNvPr id="5" name="Rectangle 4"/>
          <p:cNvSpPr/>
          <p:nvPr/>
        </p:nvSpPr>
        <p:spPr>
          <a:xfrm>
            <a:off x="139147" y="5534947"/>
            <a:ext cx="11897140" cy="923330"/>
          </a:xfrm>
          <a:prstGeom prst="rect">
            <a:avLst/>
          </a:prstGeom>
        </p:spPr>
        <p:txBody>
          <a:bodyPr wrap="square">
            <a:spAutoFit/>
          </a:bodyPr>
          <a:lstStyle/>
          <a:p>
            <a:r>
              <a:rPr lang="fr-FR" b="1" i="1" dirty="0">
                <a:latin typeface="Times New Roman" panose="02020603050405020304" pitchFamily="18" charset="0"/>
                <a:cs typeface="Times New Roman" panose="02020603050405020304" pitchFamily="18" charset="0"/>
              </a:rPr>
              <a:t>Figure 2 : Sur cette photo du congrès Solvay de 1911 apparaissent les deux principales figures de la physique pré-relativiste : Lorentz (quatrième assis à partir de la gauche) et Poincaré (assis au premier plan et discutant avec Marie Curie). </a:t>
            </a:r>
            <a:r>
              <a:rPr lang="fr-FR" i="1" dirty="0">
                <a:latin typeface="Times New Roman" panose="02020603050405020304" pitchFamily="18" charset="0"/>
                <a:cs typeface="Times New Roman" panose="02020603050405020304" pitchFamily="18" charset="0"/>
              </a:rPr>
              <a:t>Einstein et Langevin sont debout à droite. Lieu : hôtel Métropole, Bruxelles ; photo </a:t>
            </a:r>
            <a:r>
              <a:rPr lang="fr-FR" i="1" dirty="0" err="1">
                <a:latin typeface="Times New Roman" panose="02020603050405020304" pitchFamily="18" charset="0"/>
                <a:cs typeface="Times New Roman" panose="02020603050405020304" pitchFamily="18" charset="0"/>
              </a:rPr>
              <a:t>Wikimedia</a:t>
            </a:r>
            <a:r>
              <a:rPr lang="fr-FR" i="1" dirty="0">
                <a:latin typeface="Times New Roman" panose="02020603050405020304" pitchFamily="18" charset="0"/>
                <a:cs typeface="Times New Roman" panose="02020603050405020304" pitchFamily="18" charset="0"/>
              </a:rPr>
              <a:t> Commons). </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466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58B09-94C3-5733-F74D-F5B7C4EE9FC7}"/>
              </a:ext>
            </a:extLst>
          </p:cNvPr>
          <p:cNvSpPr>
            <a:spLocks noGrp="1"/>
          </p:cNvSpPr>
          <p:nvPr>
            <p:ph type="title"/>
          </p:nvPr>
        </p:nvSpPr>
        <p:spPr>
          <a:xfrm>
            <a:off x="344271" y="0"/>
            <a:ext cx="11187823" cy="1400530"/>
          </a:xfrm>
        </p:spPr>
        <p:txBody>
          <a:bodyPr/>
          <a:lstStyle/>
          <a:p>
            <a:r>
              <a:rPr lang="fr-FR" dirty="0">
                <a:latin typeface="Algerian" panose="04020705040A02060702" pitchFamily="82" charset="0"/>
              </a:rPr>
              <a:t>Relativité restreinte, une théorie incomprise à l’époque</a:t>
            </a:r>
          </a:p>
        </p:txBody>
      </p:sp>
      <p:sp>
        <p:nvSpPr>
          <p:cNvPr id="3" name="Espace réservé du contenu 2">
            <a:extLst>
              <a:ext uri="{FF2B5EF4-FFF2-40B4-BE49-F238E27FC236}">
                <a16:creationId xmlns:a16="http://schemas.microsoft.com/office/drawing/2014/main" id="{29FE1CFB-B526-87F4-B803-027CCA70FE44}"/>
              </a:ext>
            </a:extLst>
          </p:cNvPr>
          <p:cNvSpPr>
            <a:spLocks noGrp="1"/>
          </p:cNvSpPr>
          <p:nvPr>
            <p:ph idx="1"/>
          </p:nvPr>
        </p:nvSpPr>
        <p:spPr>
          <a:xfrm>
            <a:off x="159798" y="1511380"/>
            <a:ext cx="11745157" cy="5058096"/>
          </a:xfrm>
        </p:spPr>
        <p:txBody>
          <a:bodyPr>
            <a:normAutofit/>
          </a:bodyPr>
          <a:lstStyle/>
          <a:p>
            <a:pPr algn="just"/>
            <a:r>
              <a:rPr lang="fr-FR" sz="3200" dirty="0">
                <a:latin typeface="Times New Roman" panose="02020603050405020304" pitchFamily="18" charset="0"/>
                <a:cs typeface="Times New Roman" panose="02020603050405020304" pitchFamily="18" charset="0"/>
              </a:rPr>
              <a:t>A la suite de l’article d’Einstein, J. Stark  directeur d’une célèbre publication dans ce domaine, en Allemagne, a demandé à Einstein s’il pouvait faire un article plus « pédagogique » que son article original que personne n’avait compris.</a:t>
            </a:r>
          </a:p>
          <a:p>
            <a:pPr algn="just"/>
            <a:r>
              <a:rPr lang="fr-FR" sz="3200" dirty="0">
                <a:latin typeface="Times New Roman" panose="02020603050405020304" pitchFamily="18" charset="0"/>
                <a:cs typeface="Times New Roman" panose="02020603050405020304" pitchFamily="18" charset="0"/>
              </a:rPr>
              <a:t>Einstein publie donc une version plus « compréhensible » en 1907 en qualifiant sa contribution « d’idée la plus heureuse de ma vie ».</a:t>
            </a:r>
          </a:p>
          <a:p>
            <a:pPr algn="just"/>
            <a:r>
              <a:rPr lang="fr-FR" sz="3200" dirty="0">
                <a:latin typeface="Times New Roman" panose="02020603050405020304" pitchFamily="18" charset="0"/>
                <a:cs typeface="Times New Roman" panose="02020603050405020304" pitchFamily="18" charset="0"/>
              </a:rPr>
              <a:t>Cela a permis à quelques uns de mieux comprendre sa théorie, qui bien qu’admise, est restée longtemps incomprise, y compris aujourd’hui.</a:t>
            </a:r>
          </a:p>
        </p:txBody>
      </p:sp>
    </p:spTree>
    <p:extLst>
      <p:ext uri="{BB962C8B-B14F-4D97-AF65-F5344CB8AC3E}">
        <p14:creationId xmlns:p14="http://schemas.microsoft.com/office/powerpoint/2010/main" val="260129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1883" y="-81295"/>
            <a:ext cx="10515600" cy="956029"/>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Relativité restreinte (principes)</a:t>
            </a:r>
          </a:p>
        </p:txBody>
      </p:sp>
      <p:sp>
        <p:nvSpPr>
          <p:cNvPr id="3" name="Espace réservé du contenu 2"/>
          <p:cNvSpPr>
            <a:spLocks noGrp="1"/>
          </p:cNvSpPr>
          <p:nvPr>
            <p:ph idx="1"/>
          </p:nvPr>
        </p:nvSpPr>
        <p:spPr>
          <a:xfrm>
            <a:off x="0" y="752815"/>
            <a:ext cx="7689669" cy="6029725"/>
          </a:xfrm>
        </p:spPr>
        <p:txBody>
          <a:bodyPr>
            <a:noAutofit/>
          </a:bodyPr>
          <a:lstStyle/>
          <a:p>
            <a:pPr algn="just"/>
            <a:r>
              <a:rPr lang="fr-FR" sz="3200" dirty="0">
                <a:latin typeface="Times New Roman" panose="02020603050405020304" pitchFamily="18" charset="0"/>
                <a:cs typeface="Times New Roman" panose="02020603050405020304" pitchFamily="18" charset="0"/>
              </a:rPr>
              <a:t>Le principe de « relativité », stipule que les lois de la nature doivent être les mêmes pour tous les observateurs, appelés « galiléens », qui se déplacent à vitesse constante les uns par rapport aux autres. Autrement dit, il n’y a pas de référentiel « galiléen » absolu!</a:t>
            </a:r>
          </a:p>
          <a:p>
            <a:pPr algn="just"/>
            <a:r>
              <a:rPr lang="fr-FR" sz="3200" dirty="0">
                <a:latin typeface="Times New Roman" panose="02020603050405020304" pitchFamily="18" charset="0"/>
                <a:cs typeface="Times New Roman" panose="02020603050405020304" pitchFamily="18" charset="0"/>
              </a:rPr>
              <a:t>Un référentiel galiléen est inertiel, un observateur dans un référentiel galiléen ne ressent aucune contrainte: il « flotte ». Les astronautes dans la station spatiale sont (à peu près) dans ce cas.</a:t>
            </a:r>
          </a:p>
        </p:txBody>
      </p:sp>
      <p:pic>
        <p:nvPicPr>
          <p:cNvPr id="5" name="Image 4">
            <a:extLst>
              <a:ext uri="{FF2B5EF4-FFF2-40B4-BE49-F238E27FC236}">
                <a16:creationId xmlns:a16="http://schemas.microsoft.com/office/drawing/2014/main" id="{D798E153-BD6F-83D3-3EF8-54AC0F0947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1552" y="1187762"/>
            <a:ext cx="4264131" cy="4254137"/>
          </a:xfrm>
          <a:prstGeom prst="rect">
            <a:avLst/>
          </a:prstGeom>
        </p:spPr>
      </p:pic>
      <p:sp>
        <p:nvSpPr>
          <p:cNvPr id="6" name="ZoneTexte 5">
            <a:extLst>
              <a:ext uri="{FF2B5EF4-FFF2-40B4-BE49-F238E27FC236}">
                <a16:creationId xmlns:a16="http://schemas.microsoft.com/office/drawing/2014/main" id="{2ADEBDB7-3E67-24A2-F39C-874D0AAA247F}"/>
              </a:ext>
            </a:extLst>
          </p:cNvPr>
          <p:cNvSpPr txBox="1"/>
          <p:nvPr/>
        </p:nvSpPr>
        <p:spPr>
          <a:xfrm>
            <a:off x="7942217" y="5538651"/>
            <a:ext cx="3849189" cy="584775"/>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Réparation HUBBLE</a:t>
            </a:r>
          </a:p>
        </p:txBody>
      </p:sp>
    </p:spTree>
    <p:extLst>
      <p:ext uri="{BB962C8B-B14F-4D97-AF65-F5344CB8AC3E}">
        <p14:creationId xmlns:p14="http://schemas.microsoft.com/office/powerpoint/2010/main" val="13544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8974" y="75460"/>
            <a:ext cx="10515600" cy="956029"/>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Relativité restreinte</a:t>
            </a:r>
          </a:p>
        </p:txBody>
      </p:sp>
      <p:sp>
        <p:nvSpPr>
          <p:cNvPr id="3" name="Espace réservé du contenu 2"/>
          <p:cNvSpPr>
            <a:spLocks noGrp="1"/>
          </p:cNvSpPr>
          <p:nvPr>
            <p:ph idx="1"/>
          </p:nvPr>
        </p:nvSpPr>
        <p:spPr>
          <a:xfrm>
            <a:off x="266238" y="1393794"/>
            <a:ext cx="11461072" cy="5640851"/>
          </a:xfrm>
        </p:spPr>
        <p:txBody>
          <a:bodyPr>
            <a:noAutofit/>
          </a:bodyPr>
          <a:lstStyle/>
          <a:p>
            <a:pPr algn="just"/>
            <a:r>
              <a:rPr lang="fr-FR" sz="3200" dirty="0">
                <a:latin typeface="Times New Roman" panose="02020603050405020304" pitchFamily="18" charset="0"/>
                <a:cs typeface="Times New Roman" panose="02020603050405020304" pitchFamily="18" charset="0"/>
              </a:rPr>
              <a:t>La constance de la vitesse de la lumière, la même pour tous les observateurs « galiléens », est un postulat nouveau. </a:t>
            </a:r>
          </a:p>
          <a:p>
            <a:pPr algn="just"/>
            <a:r>
              <a:rPr lang="fr-FR" sz="3200" dirty="0">
                <a:latin typeface="Times New Roman" panose="02020603050405020304" pitchFamily="18" charset="0"/>
                <a:cs typeface="Times New Roman" panose="02020603050405020304" pitchFamily="18" charset="0"/>
              </a:rPr>
              <a:t>A noter que le principe de relativité invoque un invariant de vitesse mais n’en précise pas la valeur. La relativité restreinte a plusieurs conséquences surprenantes, car les concepts de temps et d’espace absolus sont abolis. </a:t>
            </a:r>
          </a:p>
          <a:p>
            <a:pPr algn="just"/>
            <a:r>
              <a:rPr lang="fr-FR" sz="3200" dirty="0">
                <a:latin typeface="Times New Roman" panose="02020603050405020304" pitchFamily="18" charset="0"/>
                <a:cs typeface="Times New Roman" panose="02020603050405020304" pitchFamily="18" charset="0"/>
              </a:rPr>
              <a:t>La théorie est appelée « relativité restreinte » pour la distinguer de la théorie de la relativité générale qui viendra plus tard, la compléter en intégrant la gravitation.</a:t>
            </a:r>
          </a:p>
        </p:txBody>
      </p:sp>
    </p:spTree>
    <p:extLst>
      <p:ext uri="{BB962C8B-B14F-4D97-AF65-F5344CB8AC3E}">
        <p14:creationId xmlns:p14="http://schemas.microsoft.com/office/powerpoint/2010/main" val="40763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09368" y="235972"/>
            <a:ext cx="9026013" cy="956029"/>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Relativité restreinte</a:t>
            </a:r>
          </a:p>
        </p:txBody>
      </p:sp>
      <p:sp>
        <p:nvSpPr>
          <p:cNvPr id="3" name="Espace réservé du contenu 2"/>
          <p:cNvSpPr>
            <a:spLocks noGrp="1"/>
          </p:cNvSpPr>
          <p:nvPr>
            <p:ph idx="1"/>
          </p:nvPr>
        </p:nvSpPr>
        <p:spPr>
          <a:xfrm>
            <a:off x="7427904" y="1210838"/>
            <a:ext cx="4671922" cy="4876497"/>
          </a:xfrm>
        </p:spPr>
        <p:txBody>
          <a:bodyPr>
            <a:noAutofit/>
          </a:bodyPr>
          <a:lstStyle/>
          <a:p>
            <a:pPr algn="just"/>
            <a:r>
              <a:rPr lang="fr-FR" sz="2800" dirty="0">
                <a:latin typeface="Times New Roman" panose="02020603050405020304" pitchFamily="18" charset="0"/>
                <a:cs typeface="Times New Roman" panose="02020603050405020304" pitchFamily="18" charset="0"/>
              </a:rPr>
              <a:t>Une des conséquences les plus déroutantes est la disparition d’un temps universel, ne laissant place qu’à des temps propres individuels indépendants, qu’on illustre souvent par le paradoxe des «jumeaux». Après un long voyage, lorsqu’ils se retrouvent, celui qui a voyagé est plus jeune que celui resté sur Terre.</a:t>
            </a:r>
          </a:p>
          <a:p>
            <a:pPr algn="just"/>
            <a:endParaRPr lang="fr-FR" sz="2400" dirty="0">
              <a:latin typeface="Calibri" panose="020F0502020204030204" pitchFamily="34" charset="0"/>
            </a:endParaRPr>
          </a:p>
          <a:p>
            <a:pPr algn="just"/>
            <a:endParaRPr lang="fr-FR" sz="2400" dirty="0">
              <a:latin typeface="Calibri" panose="020F0502020204030204" pitchFamily="34" charset="0"/>
            </a:endParaRPr>
          </a:p>
        </p:txBody>
      </p:sp>
      <p:pic>
        <p:nvPicPr>
          <p:cNvPr id="4" name="Image 3"/>
          <p:cNvPicPr>
            <a:picLocks noChangeAspect="1"/>
          </p:cNvPicPr>
          <p:nvPr/>
        </p:nvPicPr>
        <p:blipFill>
          <a:blip r:embed="rId2"/>
          <a:stretch>
            <a:fillRect/>
          </a:stretch>
        </p:blipFill>
        <p:spPr>
          <a:xfrm>
            <a:off x="0" y="1535837"/>
            <a:ext cx="7427904" cy="4653436"/>
          </a:xfrm>
          <a:prstGeom prst="rect">
            <a:avLst/>
          </a:prstGeom>
        </p:spPr>
      </p:pic>
    </p:spTree>
    <p:extLst>
      <p:ext uri="{BB962C8B-B14F-4D97-AF65-F5344CB8AC3E}">
        <p14:creationId xmlns:p14="http://schemas.microsoft.com/office/powerpoint/2010/main" val="111204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40858"/>
            <a:ext cx="10475649" cy="929391"/>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Equivalence masse-énergie: E = mc²</a:t>
            </a:r>
          </a:p>
        </p:txBody>
      </p:sp>
      <p:sp>
        <p:nvSpPr>
          <p:cNvPr id="3" name="Espace réservé du contenu 2"/>
          <p:cNvSpPr>
            <a:spLocks noGrp="1"/>
          </p:cNvSpPr>
          <p:nvPr>
            <p:ph idx="1"/>
          </p:nvPr>
        </p:nvSpPr>
        <p:spPr>
          <a:xfrm>
            <a:off x="165462" y="1621402"/>
            <a:ext cx="11756571" cy="4938899"/>
          </a:xfrm>
        </p:spPr>
        <p:txBody>
          <a:bodyPr>
            <a:noAutofit/>
          </a:bodyPr>
          <a:lstStyle/>
          <a:p>
            <a:pPr algn="just"/>
            <a:r>
              <a:rPr lang="fr-FR" sz="3200" dirty="0">
                <a:latin typeface="Times New Roman" panose="02020603050405020304" pitchFamily="18" charset="0"/>
                <a:cs typeface="Times New Roman" panose="02020603050405020304" pitchFamily="18" charset="0"/>
              </a:rPr>
              <a:t>Le quatrième article, publié à la fin de 1905, montre une autre conséquence des axiomes de la relativité: l'énergie </a:t>
            </a:r>
            <a:r>
              <a:rPr lang="fr-FR" sz="3200">
                <a:latin typeface="Times New Roman" panose="02020603050405020304" pitchFamily="18" charset="0"/>
                <a:cs typeface="Times New Roman" panose="02020603050405020304" pitchFamily="18" charset="0"/>
              </a:rPr>
              <a:t>(potentielle) d'un </a:t>
            </a:r>
            <a:r>
              <a:rPr lang="fr-FR" sz="3200" dirty="0">
                <a:latin typeface="Times New Roman" panose="02020603050405020304" pitchFamily="18" charset="0"/>
                <a:cs typeface="Times New Roman" panose="02020603050405020304" pitchFamily="18" charset="0"/>
              </a:rPr>
              <a:t>corps « au repos » (</a:t>
            </a:r>
            <a:r>
              <a:rPr lang="fr-FR" sz="3200" i="1" dirty="0">
                <a:latin typeface="Times New Roman" panose="02020603050405020304" pitchFamily="18" charset="0"/>
                <a:cs typeface="Times New Roman" panose="02020603050405020304" pitchFamily="18" charset="0"/>
              </a:rPr>
              <a:t>E</a:t>
            </a:r>
            <a:r>
              <a:rPr lang="fr-FR" sz="3200" dirty="0">
                <a:latin typeface="Times New Roman" panose="02020603050405020304" pitchFamily="18" charset="0"/>
                <a:cs typeface="Times New Roman" panose="02020603050405020304" pitchFamily="18" charset="0"/>
              </a:rPr>
              <a:t>) est égale à sa masse (</a:t>
            </a:r>
            <a:r>
              <a:rPr lang="fr-FR" sz="3200" i="1" dirty="0">
                <a:latin typeface="Times New Roman" panose="02020603050405020304" pitchFamily="18" charset="0"/>
                <a:cs typeface="Times New Roman" panose="02020603050405020304" pitchFamily="18" charset="0"/>
              </a:rPr>
              <a:t>m</a:t>
            </a:r>
            <a:r>
              <a:rPr lang="fr-FR" sz="3200" dirty="0">
                <a:latin typeface="Times New Roman" panose="02020603050405020304" pitchFamily="18" charset="0"/>
                <a:cs typeface="Times New Roman" panose="02020603050405020304" pitchFamily="18" charset="0"/>
              </a:rPr>
              <a:t>) multipliée par la vitesse de la lumière (</a:t>
            </a:r>
            <a:r>
              <a:rPr lang="fr-FR" sz="3200" i="1" dirty="0">
                <a:latin typeface="Times New Roman" panose="02020603050405020304" pitchFamily="18" charset="0"/>
                <a:cs typeface="Times New Roman" panose="02020603050405020304" pitchFamily="18" charset="0"/>
              </a:rPr>
              <a:t>c</a:t>
            </a:r>
            <a:r>
              <a:rPr lang="fr-FR" sz="3200" dirty="0">
                <a:latin typeface="Times New Roman" panose="02020603050405020304" pitchFamily="18" charset="0"/>
                <a:cs typeface="Times New Roman" panose="02020603050405020304" pitchFamily="18" charset="0"/>
              </a:rPr>
              <a:t>) au carré, soit:</a:t>
            </a:r>
          </a:p>
          <a:p>
            <a:pPr algn="ctr"/>
            <a:r>
              <a:rPr lang="fr-FR" sz="3200" dirty="0">
                <a:latin typeface="Times New Roman" panose="02020603050405020304" pitchFamily="18" charset="0"/>
                <a:cs typeface="Times New Roman" panose="02020603050405020304" pitchFamily="18" charset="0"/>
              </a:rPr>
              <a:t> </a:t>
            </a:r>
            <a:r>
              <a:rPr lang="fr-FR" sz="3200" i="1" dirty="0">
                <a:latin typeface="Times New Roman" panose="02020603050405020304" pitchFamily="18" charset="0"/>
                <a:cs typeface="Times New Roman" panose="02020603050405020304" pitchFamily="18" charset="0"/>
              </a:rPr>
              <a:t>E = mc²</a:t>
            </a:r>
            <a:r>
              <a:rPr lang="fr-FR" sz="3200" dirty="0">
                <a:latin typeface="Times New Roman" panose="02020603050405020304" pitchFamily="18" charset="0"/>
                <a:cs typeface="Times New Roman" panose="02020603050405020304" pitchFamily="18" charset="0"/>
              </a:rPr>
              <a:t>. </a:t>
            </a:r>
          </a:p>
          <a:p>
            <a:pPr algn="just"/>
            <a:r>
              <a:rPr lang="fr-FR" sz="3200" dirty="0">
                <a:latin typeface="Times New Roman" panose="02020603050405020304" pitchFamily="18" charset="0"/>
                <a:cs typeface="Times New Roman" panose="02020603050405020304" pitchFamily="18" charset="0"/>
              </a:rPr>
              <a:t>La démonstration d'Einstein est critiquable, mais des démonstrations ultérieures et l’expérience ont confirmé cette équation.</a:t>
            </a:r>
          </a:p>
        </p:txBody>
      </p:sp>
    </p:spTree>
    <p:extLst>
      <p:ext uri="{BB962C8B-B14F-4D97-AF65-F5344CB8AC3E}">
        <p14:creationId xmlns:p14="http://schemas.microsoft.com/office/powerpoint/2010/main" val="65543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8814"/>
            <a:ext cx="10502283" cy="929391"/>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Equivalence masse-énergie: E = mc²</a:t>
            </a:r>
          </a:p>
        </p:txBody>
      </p:sp>
      <p:sp>
        <p:nvSpPr>
          <p:cNvPr id="3" name="Espace réservé du contenu 2"/>
          <p:cNvSpPr>
            <a:spLocks noGrp="1"/>
          </p:cNvSpPr>
          <p:nvPr>
            <p:ph idx="1"/>
          </p:nvPr>
        </p:nvSpPr>
        <p:spPr>
          <a:xfrm>
            <a:off x="276640" y="1298205"/>
            <a:ext cx="11770357" cy="5559795"/>
          </a:xfrm>
        </p:spPr>
        <p:txBody>
          <a:bodyPr>
            <a:noAutofit/>
          </a:bodyPr>
          <a:lstStyle/>
          <a:p>
            <a:pPr algn="just"/>
            <a:r>
              <a:rPr lang="fr-FR" sz="3200" dirty="0">
                <a:latin typeface="Times New Roman" panose="02020603050405020304" pitchFamily="18" charset="0"/>
                <a:cs typeface="Times New Roman" panose="02020603050405020304" pitchFamily="18" charset="0"/>
              </a:rPr>
              <a:t>Elle est importante, car elle a montré qu'une particule massive possède une énergie, « potentielle » au repos (dans son référentiel) , distincte de son énergie cinétique classique (mesurée dans un autre référentiel). </a:t>
            </a:r>
          </a:p>
          <a:p>
            <a:pPr algn="just"/>
            <a:r>
              <a:rPr lang="fr-FR" sz="3200" dirty="0">
                <a:latin typeface="Times New Roman" panose="02020603050405020304" pitchFamily="18" charset="0"/>
                <a:cs typeface="Times New Roman" panose="02020603050405020304" pitchFamily="18" charset="0"/>
              </a:rPr>
              <a:t>De plus cette énergie est énorme car 1 kg  de matière (du charbon par exemple) inclut une énergie similaire à  celle résultant de la combustion de 10 milliards de </a:t>
            </a:r>
            <a:r>
              <a:rPr lang="fr-FR" sz="3200" dirty="0" err="1">
                <a:latin typeface="Times New Roman" panose="02020603050405020304" pitchFamily="18" charset="0"/>
                <a:cs typeface="Times New Roman" panose="02020603050405020304" pitchFamily="18" charset="0"/>
              </a:rPr>
              <a:t>kgs</a:t>
            </a:r>
            <a:r>
              <a:rPr lang="fr-FR" sz="3200" dirty="0">
                <a:latin typeface="Times New Roman" panose="02020603050405020304" pitchFamily="18" charset="0"/>
                <a:cs typeface="Times New Roman" panose="02020603050405020304" pitchFamily="18" charset="0"/>
              </a:rPr>
              <a:t> de ce même charbon!</a:t>
            </a:r>
          </a:p>
          <a:p>
            <a:pPr algn="just"/>
            <a:r>
              <a:rPr lang="fr-FR" sz="3200" dirty="0">
                <a:latin typeface="Times New Roman" panose="02020603050405020304" pitchFamily="18" charset="0"/>
                <a:cs typeface="Times New Roman" panose="02020603050405020304" pitchFamily="18" charset="0"/>
              </a:rPr>
              <a:t>Ce résultat surprenant est une conséquence directe de la théorie. Qui se doutait au 19 </a:t>
            </a:r>
            <a:r>
              <a:rPr lang="fr-FR" sz="3200" baseline="30000" dirty="0" err="1">
                <a:latin typeface="Times New Roman" panose="02020603050405020304" pitchFamily="18" charset="0"/>
                <a:cs typeface="Times New Roman" panose="02020603050405020304" pitchFamily="18" charset="0"/>
              </a:rPr>
              <a:t>ième</a:t>
            </a:r>
            <a:r>
              <a:rPr lang="fr-FR" sz="3200" baseline="30000" dirty="0">
                <a:latin typeface="Times New Roman" panose="02020603050405020304" pitchFamily="18" charset="0"/>
                <a:cs typeface="Times New Roman" panose="02020603050405020304" pitchFamily="18" charset="0"/>
              </a:rPr>
              <a:t> </a:t>
            </a:r>
            <a:r>
              <a:rPr lang="fr-FR" sz="3200" dirty="0">
                <a:latin typeface="Times New Roman" panose="02020603050405020304" pitchFamily="18" charset="0"/>
                <a:cs typeface="Times New Roman" panose="02020603050405020304" pitchFamily="18" charset="0"/>
              </a:rPr>
              <a:t>siècle que toute masse avait une telle énergie?</a:t>
            </a:r>
          </a:p>
        </p:txBody>
      </p:sp>
    </p:spTree>
    <p:extLst>
      <p:ext uri="{BB962C8B-B14F-4D97-AF65-F5344CB8AC3E}">
        <p14:creationId xmlns:p14="http://schemas.microsoft.com/office/powerpoint/2010/main" val="329849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5775" y="0"/>
            <a:ext cx="10515600" cy="1325563"/>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Biographie</a:t>
            </a:r>
          </a:p>
        </p:txBody>
      </p:sp>
      <p:sp>
        <p:nvSpPr>
          <p:cNvPr id="3" name="Espace réservé du contenu 2"/>
          <p:cNvSpPr>
            <a:spLocks noGrp="1"/>
          </p:cNvSpPr>
          <p:nvPr>
            <p:ph idx="1"/>
          </p:nvPr>
        </p:nvSpPr>
        <p:spPr>
          <a:xfrm>
            <a:off x="0" y="1794388"/>
            <a:ext cx="12106655" cy="5063612"/>
          </a:xfrm>
        </p:spPr>
        <p:txBody>
          <a:bodyPr>
            <a:noAutofit/>
          </a:bodyPr>
          <a:lstStyle/>
          <a:p>
            <a:pPr algn="just"/>
            <a:r>
              <a:rPr lang="fr-FR" sz="3200" dirty="0">
                <a:latin typeface="Times New Roman" panose="02020603050405020304" pitchFamily="18" charset="0"/>
                <a:cs typeface="Times New Roman" panose="02020603050405020304" pitchFamily="18" charset="0"/>
              </a:rPr>
              <a:t>Albert Einstein (14 Mars, 1879 - 18 Avril, 1955) est le physicien théoricien considéré comme le plus grand savant du 20ème siècle. </a:t>
            </a:r>
          </a:p>
          <a:p>
            <a:pPr algn="just"/>
            <a:r>
              <a:rPr lang="fr-FR" sz="3200" dirty="0">
                <a:latin typeface="Times New Roman" panose="02020603050405020304" pitchFamily="18" charset="0"/>
                <a:cs typeface="Times New Roman" panose="02020603050405020304" pitchFamily="18" charset="0"/>
              </a:rPr>
              <a:t>Il est l’auteur de la théorie de la relativité générale et restreinte et a également fait d'importantes contributions au développement de la mécanique quantique, la mécanique statistique, et de la cosmologie. </a:t>
            </a:r>
          </a:p>
          <a:p>
            <a:pPr algn="just"/>
            <a:r>
              <a:rPr lang="fr-FR" sz="3200" dirty="0">
                <a:latin typeface="Times New Roman" panose="02020603050405020304" pitchFamily="18" charset="0"/>
                <a:cs typeface="Times New Roman" panose="02020603050405020304" pitchFamily="18" charset="0"/>
              </a:rPr>
              <a:t>Il a reçu le prix Nobel de physique en 1921 pour son explication de l'effet photoélectrique et "pour ses services à la physique théorique". </a:t>
            </a:r>
          </a:p>
        </p:txBody>
      </p:sp>
    </p:spTree>
    <p:extLst>
      <p:ext uri="{BB962C8B-B14F-4D97-AF65-F5344CB8AC3E}">
        <p14:creationId xmlns:p14="http://schemas.microsoft.com/office/powerpoint/2010/main" val="24830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1F097B-6FBE-EEF5-9C03-F30F4A55733E}"/>
              </a:ext>
            </a:extLst>
          </p:cNvPr>
          <p:cNvSpPr>
            <a:spLocks noGrp="1"/>
          </p:cNvSpPr>
          <p:nvPr>
            <p:ph type="title"/>
          </p:nvPr>
        </p:nvSpPr>
        <p:spPr>
          <a:xfrm>
            <a:off x="710214" y="79856"/>
            <a:ext cx="9587883" cy="1400530"/>
          </a:xfrm>
        </p:spPr>
        <p:txBody>
          <a:bodyPr/>
          <a:lstStyle/>
          <a:p>
            <a:r>
              <a:rPr lang="fr-FR" dirty="0">
                <a:latin typeface="Algerian" panose="04020705040A02060702" pitchFamily="82" charset="0"/>
              </a:rPr>
              <a:t>Coup de tonnerre sur la science</a:t>
            </a:r>
          </a:p>
        </p:txBody>
      </p:sp>
      <p:sp>
        <p:nvSpPr>
          <p:cNvPr id="3" name="Espace réservé du contenu 2">
            <a:extLst>
              <a:ext uri="{FF2B5EF4-FFF2-40B4-BE49-F238E27FC236}">
                <a16:creationId xmlns:a16="http://schemas.microsoft.com/office/drawing/2014/main" id="{CFDE3957-F5DE-80F4-C3D8-27ADCB61ED03}"/>
              </a:ext>
            </a:extLst>
          </p:cNvPr>
          <p:cNvSpPr>
            <a:spLocks noGrp="1"/>
          </p:cNvSpPr>
          <p:nvPr>
            <p:ph idx="1"/>
          </p:nvPr>
        </p:nvSpPr>
        <p:spPr>
          <a:xfrm>
            <a:off x="470518" y="2052919"/>
            <a:ext cx="10955044" cy="2732146"/>
          </a:xfrm>
        </p:spPr>
        <p:txBody>
          <a:bodyPr>
            <a:normAutofit/>
          </a:bodyPr>
          <a:lstStyle/>
          <a:p>
            <a:pPr algn="just"/>
            <a:r>
              <a:rPr lang="fr-FR" sz="3200" dirty="0">
                <a:latin typeface="Times New Roman" panose="02020603050405020304" pitchFamily="18" charset="0"/>
                <a:cs typeface="Times New Roman" panose="02020603050405020304" pitchFamily="18" charset="0"/>
              </a:rPr>
              <a:t>Cette théorie, son extension à la gravitation (1915), et la mécanique quantique naissante, a fait table rase du bel édifice, que les scientifiques du 19</a:t>
            </a:r>
            <a:r>
              <a:rPr lang="fr-FR" sz="3200" baseline="30000" dirty="0">
                <a:latin typeface="Times New Roman" panose="02020603050405020304" pitchFamily="18" charset="0"/>
                <a:cs typeface="Times New Roman" panose="02020603050405020304" pitchFamily="18" charset="0"/>
              </a:rPr>
              <a:t> </a:t>
            </a:r>
            <a:r>
              <a:rPr lang="fr-FR" sz="3200" baseline="30000" dirty="0" err="1">
                <a:latin typeface="Times New Roman" panose="02020603050405020304" pitchFamily="18" charset="0"/>
                <a:cs typeface="Times New Roman" panose="02020603050405020304" pitchFamily="18" charset="0"/>
              </a:rPr>
              <a:t>ième</a:t>
            </a:r>
            <a:r>
              <a:rPr lang="fr-FR" sz="3200" baseline="30000" dirty="0">
                <a:latin typeface="Times New Roman" panose="02020603050405020304" pitchFamily="18" charset="0"/>
                <a:cs typeface="Times New Roman" panose="02020603050405020304" pitchFamily="18" charset="0"/>
              </a:rPr>
              <a:t> </a:t>
            </a:r>
            <a:r>
              <a:rPr lang="fr-FR" sz="3200" dirty="0">
                <a:latin typeface="Times New Roman" panose="02020603050405020304" pitchFamily="18" charset="0"/>
                <a:cs typeface="Times New Roman" panose="02020603050405020304" pitchFamily="18" charset="0"/>
              </a:rPr>
              <a:t>siècle croyaient ultime, transformée en champ de ruine. </a:t>
            </a:r>
          </a:p>
          <a:p>
            <a:pPr algn="just"/>
            <a:r>
              <a:rPr lang="fr-FR" sz="3200" dirty="0">
                <a:latin typeface="Times New Roman" panose="02020603050405020304" pitchFamily="18" charset="0"/>
                <a:cs typeface="Times New Roman" panose="02020603050405020304" pitchFamily="18" charset="0"/>
              </a:rPr>
              <a:t>Cela a provoqué un grand désarroi dans le monde scientifique.</a:t>
            </a:r>
          </a:p>
        </p:txBody>
      </p:sp>
      <p:pic>
        <p:nvPicPr>
          <p:cNvPr id="4" name="Image 3">
            <a:extLst>
              <a:ext uri="{FF2B5EF4-FFF2-40B4-BE49-F238E27FC236}">
                <a16:creationId xmlns:a16="http://schemas.microsoft.com/office/drawing/2014/main" id="{D79749DD-895C-A451-F474-D07D256D0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0560" y="68157"/>
            <a:ext cx="2131029" cy="1054965"/>
          </a:xfrm>
          <a:prstGeom prst="rect">
            <a:avLst/>
          </a:prstGeom>
        </p:spPr>
      </p:pic>
    </p:spTree>
    <p:extLst>
      <p:ext uri="{BB962C8B-B14F-4D97-AF65-F5344CB8AC3E}">
        <p14:creationId xmlns:p14="http://schemas.microsoft.com/office/powerpoint/2010/main" val="7836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4477" y="0"/>
            <a:ext cx="10197098" cy="1034321"/>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Sa carrière universitaire à partir de 1905</a:t>
            </a:r>
          </a:p>
        </p:txBody>
      </p:sp>
      <p:sp>
        <p:nvSpPr>
          <p:cNvPr id="3" name="Espace réservé du contenu 2"/>
          <p:cNvSpPr>
            <a:spLocks noGrp="1"/>
          </p:cNvSpPr>
          <p:nvPr>
            <p:ph idx="1"/>
          </p:nvPr>
        </p:nvSpPr>
        <p:spPr>
          <a:xfrm>
            <a:off x="97276" y="1391264"/>
            <a:ext cx="11937408" cy="5466736"/>
          </a:xfrm>
        </p:spPr>
        <p:txBody>
          <a:bodyPr>
            <a:normAutofit/>
          </a:bodyPr>
          <a:lstStyle/>
          <a:p>
            <a:pPr algn="just"/>
            <a:r>
              <a:rPr lang="fr-FR" sz="3200" dirty="0">
                <a:latin typeface="Times New Roman" panose="02020603050405020304" pitchFamily="18" charset="0"/>
                <a:cs typeface="Times New Roman" panose="02020603050405020304" pitchFamily="18" charset="0"/>
              </a:rPr>
              <a:t>En 1906, Albert Einstein est promu inspecteur technique de deuxième classe. En 1908, Einstein exerce à Berne, en Suisse comme professeur non rémunéré dans une université. Le second fils d'Einstein, Edouard, nait le 28 Juillet 1910.</a:t>
            </a:r>
          </a:p>
          <a:p>
            <a:pPr algn="just"/>
            <a:r>
              <a:rPr lang="fr-FR" sz="3200" dirty="0">
                <a:latin typeface="Times New Roman" panose="02020603050405020304" pitchFamily="18" charset="0"/>
                <a:cs typeface="Times New Roman" panose="02020603050405020304" pitchFamily="18" charset="0"/>
              </a:rPr>
              <a:t> En 1911, Einstein devient professeur titulaire à l'Université de Prague. </a:t>
            </a:r>
          </a:p>
          <a:p>
            <a:pPr algn="just"/>
            <a:r>
              <a:rPr lang="fr-FR" sz="3200" dirty="0">
                <a:latin typeface="Times New Roman" panose="02020603050405020304" pitchFamily="18" charset="0"/>
                <a:cs typeface="Times New Roman" panose="02020603050405020304" pitchFamily="18" charset="0"/>
              </a:rPr>
              <a:t>En 1914, juste avant le début de la Première Guerre mondiale, Einstein obtient un poste de professeur à l’université de Berlin et est admis à l'Académie des sciences de Prusse. Son pacifisme et ses origines juives irritent les nationalistes allemands. </a:t>
            </a:r>
          </a:p>
        </p:txBody>
      </p:sp>
    </p:spTree>
    <p:extLst>
      <p:ext uri="{BB962C8B-B14F-4D97-AF65-F5344CB8AC3E}">
        <p14:creationId xmlns:p14="http://schemas.microsoft.com/office/powerpoint/2010/main" val="89099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843" y="0"/>
            <a:ext cx="10555259" cy="1251751"/>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Sa carrière universitaire à partir de 1905</a:t>
            </a:r>
            <a:b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br>
            <a:b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br>
            <a:b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br>
            <a:b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br>
            <a:b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br>
            <a:b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br>
            <a:b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br>
            <a:b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b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endParaRPr>
          </a:p>
        </p:txBody>
      </p:sp>
      <p:sp>
        <p:nvSpPr>
          <p:cNvPr id="3" name="Espace réservé du contenu 2"/>
          <p:cNvSpPr>
            <a:spLocks noGrp="1"/>
          </p:cNvSpPr>
          <p:nvPr>
            <p:ph idx="1"/>
          </p:nvPr>
        </p:nvSpPr>
        <p:spPr>
          <a:xfrm>
            <a:off x="0" y="1861780"/>
            <a:ext cx="11937408" cy="5466736"/>
          </a:xfrm>
        </p:spPr>
        <p:txBody>
          <a:bodyPr>
            <a:normAutofit/>
          </a:bodyPr>
          <a:lstStyle/>
          <a:p>
            <a:pPr algn="just"/>
            <a:r>
              <a:rPr lang="fr-FR" sz="3200" dirty="0">
                <a:latin typeface="Times New Roman" panose="02020603050405020304" pitchFamily="18" charset="0"/>
                <a:cs typeface="Times New Roman" panose="02020603050405020304" pitchFamily="18" charset="0"/>
              </a:rPr>
              <a:t>Sa célébrité suscite des jalousies nourrissant la haine nationaliste et il fait l'objet d'une campagne organisée pour discréditer ses théories.</a:t>
            </a:r>
          </a:p>
          <a:p>
            <a:pPr algn="just"/>
            <a:r>
              <a:rPr lang="fr-FR" sz="3200" dirty="0">
                <a:latin typeface="Times New Roman" panose="02020603050405020304" pitchFamily="18" charset="0"/>
                <a:cs typeface="Times New Roman" panose="02020603050405020304" pitchFamily="18" charset="0"/>
              </a:rPr>
              <a:t>Il restera en poste à Berlin comme directeur de l'Institut Kaiser Wilhelm de physique jusqu’en 1933, poste qu’il quittera sous la pression de la montée du nazisme. </a:t>
            </a:r>
          </a:p>
          <a:p>
            <a:pPr algn="just"/>
            <a:r>
              <a:rPr lang="fr-FR" sz="3200" dirty="0">
                <a:latin typeface="Times New Roman" panose="02020603050405020304" pitchFamily="18" charset="0"/>
                <a:cs typeface="Times New Roman" panose="02020603050405020304" pitchFamily="18" charset="0"/>
              </a:rPr>
              <a:t>A noter qu’un poste au collège de France lui a été proposé, mais trop tardivement pour qu’il l’occupe, avant d’aller à </a:t>
            </a:r>
            <a:r>
              <a:rPr lang="fr-FR" sz="3200" dirty="0" err="1">
                <a:latin typeface="Times New Roman" panose="02020603050405020304" pitchFamily="18" charset="0"/>
                <a:cs typeface="Times New Roman" panose="02020603050405020304" pitchFamily="18" charset="0"/>
              </a:rPr>
              <a:t>Princetown</a:t>
            </a:r>
            <a:r>
              <a:rPr lang="fr-FR" sz="3200" dirty="0">
                <a:latin typeface="Times New Roman" panose="02020603050405020304" pitchFamily="18" charset="0"/>
                <a:cs typeface="Times New Roman" panose="02020603050405020304" pitchFamily="18" charset="0"/>
              </a:rPr>
              <a:t> (USA).</a:t>
            </a:r>
          </a:p>
          <a:p>
            <a:pPr algn="just"/>
            <a:endParaRPr lang="fr-FR" dirty="0"/>
          </a:p>
        </p:txBody>
      </p:sp>
    </p:spTree>
    <p:extLst>
      <p:ext uri="{BB962C8B-B14F-4D97-AF65-F5344CB8AC3E}">
        <p14:creationId xmlns:p14="http://schemas.microsoft.com/office/powerpoint/2010/main" val="270341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0875146" cy="826851"/>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1913- Einstein-</a:t>
            </a:r>
            <a:r>
              <a:rPr lang="fr-FR" sz="4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Grossmann</a:t>
            </a: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 L’</a:t>
            </a:r>
            <a:r>
              <a:rPr lang="fr-FR" sz="4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Entwurf</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endParaRPr>
          </a:p>
        </p:txBody>
      </p:sp>
      <p:sp>
        <p:nvSpPr>
          <p:cNvPr id="3" name="Espace réservé du contenu 2"/>
          <p:cNvSpPr>
            <a:spLocks noGrp="1"/>
          </p:cNvSpPr>
          <p:nvPr>
            <p:ph idx="1"/>
          </p:nvPr>
        </p:nvSpPr>
        <p:spPr>
          <a:xfrm>
            <a:off x="109865" y="3772811"/>
            <a:ext cx="11825056" cy="4136524"/>
          </a:xfrm>
        </p:spPr>
        <p:txBody>
          <a:bodyPr>
            <a:noAutofit/>
          </a:bodyPr>
          <a:lstStyle/>
          <a:p>
            <a:pPr algn="just"/>
            <a:r>
              <a:rPr lang="fr-FR" sz="3200" dirty="0">
                <a:latin typeface="Times New Roman" panose="02020603050405020304" pitchFamily="18" charset="0"/>
                <a:cs typeface="Times New Roman" panose="02020603050405020304" pitchFamily="18" charset="0"/>
              </a:rPr>
              <a:t>Depuis 1907, Einstein tente d’inclure, sans succès, la gravitation dans sa théorie. Il doute de plus en plus que la voie qu’il suit est la bonne. Il discute avec son ami Marcel Grossmann (à gauche), de la possibilité de résoudre son problème à l’aide de la « théorie de Riemann, (à droite) », en utilisant le concept d’invariance d’un élément de courbe dans un espace non euclidien</a:t>
            </a:r>
            <a:r>
              <a:rPr lang="fr-FR" sz="2400" dirty="0">
                <a:latin typeface="Calibri" panose="020F0502020204030204" pitchFamily="34" charset="0"/>
              </a:rPr>
              <a:t>. </a:t>
            </a:r>
          </a:p>
        </p:txBody>
      </p:sp>
      <p:pic>
        <p:nvPicPr>
          <p:cNvPr id="4098" name="Picture 2" descr="http://greatestminds.tripod.com/Riemann_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5640" y="688206"/>
            <a:ext cx="2412872" cy="29350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rcel Grossman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65" y="688206"/>
            <a:ext cx="3218389" cy="3013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63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79806"/>
            <a:ext cx="10804124" cy="826851"/>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1913- Einstein-</a:t>
            </a:r>
            <a:r>
              <a:rPr lang="fr-FR" sz="4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Grossmann</a:t>
            </a: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 L’</a:t>
            </a:r>
            <a:r>
              <a:rPr lang="fr-FR" sz="4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Entwurf</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endParaRPr>
          </a:p>
        </p:txBody>
      </p:sp>
      <p:sp>
        <p:nvSpPr>
          <p:cNvPr id="3" name="Espace réservé du contenu 2"/>
          <p:cNvSpPr>
            <a:spLocks noGrp="1"/>
          </p:cNvSpPr>
          <p:nvPr>
            <p:ph idx="1"/>
          </p:nvPr>
        </p:nvSpPr>
        <p:spPr>
          <a:xfrm>
            <a:off x="185679" y="1681360"/>
            <a:ext cx="11630499" cy="5394143"/>
          </a:xfrm>
        </p:spPr>
        <p:txBody>
          <a:bodyPr>
            <a:noAutofit/>
          </a:bodyPr>
          <a:lstStyle/>
          <a:p>
            <a:pPr algn="just"/>
            <a:r>
              <a:rPr lang="fr-FR" sz="3200" dirty="0">
                <a:latin typeface="Times New Roman" panose="02020603050405020304" pitchFamily="18" charset="0"/>
                <a:cs typeface="Times New Roman" panose="02020603050405020304" pitchFamily="18" charset="0"/>
              </a:rPr>
              <a:t>Comment lui est venue cette idée qui n’apparait pas avant l’article de 1913 co-écrit avec Grossmann (l’</a:t>
            </a:r>
            <a:r>
              <a:rPr lang="fr-FR" sz="3200" dirty="0" err="1">
                <a:latin typeface="Times New Roman" panose="02020603050405020304" pitchFamily="18" charset="0"/>
                <a:cs typeface="Times New Roman" panose="02020603050405020304" pitchFamily="18" charset="0"/>
              </a:rPr>
              <a:t>Entwurf</a:t>
            </a:r>
            <a:r>
              <a:rPr lang="fr-FR" sz="3200" dirty="0">
                <a:latin typeface="Times New Roman" panose="02020603050405020304" pitchFamily="18" charset="0"/>
                <a:cs typeface="Times New Roman" panose="02020603050405020304" pitchFamily="18" charset="0"/>
              </a:rPr>
              <a:t>). </a:t>
            </a:r>
          </a:p>
          <a:p>
            <a:pPr algn="just"/>
            <a:r>
              <a:rPr lang="fr-FR" sz="3200" dirty="0">
                <a:latin typeface="Times New Roman" panose="02020603050405020304" pitchFamily="18" charset="0"/>
                <a:cs typeface="Times New Roman" panose="02020603050405020304" pitchFamily="18" charset="0"/>
              </a:rPr>
              <a:t>Einstein dira plus tard (Glasgow 1933) qu’il lui est apparu que c’était la notion de </a:t>
            </a:r>
            <a:r>
              <a:rPr lang="fr-FR" sz="3200" dirty="0">
                <a:solidFill>
                  <a:srgbClr val="FFFF00"/>
                </a:solidFill>
                <a:latin typeface="Times New Roman" panose="02020603050405020304" pitchFamily="18" charset="0"/>
                <a:cs typeface="Times New Roman" panose="02020603050405020304" pitchFamily="18" charset="0"/>
              </a:rPr>
              <a:t>géodésique</a:t>
            </a:r>
            <a:r>
              <a:rPr lang="fr-FR" sz="3200" dirty="0">
                <a:latin typeface="Times New Roman" panose="02020603050405020304" pitchFamily="18" charset="0"/>
                <a:cs typeface="Times New Roman" panose="02020603050405020304" pitchFamily="18" charset="0"/>
              </a:rPr>
              <a:t> qui était </a:t>
            </a:r>
            <a:r>
              <a:rPr lang="fr-FR" sz="3200" u="sng" dirty="0">
                <a:latin typeface="Times New Roman" panose="02020603050405020304" pitchFamily="18" charset="0"/>
                <a:cs typeface="Times New Roman" panose="02020603050405020304" pitchFamily="18" charset="0"/>
              </a:rPr>
              <a:t>fondamentale</a:t>
            </a:r>
            <a:r>
              <a:rPr lang="fr-FR" sz="3200" dirty="0">
                <a:latin typeface="Times New Roman" panose="02020603050405020304" pitchFamily="18" charset="0"/>
                <a:cs typeface="Times New Roman" panose="02020603050405020304" pitchFamily="18" charset="0"/>
              </a:rPr>
              <a:t>, ce qui conduit à une </a:t>
            </a:r>
            <a:r>
              <a:rPr lang="fr-FR" sz="3200" u="sng" dirty="0">
                <a:latin typeface="Times New Roman" panose="02020603050405020304" pitchFamily="18" charset="0"/>
                <a:cs typeface="Times New Roman" panose="02020603050405020304" pitchFamily="18" charset="0"/>
              </a:rPr>
              <a:t>approche géométrique</a:t>
            </a:r>
            <a:r>
              <a:rPr lang="fr-FR" sz="3200" dirty="0">
                <a:latin typeface="Times New Roman" panose="02020603050405020304" pitchFamily="18" charset="0"/>
                <a:cs typeface="Times New Roman" panose="02020603050405020304" pitchFamily="18" charset="0"/>
              </a:rPr>
              <a:t>, et que la droite inertielle (géodésique) en géométrie euclidienne de la relativité restreinte devait trouver son équivalent courbe en géométrie Riemannienne. </a:t>
            </a:r>
          </a:p>
        </p:txBody>
      </p:sp>
    </p:spTree>
    <p:extLst>
      <p:ext uri="{BB962C8B-B14F-4D97-AF65-F5344CB8AC3E}">
        <p14:creationId xmlns:p14="http://schemas.microsoft.com/office/powerpoint/2010/main" val="61613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531" y="179806"/>
            <a:ext cx="11117353" cy="826851"/>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1913- Einstein-</a:t>
            </a:r>
            <a:r>
              <a:rPr lang="fr-FR" sz="4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Grossmann</a:t>
            </a: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 L’</a:t>
            </a:r>
            <a:r>
              <a:rPr lang="fr-FR" sz="4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Entwurf</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endParaRPr>
          </a:p>
        </p:txBody>
      </p:sp>
      <p:sp>
        <p:nvSpPr>
          <p:cNvPr id="3" name="Espace réservé du contenu 2"/>
          <p:cNvSpPr>
            <a:spLocks noGrp="1"/>
          </p:cNvSpPr>
          <p:nvPr>
            <p:ph idx="1"/>
          </p:nvPr>
        </p:nvSpPr>
        <p:spPr>
          <a:xfrm>
            <a:off x="265579" y="1388397"/>
            <a:ext cx="11117354" cy="5394143"/>
          </a:xfrm>
        </p:spPr>
        <p:txBody>
          <a:bodyPr>
            <a:noAutofit/>
          </a:bodyPr>
          <a:lstStyle/>
          <a:p>
            <a:pPr algn="just"/>
            <a:r>
              <a:rPr lang="fr-FR" sz="3200" dirty="0">
                <a:latin typeface="Times New Roman" panose="02020603050405020304" pitchFamily="18" charset="0"/>
                <a:cs typeface="Times New Roman" panose="02020603050405020304" pitchFamily="18" charset="0"/>
              </a:rPr>
              <a:t>Ceci va le conduire à introduire </a:t>
            </a:r>
            <a:r>
              <a:rPr lang="fr-FR" sz="3200" dirty="0">
                <a:solidFill>
                  <a:srgbClr val="FFFF00"/>
                </a:solidFill>
                <a:latin typeface="Times New Roman" panose="02020603050405020304" pitchFamily="18" charset="0"/>
                <a:cs typeface="Times New Roman" panose="02020603050405020304" pitchFamily="18" charset="0"/>
              </a:rPr>
              <a:t>le tenseur métrique (</a:t>
            </a:r>
            <a:r>
              <a:rPr lang="fr-FR" sz="3200" i="1" dirty="0" err="1">
                <a:solidFill>
                  <a:srgbClr val="FFFF00"/>
                </a:solidFill>
                <a:latin typeface="Times New Roman" panose="02020603050405020304" pitchFamily="18" charset="0"/>
                <a:cs typeface="Times New Roman" panose="02020603050405020304" pitchFamily="18" charset="0"/>
              </a:rPr>
              <a:t>ds</a:t>
            </a:r>
            <a:r>
              <a:rPr lang="fr-FR" sz="3200" i="1" dirty="0">
                <a:solidFill>
                  <a:srgbClr val="FFFF00"/>
                </a:solidFill>
                <a:latin typeface="Times New Roman" panose="02020603050405020304" pitchFamily="18" charset="0"/>
                <a:cs typeface="Times New Roman" panose="02020603050405020304" pitchFamily="18" charset="0"/>
              </a:rPr>
              <a:t>²</a:t>
            </a:r>
            <a:r>
              <a:rPr lang="fr-FR" sz="3200" dirty="0">
                <a:solidFill>
                  <a:srgbClr val="FFFF00"/>
                </a:solidFill>
                <a:latin typeface="Times New Roman" panose="02020603050405020304" pitchFamily="18" charset="0"/>
                <a:cs typeface="Times New Roman" panose="02020603050405020304" pitchFamily="18" charset="0"/>
              </a:rPr>
              <a:t>)</a:t>
            </a:r>
            <a:r>
              <a:rPr lang="fr-FR" sz="3200" dirty="0">
                <a:latin typeface="Times New Roman" panose="02020603050405020304" pitchFamily="18" charset="0"/>
                <a:cs typeface="Times New Roman" panose="02020603050405020304" pitchFamily="18" charset="0"/>
              </a:rPr>
              <a:t>, qui caractérise la géométrie, comme élément fondamental de sa théorie! </a:t>
            </a:r>
          </a:p>
          <a:p>
            <a:pPr algn="just"/>
            <a:r>
              <a:rPr lang="fr-FR" sz="3200" dirty="0">
                <a:latin typeface="Times New Roman" panose="02020603050405020304" pitchFamily="18" charset="0"/>
                <a:cs typeface="Times New Roman" panose="02020603050405020304" pitchFamily="18" charset="0"/>
              </a:rPr>
              <a:t>Notons que quand on consulte une carte on utilise une métrique sans le savoir (illustration diapo suivante)!</a:t>
            </a:r>
          </a:p>
          <a:p>
            <a:pPr marL="0" indent="0" algn="just">
              <a:buNone/>
            </a:pPr>
            <a:r>
              <a:rPr lang="fr-FR" sz="2400" dirty="0">
                <a:latin typeface="Calibri" panose="020F0502020204030204" pitchFamily="34" charset="0"/>
              </a:rPr>
              <a:t>.</a:t>
            </a:r>
          </a:p>
          <a:p>
            <a:pPr algn="just"/>
            <a:endParaRPr lang="fr-F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638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261569" y="-112793"/>
            <a:ext cx="9028504" cy="6678635"/>
          </a:xfrm>
          <a:prstGeom prst="rect">
            <a:avLst/>
          </a:prstGeom>
        </p:spPr>
      </p:pic>
      <p:cxnSp>
        <p:nvCxnSpPr>
          <p:cNvPr id="3" name="Connecteur droit 2">
            <a:extLst>
              <a:ext uri="{FF2B5EF4-FFF2-40B4-BE49-F238E27FC236}">
                <a16:creationId xmlns:a16="http://schemas.microsoft.com/office/drawing/2014/main" id="{1D94D207-9A20-5BE2-B470-2BF5270C2355}"/>
              </a:ext>
            </a:extLst>
          </p:cNvPr>
          <p:cNvCxnSpPr/>
          <p:nvPr/>
        </p:nvCxnSpPr>
        <p:spPr>
          <a:xfrm>
            <a:off x="6975566" y="3074126"/>
            <a:ext cx="0" cy="23338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D2EBE09B-DAFA-2013-5E49-6A6B83C682FC}"/>
              </a:ext>
            </a:extLst>
          </p:cNvPr>
          <p:cNvCxnSpPr>
            <a:cxnSpLocks/>
            <a:stCxn id="6" idx="6"/>
          </p:cNvCxnSpPr>
          <p:nvPr/>
        </p:nvCxnSpPr>
        <p:spPr>
          <a:xfrm>
            <a:off x="9348653" y="3074126"/>
            <a:ext cx="4355" cy="2569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050C6104-E665-B3F3-084D-82C2B317E2F4}"/>
              </a:ext>
            </a:extLst>
          </p:cNvPr>
          <p:cNvSpPr/>
          <p:nvPr/>
        </p:nvSpPr>
        <p:spPr>
          <a:xfrm>
            <a:off x="6975567" y="2764971"/>
            <a:ext cx="2373086" cy="61830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481FF336-C9F9-AD39-1AF4-BB8319075619}"/>
              </a:ext>
            </a:extLst>
          </p:cNvPr>
          <p:cNvSpPr/>
          <p:nvPr/>
        </p:nvSpPr>
        <p:spPr>
          <a:xfrm>
            <a:off x="6975567" y="5181600"/>
            <a:ext cx="2373086" cy="61830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12778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7921" y="238704"/>
            <a:ext cx="10515600" cy="899471"/>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La </a:t>
            </a:r>
            <a:r>
              <a:rPr lang="fr-FR" sz="4400" b="1" dirty="0">
                <a:ln w="6600">
                  <a:solidFill>
                    <a:schemeClr val="accent2"/>
                  </a:solidFill>
                  <a:prstDash val="solid"/>
                </a:ln>
                <a:solidFill>
                  <a:srgbClr val="FFFFFF"/>
                </a:solidFill>
                <a:effectLst>
                  <a:outerShdw dist="38100" dir="2700000" algn="tl" rotWithShape="0">
                    <a:schemeClr val="accent2"/>
                  </a:outerShdw>
                </a:effectLst>
                <a:latin typeface="Algerian" panose="04020705040A02060702" pitchFamily="82" charset="0"/>
              </a:rPr>
              <a:t>covariance</a:t>
            </a: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 générale (1915)</a:t>
            </a:r>
          </a:p>
        </p:txBody>
      </p:sp>
      <p:sp>
        <p:nvSpPr>
          <p:cNvPr id="3" name="Espace réservé du contenu 2"/>
          <p:cNvSpPr>
            <a:spLocks noGrp="1"/>
          </p:cNvSpPr>
          <p:nvPr>
            <p:ph idx="1"/>
          </p:nvPr>
        </p:nvSpPr>
        <p:spPr>
          <a:xfrm>
            <a:off x="220415" y="1388543"/>
            <a:ext cx="11751170" cy="5469457"/>
          </a:xfrm>
        </p:spPr>
        <p:txBody>
          <a:bodyPr>
            <a:noAutofit/>
          </a:bodyPr>
          <a:lstStyle/>
          <a:p>
            <a:pPr algn="just"/>
            <a:r>
              <a:rPr lang="fr-FR" sz="3200" dirty="0">
                <a:latin typeface="Times New Roman" panose="02020603050405020304" pitchFamily="18" charset="0"/>
                <a:cs typeface="Times New Roman" panose="02020603050405020304" pitchFamily="18" charset="0"/>
              </a:rPr>
              <a:t>En effet, début 1915, le travail d’Einstein n’est pas encore abouti car un certain nombre de problèmes ne sont pas encore résolus.</a:t>
            </a:r>
          </a:p>
          <a:p>
            <a:pPr algn="just"/>
            <a:r>
              <a:rPr lang="fr-FR" sz="3200" dirty="0">
                <a:latin typeface="Times New Roman" panose="02020603050405020304" pitchFamily="18" charset="0"/>
                <a:cs typeface="Times New Roman" panose="02020603050405020304" pitchFamily="18" charset="0"/>
              </a:rPr>
              <a:t>La compatibilité requise avec la mécanique newtonienne en champ faible et stationnaire n’est pas évidente à établir. </a:t>
            </a:r>
          </a:p>
          <a:p>
            <a:pPr algn="just"/>
            <a:r>
              <a:rPr lang="fr-FR" sz="3200" dirty="0">
                <a:latin typeface="Times New Roman" panose="02020603050405020304" pitchFamily="18" charset="0"/>
                <a:cs typeface="Times New Roman" panose="02020603050405020304" pitchFamily="18" charset="0"/>
              </a:rPr>
              <a:t>Einstein se rend compte qu’il a mal posé épistémologiquement le problème car ce ne sont pas les équations du champ qui convergent au premier ordre mais celles du mouvement.</a:t>
            </a:r>
          </a:p>
        </p:txBody>
      </p:sp>
    </p:spTree>
    <p:extLst>
      <p:ext uri="{BB962C8B-B14F-4D97-AF65-F5344CB8AC3E}">
        <p14:creationId xmlns:p14="http://schemas.microsoft.com/office/powerpoint/2010/main" val="142020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5677" y="83574"/>
            <a:ext cx="10515600" cy="899471"/>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La </a:t>
            </a:r>
            <a:r>
              <a:rPr lang="fr-FR" sz="4400" b="1" dirty="0">
                <a:ln w="6600">
                  <a:solidFill>
                    <a:schemeClr val="accent2"/>
                  </a:solidFill>
                  <a:prstDash val="solid"/>
                </a:ln>
                <a:solidFill>
                  <a:srgbClr val="FFFFFF"/>
                </a:solidFill>
                <a:effectLst>
                  <a:outerShdw dist="38100" dir="2700000" algn="tl" rotWithShape="0">
                    <a:schemeClr val="accent2"/>
                  </a:outerShdw>
                </a:effectLst>
                <a:latin typeface="Algerian" panose="04020705040A02060702" pitchFamily="82" charset="0"/>
              </a:rPr>
              <a:t>covariance</a:t>
            </a: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 générale (1915)</a:t>
            </a:r>
          </a:p>
        </p:txBody>
      </p:sp>
      <p:sp>
        <p:nvSpPr>
          <p:cNvPr id="3" name="Espace réservé du contenu 2"/>
          <p:cNvSpPr>
            <a:spLocks noGrp="1"/>
          </p:cNvSpPr>
          <p:nvPr>
            <p:ph idx="1"/>
          </p:nvPr>
        </p:nvSpPr>
        <p:spPr>
          <a:xfrm>
            <a:off x="195024" y="1304969"/>
            <a:ext cx="11751170" cy="5469457"/>
          </a:xfrm>
        </p:spPr>
        <p:txBody>
          <a:bodyPr>
            <a:noAutofit/>
          </a:bodyPr>
          <a:lstStyle/>
          <a:p>
            <a:pPr algn="just"/>
            <a:r>
              <a:rPr lang="fr-FR" sz="3200" dirty="0">
                <a:latin typeface="Times New Roman" panose="02020603050405020304" pitchFamily="18" charset="0"/>
                <a:cs typeface="Times New Roman" panose="02020603050405020304" pitchFamily="18" charset="0"/>
              </a:rPr>
              <a:t>Le problème du caractère non physique des coordonnées n’est pas encore très clair.</a:t>
            </a:r>
          </a:p>
          <a:p>
            <a:pPr algn="just"/>
            <a:r>
              <a:rPr lang="fr-FR" sz="3200" dirty="0">
                <a:latin typeface="Times New Roman" panose="02020603050405020304" pitchFamily="18" charset="0"/>
                <a:cs typeface="Times New Roman" panose="02020603050405020304" pitchFamily="18" charset="0"/>
              </a:rPr>
              <a:t>Il va comprendre, fin 1915, que la difficulté est d’ordre conceptuel (les coordonnées n’ont aucun caractère physique) et que c’est la valeur très élevée de la vitesse de la lumière, qui permet de simplifier les équations d’Einstein pour les rendre compatibles avec celles de Newton dans ce cas.</a:t>
            </a:r>
          </a:p>
        </p:txBody>
      </p:sp>
    </p:spTree>
    <p:extLst>
      <p:ext uri="{BB962C8B-B14F-4D97-AF65-F5344CB8AC3E}">
        <p14:creationId xmlns:p14="http://schemas.microsoft.com/office/powerpoint/2010/main" val="139602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490" y="0"/>
            <a:ext cx="11283805" cy="884903"/>
          </a:xfrm>
        </p:spPr>
        <p:txBody>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L’anomalie de Mercure prédite</a:t>
            </a:r>
          </a:p>
        </p:txBody>
      </p:sp>
      <p:sp>
        <p:nvSpPr>
          <p:cNvPr id="3" name="Espace réservé du contenu 2"/>
          <p:cNvSpPr>
            <a:spLocks noGrp="1"/>
          </p:cNvSpPr>
          <p:nvPr>
            <p:ph idx="1"/>
          </p:nvPr>
        </p:nvSpPr>
        <p:spPr>
          <a:xfrm>
            <a:off x="88490" y="1168085"/>
            <a:ext cx="11835947" cy="1755380"/>
          </a:xfrm>
        </p:spPr>
        <p:txBody>
          <a:bodyPr>
            <a:noAutofit/>
          </a:bodyPr>
          <a:lstStyle/>
          <a:p>
            <a:pPr algn="just"/>
            <a:r>
              <a:rPr lang="fr-FR" sz="3200" dirty="0">
                <a:latin typeface="Times New Roman" panose="02020603050405020304" pitchFamily="18" charset="0"/>
                <a:cs typeface="Times New Roman" panose="02020603050405020304" pitchFamily="18" charset="0"/>
              </a:rPr>
              <a:t>Le 18 novembre 1915, les premiers calculs confirment avec une excellente précision l’avance du périhélie de la planète Mercure, que la théorie de Newton était incapable d’expliquer.</a:t>
            </a:r>
          </a:p>
        </p:txBody>
      </p:sp>
      <p:pic>
        <p:nvPicPr>
          <p:cNvPr id="2054" name="Picture 6" descr="http://www.relativite.info/ellip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399138" y="2376477"/>
            <a:ext cx="2894598" cy="373227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92963" y="5756164"/>
            <a:ext cx="5033639" cy="954107"/>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Prédiction de l’orbite de Mercure en mécanique newtonienne</a:t>
            </a:r>
          </a:p>
        </p:txBody>
      </p:sp>
      <p:sp>
        <p:nvSpPr>
          <p:cNvPr id="5" name="ZoneTexte 4"/>
          <p:cNvSpPr txBox="1"/>
          <p:nvPr/>
        </p:nvSpPr>
        <p:spPr>
          <a:xfrm>
            <a:off x="6718630" y="5714166"/>
            <a:ext cx="5303024" cy="954107"/>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Prédiction de l’orbite de Mercure en mécanique relativiste</a:t>
            </a:r>
          </a:p>
        </p:txBody>
      </p:sp>
      <p:pic>
        <p:nvPicPr>
          <p:cNvPr id="6" name="Image 5">
            <a:extLst>
              <a:ext uri="{FF2B5EF4-FFF2-40B4-BE49-F238E27FC236}">
                <a16:creationId xmlns:a16="http://schemas.microsoft.com/office/drawing/2014/main" id="{AD191E6B-D083-F607-D192-0C9A12A79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9892" y="2795317"/>
            <a:ext cx="3284408" cy="2854908"/>
          </a:xfrm>
          <a:prstGeom prst="rect">
            <a:avLst/>
          </a:prstGeom>
        </p:spPr>
      </p:pic>
    </p:spTree>
    <p:extLst>
      <p:ext uri="{BB962C8B-B14F-4D97-AF65-F5344CB8AC3E}">
        <p14:creationId xmlns:p14="http://schemas.microsoft.com/office/powerpoint/2010/main" val="199021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9A4783B-90BB-7493-87A1-C48CB7A48FBA}"/>
              </a:ext>
            </a:extLst>
          </p:cNvPr>
          <p:cNvSpPr>
            <a:spLocks noGrp="1"/>
          </p:cNvSpPr>
          <p:nvPr>
            <p:ph idx="1"/>
          </p:nvPr>
        </p:nvSpPr>
        <p:spPr>
          <a:xfrm>
            <a:off x="164592" y="1592854"/>
            <a:ext cx="11750040" cy="4655546"/>
          </a:xfrm>
        </p:spPr>
        <p:txBody>
          <a:bodyPr>
            <a:normAutofit/>
          </a:bodyPr>
          <a:lstStyle/>
          <a:p>
            <a:pPr algn="just"/>
            <a:r>
              <a:rPr lang="fr-FR" sz="3200" dirty="0">
                <a:latin typeface="Times New Roman" panose="02020603050405020304" pitchFamily="18" charset="0"/>
                <a:cs typeface="Times New Roman" panose="02020603050405020304" pitchFamily="18" charset="0"/>
              </a:rPr>
              <a:t>Le 19</a:t>
            </a:r>
            <a:r>
              <a:rPr lang="fr-FR" sz="3200" baseline="30000" dirty="0">
                <a:latin typeface="Times New Roman" panose="02020603050405020304" pitchFamily="18" charset="0"/>
                <a:cs typeface="Times New Roman" panose="02020603050405020304" pitchFamily="18" charset="0"/>
              </a:rPr>
              <a:t>ième</a:t>
            </a:r>
            <a:r>
              <a:rPr lang="fr-FR" sz="3200" dirty="0">
                <a:latin typeface="Times New Roman" panose="02020603050405020304" pitchFamily="18" charset="0"/>
                <a:cs typeface="Times New Roman" panose="02020603050405020304" pitchFamily="18" charset="0"/>
              </a:rPr>
              <a:t> siècle avait vu un développement sans précédent des techniques et des sciences. La mécanique, céleste en particulier, avait prédit l’existence et la position de Neptune, l’optique avait fait des progrès considérables fusionnant avec le  magnétisme dans l’électromagnétisme de Maxwell, la chimie, la radioactivité et bien d’autres découvertes laissaient à penser que tout était dit.</a:t>
            </a:r>
          </a:p>
          <a:p>
            <a:pPr algn="just"/>
            <a:r>
              <a:rPr lang="fr-FR" sz="3200" dirty="0">
                <a:latin typeface="Times New Roman" panose="02020603050405020304" pitchFamily="18" charset="0"/>
                <a:cs typeface="Times New Roman" panose="02020603050405020304" pitchFamily="18" charset="0"/>
              </a:rPr>
              <a:t>Les scientifiques se désolaient de rien avoir laissé à découvrir à leur postérité!  Pourtant entre 1881-1887 le résultat d’une expérience semble défier ce bel édifice! En effet…</a:t>
            </a:r>
          </a:p>
        </p:txBody>
      </p:sp>
      <p:sp>
        <p:nvSpPr>
          <p:cNvPr id="4" name="Rectangle 3">
            <a:extLst>
              <a:ext uri="{FF2B5EF4-FFF2-40B4-BE49-F238E27FC236}">
                <a16:creationId xmlns:a16="http://schemas.microsoft.com/office/drawing/2014/main" id="{6E3114FB-9AC2-6ADD-0575-116123D646D8}"/>
              </a:ext>
            </a:extLst>
          </p:cNvPr>
          <p:cNvSpPr/>
          <p:nvPr/>
        </p:nvSpPr>
        <p:spPr>
          <a:xfrm>
            <a:off x="504631" y="146303"/>
            <a:ext cx="9041705" cy="1446550"/>
          </a:xfrm>
          <a:prstGeom prst="rect">
            <a:avLst/>
          </a:prstGeom>
          <a:noFill/>
        </p:spPr>
        <p:txBody>
          <a:bodyPr wrap="square" lIns="91440" tIns="45720" rIns="91440" bIns="45720">
            <a:spAutoFit/>
          </a:bodyPr>
          <a:lstStyle/>
          <a:p>
            <a:pPr algn="ctr"/>
            <a:r>
              <a:rPr lang="fr-FR"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La situation de la science à la fin du 19</a:t>
            </a:r>
            <a:r>
              <a:rPr lang="fr-FR" sz="4400" b="1" cap="none" spc="0" baseline="300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ième</a:t>
            </a:r>
            <a:r>
              <a:rPr lang="fr-FR"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 siècle</a:t>
            </a:r>
          </a:p>
        </p:txBody>
      </p:sp>
    </p:spTree>
    <p:extLst>
      <p:ext uri="{BB962C8B-B14F-4D97-AF65-F5344CB8AC3E}">
        <p14:creationId xmlns:p14="http://schemas.microsoft.com/office/powerpoint/2010/main" val="289772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35324" y="187923"/>
            <a:ext cx="8521351" cy="1012854"/>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déviation de la lumière</a:t>
            </a:r>
          </a:p>
        </p:txBody>
      </p:sp>
      <p:pic>
        <p:nvPicPr>
          <p:cNvPr id="4098" name="Picture 2" descr="http://www.relativite.info/deviationlumie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9006" y="916126"/>
            <a:ext cx="3553097" cy="38315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relativite.info/bend_me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06867" y="916126"/>
            <a:ext cx="4608148" cy="3777852"/>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EC26A54C-83B6-D5D8-C114-7AA6E3761499}"/>
              </a:ext>
            </a:extLst>
          </p:cNvPr>
          <p:cNvSpPr txBox="1"/>
          <p:nvPr/>
        </p:nvSpPr>
        <p:spPr>
          <a:xfrm>
            <a:off x="130629" y="4693978"/>
            <a:ext cx="12061371" cy="2062103"/>
          </a:xfrm>
          <a:prstGeom prst="rect">
            <a:avLst/>
          </a:prstGeom>
          <a:noFill/>
        </p:spPr>
        <p:txBody>
          <a:bodyPr wrap="square">
            <a:spAutoFit/>
          </a:bodyPr>
          <a:lstStyle/>
          <a:p>
            <a:r>
              <a:rPr lang="fr-FR" sz="3200" dirty="0">
                <a:latin typeface="Times New Roman" panose="02020603050405020304" pitchFamily="18" charset="0"/>
                <a:cs typeface="Times New Roman" panose="02020603050405020304" pitchFamily="18" charset="0"/>
              </a:rPr>
              <a:t>Pour la déviation des rayons lumineux par le Soleil il faudra attendre que la mission dirigée par A. Eddington la constate (avec une bonne dose d’optimisme compte tenu des clichés peu convaincants liés à des conditions météorologiques médiocres) à l’éclipse de </a:t>
            </a:r>
            <a:r>
              <a:rPr lang="fr-FR" sz="3200" dirty="0" err="1">
                <a:latin typeface="Times New Roman" panose="02020603050405020304" pitchFamily="18" charset="0"/>
                <a:cs typeface="Times New Roman" panose="02020603050405020304" pitchFamily="18" charset="0"/>
              </a:rPr>
              <a:t>Sobral</a:t>
            </a:r>
            <a:r>
              <a:rPr lang="fr-FR" sz="3200" dirty="0">
                <a:latin typeface="Times New Roman" panose="02020603050405020304" pitchFamily="18" charset="0"/>
                <a:cs typeface="Times New Roman" panose="02020603050405020304" pitchFamily="18" charset="0"/>
              </a:rPr>
              <a:t> en 1919.</a:t>
            </a:r>
            <a:endParaRPr lang="fr-FR" sz="3200" dirty="0"/>
          </a:p>
        </p:txBody>
      </p:sp>
    </p:spTree>
    <p:extLst>
      <p:ext uri="{BB962C8B-B14F-4D97-AF65-F5344CB8AC3E}">
        <p14:creationId xmlns:p14="http://schemas.microsoft.com/office/powerpoint/2010/main" val="419061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F58BD74-5DA5-BF67-553F-901AB21F871C}"/>
              </a:ext>
            </a:extLst>
          </p:cNvPr>
          <p:cNvPicPr>
            <a:picLocks noChangeAspect="1"/>
          </p:cNvPicPr>
          <p:nvPr/>
        </p:nvPicPr>
        <p:blipFill rotWithShape="1">
          <a:blip r:embed="rId2">
            <a:extLst>
              <a:ext uri="{28A0092B-C50C-407E-A947-70E740481C1C}">
                <a14:useLocalDpi xmlns:a14="http://schemas.microsoft.com/office/drawing/2010/main" val="0"/>
              </a:ext>
            </a:extLst>
          </a:blip>
          <a:srcRect l="21251" t="12322" r="21891"/>
          <a:stretch/>
        </p:blipFill>
        <p:spPr>
          <a:xfrm>
            <a:off x="1663337" y="0"/>
            <a:ext cx="9579429" cy="6885839"/>
          </a:xfrm>
          <a:prstGeom prst="rect">
            <a:avLst/>
          </a:prstGeom>
        </p:spPr>
      </p:pic>
    </p:spTree>
    <p:extLst>
      <p:ext uri="{BB962C8B-B14F-4D97-AF65-F5344CB8AC3E}">
        <p14:creationId xmlns:p14="http://schemas.microsoft.com/office/powerpoint/2010/main" val="612521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5989" y="287826"/>
            <a:ext cx="11741284" cy="744389"/>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Déviation de la lumière par le Soleil</a:t>
            </a: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52170" y="1329512"/>
            <a:ext cx="3989877" cy="5258288"/>
          </a:xfrm>
        </p:spPr>
      </p:pic>
      <p:sp>
        <p:nvSpPr>
          <p:cNvPr id="5" name="ZoneTexte 4"/>
          <p:cNvSpPr txBox="1"/>
          <p:nvPr/>
        </p:nvSpPr>
        <p:spPr>
          <a:xfrm>
            <a:off x="8239215" y="1224165"/>
            <a:ext cx="3887660" cy="5016758"/>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Lettre de Einstein à sa mère lui annonçant la confirmation de la relativité générale pour la déviation de la lumière par le Soleil suite aux observations lors de l’éclipse de </a:t>
            </a:r>
            <a:r>
              <a:rPr lang="fr-FR" sz="3200" dirty="0" err="1">
                <a:latin typeface="Times New Roman" panose="02020603050405020304" pitchFamily="18" charset="0"/>
                <a:cs typeface="Times New Roman" panose="02020603050405020304" pitchFamily="18" charset="0"/>
              </a:rPr>
              <a:t>Sobral</a:t>
            </a:r>
            <a:r>
              <a:rPr lang="fr-FR" sz="3200" dirty="0">
                <a:latin typeface="Times New Roman" panose="02020603050405020304" pitchFamily="18" charset="0"/>
                <a:cs typeface="Times New Roman" panose="02020603050405020304" pitchFamily="18" charset="0"/>
              </a:rPr>
              <a:t> par Eddington en 1919.</a:t>
            </a:r>
          </a:p>
        </p:txBody>
      </p:sp>
      <p:pic>
        <p:nvPicPr>
          <p:cNvPr id="1026" name="Picture 2" descr="ROYAL SOCIETY OF LONDON, PUBLIC DOMAINLAST WEEK, WE SAW HOW BRITISH ASTRONOMERS SAW AN OPPORTUNITY TO TEST THE PREDICTIONS OF EINSTEIN'S 1915 THEORY OF GENERAL RELATIVITY DURING A TOTAL SOLAR ECLIPSE. - One of only two usable negatives from Eddington's Principe site. Squint at the dots between the horizontal reference lines to see how faint the star images are due to clou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5" y="1340837"/>
            <a:ext cx="4087045" cy="524696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311286" y="5264362"/>
            <a:ext cx="4087045" cy="1323439"/>
          </a:xfrm>
          <a:prstGeom prst="rect">
            <a:avLst/>
          </a:prstGeom>
          <a:noFill/>
        </p:spPr>
        <p:txBody>
          <a:bodyPr wrap="square" rtlCol="0">
            <a:spAutoFit/>
          </a:bodyPr>
          <a:lstStyle/>
          <a:p>
            <a:r>
              <a:rPr lang="en-US" sz="1600" dirty="0">
                <a:solidFill>
                  <a:schemeClr val="bg1"/>
                </a:solidFill>
                <a:latin typeface="Times New Roman" panose="02020603050405020304" pitchFamily="18" charset="0"/>
                <a:cs typeface="Times New Roman" panose="02020603050405020304" pitchFamily="18" charset="0"/>
              </a:rPr>
              <a:t>ROYAL SOCIETY OF LONDON. - One of only two usable negatives from </a:t>
            </a:r>
            <a:r>
              <a:rPr lang="en-US" sz="1600" dirty="0" err="1">
                <a:solidFill>
                  <a:schemeClr val="bg1"/>
                </a:solidFill>
                <a:latin typeface="Times New Roman" panose="02020603050405020304" pitchFamily="18" charset="0"/>
                <a:cs typeface="Times New Roman" panose="02020603050405020304" pitchFamily="18" charset="0"/>
              </a:rPr>
              <a:t>Eddington's</a:t>
            </a:r>
            <a:r>
              <a:rPr lang="en-US" sz="1600" dirty="0">
                <a:solidFill>
                  <a:schemeClr val="bg1"/>
                </a:solidFill>
                <a:latin typeface="Times New Roman" panose="02020603050405020304" pitchFamily="18" charset="0"/>
                <a:cs typeface="Times New Roman" panose="02020603050405020304" pitchFamily="18" charset="0"/>
              </a:rPr>
              <a:t> Principe site. Squint at the dots between the horizontal reference lines to see how faint the star images are due to clouds</a:t>
            </a:r>
            <a:r>
              <a:rPr lang="en-US" sz="1200" dirty="0">
                <a:solidFill>
                  <a:schemeClr val="bg1"/>
                </a:solidFill>
                <a:latin typeface="Times New Roman" panose="02020603050405020304" pitchFamily="18" charset="0"/>
                <a:cs typeface="Times New Roman" panose="02020603050405020304" pitchFamily="18" charset="0"/>
              </a:rPr>
              <a:t>.</a:t>
            </a:r>
            <a:endParaRPr lang="fr-FR" sz="1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1403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3585" y="372893"/>
            <a:ext cx="7262435" cy="935876"/>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La relativité générale</a:t>
            </a:r>
          </a:p>
        </p:txBody>
      </p:sp>
      <p:sp>
        <p:nvSpPr>
          <p:cNvPr id="3" name="Espace réservé du contenu 2"/>
          <p:cNvSpPr>
            <a:spLocks noGrp="1"/>
          </p:cNvSpPr>
          <p:nvPr>
            <p:ph idx="1"/>
          </p:nvPr>
        </p:nvSpPr>
        <p:spPr>
          <a:xfrm>
            <a:off x="122549" y="3308305"/>
            <a:ext cx="11760740" cy="3371170"/>
          </a:xfrm>
        </p:spPr>
        <p:txBody>
          <a:bodyPr>
            <a:noAutofit/>
          </a:bodyPr>
          <a:lstStyle/>
          <a:p>
            <a:pPr algn="just"/>
            <a:r>
              <a:rPr lang="fr-FR" sz="3200" dirty="0">
                <a:latin typeface="Times New Roman" panose="02020603050405020304" pitchFamily="18" charset="0"/>
                <a:cs typeface="Times New Roman" panose="02020603050405020304" pitchFamily="18" charset="0"/>
              </a:rPr>
              <a:t>En Novembre 1915, Einstein, à 36 ans, dans une série de conférences à l'Académie des sciences de Prusse, décrit sa théorie de la relativité générale. </a:t>
            </a:r>
          </a:p>
          <a:p>
            <a:pPr algn="just"/>
            <a:r>
              <a:rPr lang="fr-FR" sz="3200" dirty="0">
                <a:latin typeface="Times New Roman" panose="02020603050405020304" pitchFamily="18" charset="0"/>
                <a:cs typeface="Times New Roman" panose="02020603050405020304" pitchFamily="18" charset="0"/>
              </a:rPr>
              <a:t>Dans la dernière conférence il introduit une équation qui remplace celle de la loi de la gravitation de Newton. </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0415" y="0"/>
            <a:ext cx="2369579" cy="3068606"/>
          </a:xfrm>
          <a:prstGeom prst="rect">
            <a:avLst/>
          </a:prstGeom>
        </p:spPr>
      </p:pic>
      <mc:AlternateContent xmlns:mc="http://schemas.openxmlformats.org/markup-compatibility/2006" xmlns:a14="http://schemas.microsoft.com/office/drawing/2010/main">
        <mc:Choice Requires="a14">
          <p:sp>
            <p:nvSpPr>
              <p:cNvPr id="7" name="ZoneTexte 6"/>
              <p:cNvSpPr txBox="1"/>
              <p:nvPr/>
            </p:nvSpPr>
            <p:spPr>
              <a:xfrm>
                <a:off x="1399141" y="1973244"/>
                <a:ext cx="3800820" cy="430887"/>
              </a:xfrm>
              <a:prstGeom prst="rect">
                <a:avLst/>
              </a:prstGeom>
              <a:noFill/>
            </p:spPr>
            <p:txBody>
              <a:bodyPr wrap="square" lIns="0" tIns="0" rIns="0" bIns="0" rtlCol="0">
                <a:spAutoFit/>
              </a:bodyPr>
              <a:lstStyle/>
              <a:p>
                <a14:m>
                  <m:oMath xmlns:m="http://schemas.openxmlformats.org/officeDocument/2006/math">
                    <m:r>
                      <a:rPr lang="fr-FR" sz="2800" b="1" i="0" smtClean="0">
                        <a:solidFill>
                          <a:srgbClr val="FFFF00"/>
                        </a:solidFill>
                        <a:latin typeface="Cambria Math" panose="02040503050406030204" pitchFamily="18" charset="0"/>
                      </a:rPr>
                      <m:t>𝐑</m:t>
                    </m:r>
                    <m:r>
                      <a:rPr lang="fr-FR" sz="2800" b="1" i="0" baseline="-25000" smtClean="0">
                        <a:solidFill>
                          <a:srgbClr val="FFFF00"/>
                        </a:solidFill>
                        <a:latin typeface="Cambria Math" panose="02040503050406030204" pitchFamily="18" charset="0"/>
                      </a:rPr>
                      <m:t>µ</m:t>
                    </m:r>
                    <m:r>
                      <a:rPr lang="fr-FR" sz="2800" b="1" i="0" baseline="-25000" smtClean="0">
                        <a:solidFill>
                          <a:srgbClr val="FFFF00"/>
                        </a:solidFill>
                        <a:latin typeface="Cambria Math" panose="02040503050406030204" pitchFamily="18" charset="0"/>
                        <a:ea typeface="Cambria Math" panose="02040503050406030204" pitchFamily="18" charset="0"/>
                      </a:rPr>
                      <m:t>𝛎</m:t>
                    </m:r>
                    <m:r>
                      <a:rPr lang="fr-FR" sz="2800" b="1" i="0" baseline="-25000" smtClean="0">
                        <a:solidFill>
                          <a:srgbClr val="FFFF00"/>
                        </a:solidFill>
                        <a:latin typeface="Cambria Math" panose="02040503050406030204" pitchFamily="18" charset="0"/>
                        <a:ea typeface="Cambria Math" panose="02040503050406030204" pitchFamily="18" charset="0"/>
                      </a:rPr>
                      <m:t> </m:t>
                    </m:r>
                  </m:oMath>
                </a14:m>
                <a:r>
                  <a:rPr lang="fr-FR" sz="2800" b="1" dirty="0">
                    <a:solidFill>
                      <a:srgbClr val="FFFF00"/>
                    </a:solidFill>
                    <a:latin typeface="Times New Roman" panose="02020603050405020304" pitchFamily="18" charset="0"/>
                    <a:cs typeface="Times New Roman" panose="02020603050405020304" pitchFamily="18" charset="0"/>
                  </a:rPr>
                  <a:t>- ½ g</a:t>
                </a:r>
                <a:r>
                  <a:rPr lang="fr-FR" sz="2800" b="1" baseline="-25000" dirty="0">
                    <a:solidFill>
                      <a:srgbClr val="FFFF00"/>
                    </a:solidFill>
                    <a:latin typeface="Times New Roman" panose="02020603050405020304" pitchFamily="18" charset="0"/>
                    <a:cs typeface="Times New Roman" panose="02020603050405020304" pitchFamily="18" charset="0"/>
                  </a:rPr>
                  <a:t>µ</a:t>
                </a:r>
                <a14:m>
                  <m:oMath xmlns:m="http://schemas.openxmlformats.org/officeDocument/2006/math">
                    <m:r>
                      <a:rPr lang="fr-FR" sz="2800" b="1" i="0" baseline="-25000" smtClean="0">
                        <a:solidFill>
                          <a:srgbClr val="FFFF00"/>
                        </a:solidFill>
                        <a:latin typeface="Cambria Math" panose="02040503050406030204" pitchFamily="18" charset="0"/>
                        <a:ea typeface="Cambria Math" panose="02040503050406030204" pitchFamily="18" charset="0"/>
                      </a:rPr>
                      <m:t>𝛎</m:t>
                    </m:r>
                    <m:r>
                      <a:rPr lang="fr-FR" sz="2800" b="1" i="0" smtClean="0">
                        <a:solidFill>
                          <a:srgbClr val="FFFF00"/>
                        </a:solidFill>
                        <a:latin typeface="Cambria Math" panose="02040503050406030204" pitchFamily="18" charset="0"/>
                        <a:ea typeface="Cambria Math" panose="02040503050406030204" pitchFamily="18" charset="0"/>
                      </a:rPr>
                      <m:t>𝐑</m:t>
                    </m:r>
                    <m:r>
                      <a:rPr lang="fr-FR" sz="2800" b="1" i="0" smtClean="0">
                        <a:solidFill>
                          <a:srgbClr val="FFFF00"/>
                        </a:solidFill>
                        <a:latin typeface="Cambria Math" panose="02040503050406030204" pitchFamily="18" charset="0"/>
                        <a:ea typeface="Cambria Math" panose="02040503050406030204" pitchFamily="18" charset="0"/>
                      </a:rPr>
                      <m:t>=</m:t>
                    </m:r>
                    <m:r>
                      <a:rPr lang="fr-FR" sz="2800" b="1" i="0" smtClean="0">
                        <a:solidFill>
                          <a:srgbClr val="FFFF00"/>
                        </a:solidFill>
                        <a:latin typeface="Cambria Math" panose="02040503050406030204" pitchFamily="18" charset="0"/>
                        <a:ea typeface="Cambria Math" panose="02040503050406030204" pitchFamily="18" charset="0"/>
                      </a:rPr>
                      <m:t>𝟖</m:t>
                    </m:r>
                    <m:r>
                      <a:rPr lang="fr-FR" sz="2800" b="1" i="0" smtClean="0">
                        <a:solidFill>
                          <a:srgbClr val="FFFF00"/>
                        </a:solidFill>
                        <a:latin typeface="Cambria Math" panose="02040503050406030204" pitchFamily="18" charset="0"/>
                        <a:ea typeface="Cambria Math" panose="02040503050406030204" pitchFamily="18" charset="0"/>
                      </a:rPr>
                      <m:t>𝛑</m:t>
                    </m:r>
                    <m:r>
                      <a:rPr lang="fr-FR" sz="2800" b="1" i="0" smtClean="0">
                        <a:solidFill>
                          <a:srgbClr val="FFFF00"/>
                        </a:solidFill>
                        <a:latin typeface="Cambria Math" panose="02040503050406030204" pitchFamily="18" charset="0"/>
                        <a:ea typeface="Cambria Math" panose="02040503050406030204" pitchFamily="18" charset="0"/>
                      </a:rPr>
                      <m:t>𝐆𝐓</m:t>
                    </m:r>
                    <m:r>
                      <a:rPr lang="fr-FR" sz="2800" b="1" i="0" baseline="-25000" smtClean="0">
                        <a:solidFill>
                          <a:srgbClr val="FFFF00"/>
                        </a:solidFill>
                        <a:latin typeface="Cambria Math" panose="02040503050406030204" pitchFamily="18" charset="0"/>
                        <a:ea typeface="Cambria Math" panose="02040503050406030204" pitchFamily="18" charset="0"/>
                      </a:rPr>
                      <m:t>µ</m:t>
                    </m:r>
                    <m:r>
                      <a:rPr lang="fr-FR" sz="2800" b="1" i="0" baseline="-25000" smtClean="0">
                        <a:solidFill>
                          <a:srgbClr val="FFFF00"/>
                        </a:solidFill>
                        <a:latin typeface="Cambria Math" panose="02040503050406030204" pitchFamily="18" charset="0"/>
                        <a:ea typeface="Cambria Math" panose="02040503050406030204" pitchFamily="18" charset="0"/>
                      </a:rPr>
                      <m:t>𝛎</m:t>
                    </m:r>
                    <m:r>
                      <a:rPr lang="fr-FR" sz="2800" b="1" i="0" smtClean="0">
                        <a:solidFill>
                          <a:srgbClr val="FFFF00"/>
                        </a:solidFill>
                        <a:latin typeface="Cambria Math" panose="02040503050406030204" pitchFamily="18" charset="0"/>
                        <a:ea typeface="Cambria Math" panose="02040503050406030204" pitchFamily="18" charset="0"/>
                      </a:rPr>
                      <m:t> </m:t>
                    </m:r>
                  </m:oMath>
                </a14:m>
                <a:endParaRPr lang="fr-FR" sz="2800" b="1"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7" name="ZoneTexte 6"/>
              <p:cNvSpPr txBox="1">
                <a:spLocks noRot="1" noChangeAspect="1" noMove="1" noResize="1" noEditPoints="1" noAdjustHandles="1" noChangeArrowheads="1" noChangeShapeType="1" noTextEdit="1"/>
              </p:cNvSpPr>
              <p:nvPr/>
            </p:nvSpPr>
            <p:spPr>
              <a:xfrm>
                <a:off x="1399141" y="1973244"/>
                <a:ext cx="3800820" cy="430887"/>
              </a:xfrm>
              <a:prstGeom prst="rect">
                <a:avLst/>
              </a:prstGeom>
              <a:blipFill rotWithShape="0">
                <a:blip r:embed="rId3"/>
                <a:stretch>
                  <a:fillRect t="-25714" b="-50000"/>
                </a:stretch>
              </a:blipFill>
            </p:spPr>
            <p:txBody>
              <a:bodyPr/>
              <a:lstStyle/>
              <a:p>
                <a:r>
                  <a:rPr lang="fr-FR">
                    <a:noFill/>
                  </a:rPr>
                  <a:t> </a:t>
                </a:r>
              </a:p>
            </p:txBody>
          </p:sp>
        </mc:Fallback>
      </mc:AlternateContent>
    </p:spTree>
    <p:extLst>
      <p:ext uri="{BB962C8B-B14F-4D97-AF65-F5344CB8AC3E}">
        <p14:creationId xmlns:p14="http://schemas.microsoft.com/office/powerpoint/2010/main" val="326618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3585" y="372893"/>
            <a:ext cx="7262435" cy="935876"/>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La relativité générale</a:t>
            </a:r>
          </a:p>
        </p:txBody>
      </p:sp>
      <p:sp>
        <p:nvSpPr>
          <p:cNvPr id="3" name="Espace réservé du contenu 2"/>
          <p:cNvSpPr>
            <a:spLocks noGrp="1"/>
          </p:cNvSpPr>
          <p:nvPr>
            <p:ph idx="1"/>
          </p:nvPr>
        </p:nvSpPr>
        <p:spPr>
          <a:xfrm>
            <a:off x="95916" y="3115338"/>
            <a:ext cx="11760740" cy="3701845"/>
          </a:xfrm>
        </p:spPr>
        <p:txBody>
          <a:bodyPr>
            <a:noAutofit/>
          </a:bodyPr>
          <a:lstStyle/>
          <a:p>
            <a:pPr algn="just"/>
            <a:r>
              <a:rPr lang="fr-FR" sz="3200" dirty="0">
                <a:latin typeface="Times New Roman" panose="02020603050405020304" pitchFamily="18" charset="0"/>
                <a:cs typeface="Times New Roman" panose="02020603050405020304" pitchFamily="18" charset="0"/>
              </a:rPr>
              <a:t>Cette théorie s’appuie sur le principe d’équivalence et étend le principe de relativité à tous les observateurs .</a:t>
            </a:r>
          </a:p>
          <a:p>
            <a:pPr algn="just"/>
            <a:r>
              <a:rPr lang="fr-FR" sz="3200" dirty="0">
                <a:latin typeface="Times New Roman" panose="02020603050405020304" pitchFamily="18" charset="0"/>
                <a:cs typeface="Times New Roman" panose="02020603050405020304" pitchFamily="18" charset="0"/>
              </a:rPr>
              <a:t>En relativité générale, la gravité n'est plus une force mais est une conséquence de la courbure de l'espace-temps par la matière et l’énergie qui « en retour » est soumise à cette courbure. Cette représentation géométrique de la gravitation a été difficile à être comprise et admise par la communauté scientifique.</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0415" y="0"/>
            <a:ext cx="2369579" cy="3068606"/>
          </a:xfrm>
          <a:prstGeom prst="rect">
            <a:avLst/>
          </a:prstGeom>
        </p:spPr>
      </p:pic>
      <mc:AlternateContent xmlns:mc="http://schemas.openxmlformats.org/markup-compatibility/2006" xmlns:a14="http://schemas.microsoft.com/office/drawing/2010/main">
        <mc:Choice Requires="a14">
          <p:sp>
            <p:nvSpPr>
              <p:cNvPr id="7" name="ZoneTexte 6"/>
              <p:cNvSpPr txBox="1"/>
              <p:nvPr/>
            </p:nvSpPr>
            <p:spPr>
              <a:xfrm>
                <a:off x="1399141" y="1973244"/>
                <a:ext cx="3800820" cy="430887"/>
              </a:xfrm>
              <a:prstGeom prst="rect">
                <a:avLst/>
              </a:prstGeom>
              <a:noFill/>
            </p:spPr>
            <p:txBody>
              <a:bodyPr wrap="square" lIns="0" tIns="0" rIns="0" bIns="0" rtlCol="0">
                <a:spAutoFit/>
              </a:bodyPr>
              <a:lstStyle/>
              <a:p>
                <a14:m>
                  <m:oMath xmlns:m="http://schemas.openxmlformats.org/officeDocument/2006/math">
                    <m:r>
                      <a:rPr lang="fr-FR" sz="2800" b="1" i="0" smtClean="0">
                        <a:solidFill>
                          <a:srgbClr val="FFFF00"/>
                        </a:solidFill>
                        <a:latin typeface="Cambria Math" panose="02040503050406030204" pitchFamily="18" charset="0"/>
                      </a:rPr>
                      <m:t>𝐑</m:t>
                    </m:r>
                    <m:r>
                      <a:rPr lang="fr-FR" sz="2800" b="1" i="0" baseline="-25000" smtClean="0">
                        <a:solidFill>
                          <a:srgbClr val="FFFF00"/>
                        </a:solidFill>
                        <a:latin typeface="Cambria Math" panose="02040503050406030204" pitchFamily="18" charset="0"/>
                      </a:rPr>
                      <m:t>µ</m:t>
                    </m:r>
                    <m:r>
                      <a:rPr lang="fr-FR" sz="2800" b="1" i="0" baseline="-25000" smtClean="0">
                        <a:solidFill>
                          <a:srgbClr val="FFFF00"/>
                        </a:solidFill>
                        <a:latin typeface="Cambria Math" panose="02040503050406030204" pitchFamily="18" charset="0"/>
                        <a:ea typeface="Cambria Math" panose="02040503050406030204" pitchFamily="18" charset="0"/>
                      </a:rPr>
                      <m:t>𝛎</m:t>
                    </m:r>
                    <m:r>
                      <a:rPr lang="fr-FR" sz="2800" b="1" i="0" baseline="-25000" smtClean="0">
                        <a:solidFill>
                          <a:srgbClr val="FFFF00"/>
                        </a:solidFill>
                        <a:latin typeface="Cambria Math" panose="02040503050406030204" pitchFamily="18" charset="0"/>
                        <a:ea typeface="Cambria Math" panose="02040503050406030204" pitchFamily="18" charset="0"/>
                      </a:rPr>
                      <m:t> </m:t>
                    </m:r>
                  </m:oMath>
                </a14:m>
                <a:r>
                  <a:rPr lang="fr-FR" sz="2800" b="1" dirty="0">
                    <a:solidFill>
                      <a:srgbClr val="FFFF00"/>
                    </a:solidFill>
                    <a:latin typeface="Times New Roman" panose="02020603050405020304" pitchFamily="18" charset="0"/>
                    <a:cs typeface="Times New Roman" panose="02020603050405020304" pitchFamily="18" charset="0"/>
                  </a:rPr>
                  <a:t>- ½ g</a:t>
                </a:r>
                <a:r>
                  <a:rPr lang="fr-FR" sz="2800" b="1" baseline="-25000" dirty="0">
                    <a:solidFill>
                      <a:srgbClr val="FFFF00"/>
                    </a:solidFill>
                    <a:latin typeface="Times New Roman" panose="02020603050405020304" pitchFamily="18" charset="0"/>
                    <a:cs typeface="Times New Roman" panose="02020603050405020304" pitchFamily="18" charset="0"/>
                  </a:rPr>
                  <a:t>µ</a:t>
                </a:r>
                <a14:m>
                  <m:oMath xmlns:m="http://schemas.openxmlformats.org/officeDocument/2006/math">
                    <m:r>
                      <a:rPr lang="fr-FR" sz="2800" b="1" i="0" baseline="-25000" smtClean="0">
                        <a:solidFill>
                          <a:srgbClr val="FFFF00"/>
                        </a:solidFill>
                        <a:latin typeface="Cambria Math" panose="02040503050406030204" pitchFamily="18" charset="0"/>
                        <a:ea typeface="Cambria Math" panose="02040503050406030204" pitchFamily="18" charset="0"/>
                      </a:rPr>
                      <m:t>𝛎</m:t>
                    </m:r>
                    <m:r>
                      <a:rPr lang="fr-FR" sz="2800" b="1" i="0" smtClean="0">
                        <a:solidFill>
                          <a:srgbClr val="FFFF00"/>
                        </a:solidFill>
                        <a:latin typeface="Cambria Math" panose="02040503050406030204" pitchFamily="18" charset="0"/>
                        <a:ea typeface="Cambria Math" panose="02040503050406030204" pitchFamily="18" charset="0"/>
                      </a:rPr>
                      <m:t>𝐑</m:t>
                    </m:r>
                    <m:r>
                      <a:rPr lang="fr-FR" sz="2800" b="1" i="0" smtClean="0">
                        <a:solidFill>
                          <a:srgbClr val="FFFF00"/>
                        </a:solidFill>
                        <a:latin typeface="Cambria Math" panose="02040503050406030204" pitchFamily="18" charset="0"/>
                        <a:ea typeface="Cambria Math" panose="02040503050406030204" pitchFamily="18" charset="0"/>
                      </a:rPr>
                      <m:t>=</m:t>
                    </m:r>
                    <m:r>
                      <a:rPr lang="fr-FR" sz="2800" b="1" i="0" smtClean="0">
                        <a:solidFill>
                          <a:srgbClr val="FFFF00"/>
                        </a:solidFill>
                        <a:latin typeface="Cambria Math" panose="02040503050406030204" pitchFamily="18" charset="0"/>
                        <a:ea typeface="Cambria Math" panose="02040503050406030204" pitchFamily="18" charset="0"/>
                      </a:rPr>
                      <m:t>𝟖</m:t>
                    </m:r>
                    <m:r>
                      <a:rPr lang="fr-FR" sz="2800" b="1" i="0" smtClean="0">
                        <a:solidFill>
                          <a:srgbClr val="FFFF00"/>
                        </a:solidFill>
                        <a:latin typeface="Cambria Math" panose="02040503050406030204" pitchFamily="18" charset="0"/>
                        <a:ea typeface="Cambria Math" panose="02040503050406030204" pitchFamily="18" charset="0"/>
                      </a:rPr>
                      <m:t>𝛑</m:t>
                    </m:r>
                    <m:r>
                      <a:rPr lang="fr-FR" sz="2800" b="1" i="0" smtClean="0">
                        <a:solidFill>
                          <a:srgbClr val="FFFF00"/>
                        </a:solidFill>
                        <a:latin typeface="Cambria Math" panose="02040503050406030204" pitchFamily="18" charset="0"/>
                        <a:ea typeface="Cambria Math" panose="02040503050406030204" pitchFamily="18" charset="0"/>
                      </a:rPr>
                      <m:t>𝐆𝐓</m:t>
                    </m:r>
                    <m:r>
                      <a:rPr lang="fr-FR" sz="2800" b="1" i="0" baseline="-25000" smtClean="0">
                        <a:solidFill>
                          <a:srgbClr val="FFFF00"/>
                        </a:solidFill>
                        <a:latin typeface="Cambria Math" panose="02040503050406030204" pitchFamily="18" charset="0"/>
                        <a:ea typeface="Cambria Math" panose="02040503050406030204" pitchFamily="18" charset="0"/>
                      </a:rPr>
                      <m:t>µ</m:t>
                    </m:r>
                    <m:r>
                      <a:rPr lang="fr-FR" sz="2800" b="1" i="0" baseline="-25000" smtClean="0">
                        <a:solidFill>
                          <a:srgbClr val="FFFF00"/>
                        </a:solidFill>
                        <a:latin typeface="Cambria Math" panose="02040503050406030204" pitchFamily="18" charset="0"/>
                        <a:ea typeface="Cambria Math" panose="02040503050406030204" pitchFamily="18" charset="0"/>
                      </a:rPr>
                      <m:t>𝛎</m:t>
                    </m:r>
                    <m:r>
                      <a:rPr lang="fr-FR" sz="2800" b="1" i="0" smtClean="0">
                        <a:solidFill>
                          <a:srgbClr val="FFFF00"/>
                        </a:solidFill>
                        <a:latin typeface="Cambria Math" panose="02040503050406030204" pitchFamily="18" charset="0"/>
                        <a:ea typeface="Cambria Math" panose="02040503050406030204" pitchFamily="18" charset="0"/>
                      </a:rPr>
                      <m:t> </m:t>
                    </m:r>
                  </m:oMath>
                </a14:m>
                <a:endParaRPr lang="fr-FR" sz="2800" b="1"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7" name="ZoneTexte 6"/>
              <p:cNvSpPr txBox="1">
                <a:spLocks noRot="1" noChangeAspect="1" noMove="1" noResize="1" noEditPoints="1" noAdjustHandles="1" noChangeArrowheads="1" noChangeShapeType="1" noTextEdit="1"/>
              </p:cNvSpPr>
              <p:nvPr/>
            </p:nvSpPr>
            <p:spPr>
              <a:xfrm>
                <a:off x="1399141" y="1973244"/>
                <a:ext cx="3800820" cy="430887"/>
              </a:xfrm>
              <a:prstGeom prst="rect">
                <a:avLst/>
              </a:prstGeom>
              <a:blipFill rotWithShape="0">
                <a:blip r:embed="rId3"/>
                <a:stretch>
                  <a:fillRect t="-25714" b="-50000"/>
                </a:stretch>
              </a:blipFill>
            </p:spPr>
            <p:txBody>
              <a:bodyPr/>
              <a:lstStyle/>
              <a:p>
                <a:r>
                  <a:rPr lang="fr-FR">
                    <a:noFill/>
                  </a:rPr>
                  <a:t> </a:t>
                </a:r>
              </a:p>
            </p:txBody>
          </p:sp>
        </mc:Fallback>
      </mc:AlternateContent>
    </p:spTree>
    <p:extLst>
      <p:ext uri="{BB962C8B-B14F-4D97-AF65-F5344CB8AC3E}">
        <p14:creationId xmlns:p14="http://schemas.microsoft.com/office/powerpoint/2010/main" val="304780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0348869" cy="1254869"/>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Premières solutions: Premiers problèmes</a:t>
            </a:r>
          </a:p>
        </p:txBody>
      </p:sp>
      <p:sp>
        <p:nvSpPr>
          <p:cNvPr id="3" name="Espace réservé du contenu 2"/>
          <p:cNvSpPr>
            <a:spLocks noGrp="1"/>
          </p:cNvSpPr>
          <p:nvPr>
            <p:ph idx="1"/>
          </p:nvPr>
        </p:nvSpPr>
        <p:spPr>
          <a:xfrm>
            <a:off x="112651" y="1791720"/>
            <a:ext cx="11751012" cy="4600371"/>
          </a:xfrm>
        </p:spPr>
        <p:txBody>
          <a:bodyPr>
            <a:normAutofit fontScale="92500"/>
          </a:bodyPr>
          <a:lstStyle/>
          <a:p>
            <a:pPr algn="just"/>
            <a:r>
              <a:rPr lang="fr-FR" sz="3200" dirty="0">
                <a:latin typeface="Times New Roman" panose="02020603050405020304" pitchFamily="18" charset="0"/>
                <a:cs typeface="Times New Roman" panose="02020603050405020304" pitchFamily="18" charset="0"/>
              </a:rPr>
              <a:t>Einstein pensait que compte-tenu de la complexité de son équation tensorielle, système de 10 équations aux dérivées partielles du deuxième ordre couplées et non linéaires, il serait difficile de la résoudre.</a:t>
            </a:r>
          </a:p>
          <a:p>
            <a:pPr algn="just"/>
            <a:r>
              <a:rPr lang="fr-FR" sz="3200" dirty="0">
                <a:latin typeface="Times New Roman" panose="02020603050405020304" pitchFamily="18" charset="0"/>
                <a:cs typeface="Times New Roman" panose="02020603050405020304" pitchFamily="18" charset="0"/>
              </a:rPr>
              <a:t>Mais en 1916, Karl </a:t>
            </a:r>
            <a:r>
              <a:rPr lang="fr-FR" sz="3200" dirty="0" err="1">
                <a:latin typeface="Times New Roman" panose="02020603050405020304" pitchFamily="18" charset="0"/>
                <a:cs typeface="Times New Roman" panose="02020603050405020304" pitchFamily="18" charset="0"/>
              </a:rPr>
              <a:t>Schwarzschild</a:t>
            </a:r>
            <a:r>
              <a:rPr lang="fr-FR" sz="3200" dirty="0">
                <a:latin typeface="Times New Roman" panose="02020603050405020304" pitchFamily="18" charset="0"/>
                <a:cs typeface="Times New Roman" panose="02020603050405020304" pitchFamily="18" charset="0"/>
              </a:rPr>
              <a:t>, astronome allemand alors sur le front russe, intéressé par ce que cette théorie pourrait apporter à la mécanique du système solaire, trouve une solution (qui sera généralisée la même année par </a:t>
            </a:r>
            <a:r>
              <a:rPr lang="fr-FR" sz="3200" dirty="0" err="1">
                <a:latin typeface="Times New Roman" panose="02020603050405020304" pitchFamily="18" charset="0"/>
                <a:cs typeface="Times New Roman" panose="02020603050405020304" pitchFamily="18" charset="0"/>
              </a:rPr>
              <a:t>Droste</a:t>
            </a:r>
            <a:r>
              <a:rPr lang="fr-FR" sz="3200" dirty="0">
                <a:latin typeface="Times New Roman" panose="02020603050405020304" pitchFamily="18" charset="0"/>
                <a:cs typeface="Times New Roman" panose="02020603050405020304" pitchFamily="18" charset="0"/>
              </a:rPr>
              <a:t> ) au problème du corps unique à symétrie sphérique. </a:t>
            </a:r>
          </a:p>
          <a:p>
            <a:pPr marL="0" indent="0" algn="just">
              <a:buNone/>
            </a:pPr>
            <a:r>
              <a:rPr lang="fr-FR" dirty="0">
                <a:latin typeface="Calibri" panose="020F0502020204030204" pitchFamily="34" charset="0"/>
              </a:rPr>
              <a:t> </a:t>
            </a:r>
            <a:br>
              <a:rPr lang="fr-FR" dirty="0"/>
            </a:br>
            <a:endParaRPr lang="fr-FR" dirty="0"/>
          </a:p>
        </p:txBody>
      </p:sp>
    </p:spTree>
    <p:extLst>
      <p:ext uri="{BB962C8B-B14F-4D97-AF65-F5344CB8AC3E}">
        <p14:creationId xmlns:p14="http://schemas.microsoft.com/office/powerpoint/2010/main" val="391835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0348869" cy="1254869"/>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Premières solutions: Premiers problèmes</a:t>
            </a:r>
          </a:p>
        </p:txBody>
      </p:sp>
      <p:sp>
        <p:nvSpPr>
          <p:cNvPr id="3" name="Espace réservé du contenu 2"/>
          <p:cNvSpPr>
            <a:spLocks noGrp="1"/>
          </p:cNvSpPr>
          <p:nvPr>
            <p:ph idx="1"/>
          </p:nvPr>
        </p:nvSpPr>
        <p:spPr>
          <a:xfrm>
            <a:off x="130068" y="1817846"/>
            <a:ext cx="11751012" cy="4800668"/>
          </a:xfrm>
        </p:spPr>
        <p:txBody>
          <a:bodyPr>
            <a:normAutofit lnSpcReduction="10000"/>
          </a:bodyPr>
          <a:lstStyle/>
          <a:p>
            <a:pPr algn="just"/>
            <a:r>
              <a:rPr lang="fr-FR" sz="3200" dirty="0">
                <a:latin typeface="Times New Roman" panose="02020603050405020304" pitchFamily="18" charset="0"/>
                <a:cs typeface="Times New Roman" panose="02020603050405020304" pitchFamily="18" charset="0"/>
              </a:rPr>
              <a:t>Mais cette solution cache en son sein une phénoménologie monstrueuse, une « singularité » de la métrique à une distance finie bien déterminée (l’horizon) qui jette un doute sur la théorie, que les relativistes tentent d’éluder par des arguments douteux. </a:t>
            </a:r>
          </a:p>
          <a:p>
            <a:pPr algn="just"/>
            <a:r>
              <a:rPr lang="fr-FR" sz="3200" dirty="0">
                <a:latin typeface="Times New Roman" panose="02020603050405020304" pitchFamily="18" charset="0"/>
                <a:cs typeface="Times New Roman" panose="02020603050405020304" pitchFamily="18" charset="0"/>
              </a:rPr>
              <a:t>Ce problème ne sera incidemment formellement résolu qu’en 1921 par Painlevé, mais sa solution ne sera pas comprise et il faudra attendre Georges Lemaître (1932) pour une explication convaincante.</a:t>
            </a:r>
          </a:p>
          <a:p>
            <a:pPr marL="0" indent="0" algn="just">
              <a:buNone/>
            </a:pPr>
            <a:r>
              <a:rPr lang="fr-FR" dirty="0">
                <a:latin typeface="Calibri" panose="020F0502020204030204" pitchFamily="34" charset="0"/>
              </a:rPr>
              <a:t> </a:t>
            </a:r>
            <a:br>
              <a:rPr lang="fr-FR" dirty="0"/>
            </a:br>
            <a:endParaRPr lang="fr-FR" dirty="0"/>
          </a:p>
        </p:txBody>
      </p:sp>
    </p:spTree>
    <p:extLst>
      <p:ext uri="{BB962C8B-B14F-4D97-AF65-F5344CB8AC3E}">
        <p14:creationId xmlns:p14="http://schemas.microsoft.com/office/powerpoint/2010/main" val="415410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5844" y="160123"/>
            <a:ext cx="10515600" cy="954009"/>
          </a:xfrm>
        </p:spPr>
        <p:txBody>
          <a:bodyPr>
            <a:norm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Singularité de </a:t>
            </a:r>
            <a:r>
              <a:rPr lang="fr-FR" sz="4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Schwarzschild</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endParaRPr>
          </a:p>
        </p:txBody>
      </p:sp>
      <p:pic>
        <p:nvPicPr>
          <p:cNvPr id="1028" name="Picture 4" descr="200px-Karl_schwarzschi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86" y="1560319"/>
            <a:ext cx="3239867" cy="490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529780" y="1225689"/>
            <a:ext cx="8514736" cy="5386090"/>
          </a:xfrm>
          <a:prstGeom prst="rect">
            <a:avLst/>
          </a:prstGeom>
        </p:spPr>
        <p:txBody>
          <a:bodyPr wrap="square">
            <a:spAutoFit/>
          </a:bodyPr>
          <a:lstStyle/>
          <a:p>
            <a:pPr algn="just"/>
            <a:r>
              <a:rPr lang="en-GB" sz="3200" dirty="0">
                <a:latin typeface="Times New Roman" panose="02020603050405020304" pitchFamily="18" charset="0"/>
                <a:ea typeface="Times New Roman" panose="02020603050405020304" pitchFamily="18" charset="0"/>
                <a:cs typeface="Times New Roman" panose="02020603050405020304" pitchFamily="18" charset="0"/>
              </a:rPr>
              <a:t>Karl Schwarzschild (1873-1916), </a:t>
            </a:r>
            <a:r>
              <a:rPr lang="en-GB" sz="3200" dirty="0" err="1">
                <a:latin typeface="Times New Roman" panose="02020603050405020304" pitchFamily="18" charset="0"/>
                <a:ea typeface="Times New Roman" panose="02020603050405020304" pitchFamily="18" charset="0"/>
                <a:cs typeface="Times New Roman" panose="02020603050405020304" pitchFamily="18" charset="0"/>
              </a:rPr>
              <a:t>astronome</a:t>
            </a:r>
            <a:r>
              <a:rPr lang="en-GB"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ea typeface="Times New Roman" panose="02020603050405020304" pitchFamily="18" charset="0"/>
                <a:cs typeface="Times New Roman" panose="02020603050405020304" pitchFamily="18" charset="0"/>
              </a:rPr>
              <a:t>allemand</a:t>
            </a:r>
            <a:r>
              <a:rPr lang="en-GB"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Lieutenant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d’artillerie</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sur</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le front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russe</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il</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prend</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connaissance</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de la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théorie</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de la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relativité</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générale</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d’Einstein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en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novembre</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1915. Einstein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présente</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les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résultats</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de Schwarzschild à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l’Académie</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des sciences de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Prusse</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le 13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janvier</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1916. </a:t>
            </a:r>
          </a:p>
          <a:p>
            <a:pPr algn="just"/>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Quelques</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mois</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plus tard en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juin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Schwarzschild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meurt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à Potsdam des suites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d’une</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maladie</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contractée</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au front.</a:t>
            </a:r>
          </a:p>
          <a:p>
            <a:pPr algn="just"/>
            <a:endParaRPr lang="en-US" sz="2400" dirty="0">
              <a:latin typeface="Calibri" panose="020F0502020204030204" pitchFamily="34" charset="0"/>
            </a:endParaRPr>
          </a:p>
        </p:txBody>
      </p:sp>
    </p:spTree>
    <p:extLst>
      <p:ext uri="{BB962C8B-B14F-4D97-AF65-F5344CB8AC3E}">
        <p14:creationId xmlns:p14="http://schemas.microsoft.com/office/powerpoint/2010/main" val="284817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5303"/>
            <a:ext cx="11395587" cy="884903"/>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Premières solutions cosmologiques</a:t>
            </a:r>
          </a:p>
        </p:txBody>
      </p:sp>
      <p:sp>
        <p:nvSpPr>
          <p:cNvPr id="3" name="Espace réservé du contenu 2"/>
          <p:cNvSpPr>
            <a:spLocks noGrp="1"/>
          </p:cNvSpPr>
          <p:nvPr>
            <p:ph idx="1"/>
          </p:nvPr>
        </p:nvSpPr>
        <p:spPr>
          <a:xfrm>
            <a:off x="155434" y="1745539"/>
            <a:ext cx="11849754" cy="5515583"/>
          </a:xfrm>
        </p:spPr>
        <p:txBody>
          <a:bodyPr>
            <a:normAutofit/>
          </a:bodyPr>
          <a:lstStyle/>
          <a:p>
            <a:pPr algn="just"/>
            <a:r>
              <a:rPr lang="fr-FR" sz="3200" dirty="0">
                <a:latin typeface="Times New Roman" panose="02020603050405020304" pitchFamily="18" charset="0"/>
                <a:cs typeface="Times New Roman" panose="02020603050405020304" pitchFamily="18" charset="0"/>
              </a:rPr>
              <a:t>Einstein propose la première solution cosmologique en 1918 sur la base de trois hypothèses:</a:t>
            </a:r>
          </a:p>
          <a:p>
            <a:pPr algn="just"/>
            <a:r>
              <a:rPr lang="fr-FR" sz="3200" dirty="0">
                <a:latin typeface="Times New Roman" panose="02020603050405020304" pitchFamily="18" charset="0"/>
                <a:cs typeface="Times New Roman" panose="02020603050405020304" pitchFamily="18" charset="0"/>
              </a:rPr>
              <a:t>L’univers est homogène et isotrope (Copernic).</a:t>
            </a:r>
          </a:p>
          <a:p>
            <a:pPr algn="just"/>
            <a:r>
              <a:rPr lang="fr-FR" sz="3200" dirty="0">
                <a:latin typeface="Times New Roman" panose="02020603050405020304" pitchFamily="18" charset="0"/>
                <a:cs typeface="Times New Roman" panose="02020603050405020304" pitchFamily="18" charset="0"/>
              </a:rPr>
              <a:t>L’univers est clos (principe de Mach).</a:t>
            </a:r>
          </a:p>
          <a:p>
            <a:pPr algn="just"/>
            <a:r>
              <a:rPr lang="fr-FR" sz="3200" dirty="0">
                <a:latin typeface="Times New Roman" panose="02020603050405020304" pitchFamily="18" charset="0"/>
                <a:cs typeface="Times New Roman" panose="02020603050405020304" pitchFamily="18" charset="0"/>
              </a:rPr>
              <a:t>Il est statique (constat empirique à l’époque).</a:t>
            </a:r>
          </a:p>
        </p:txBody>
      </p:sp>
    </p:spTree>
    <p:extLst>
      <p:ext uri="{BB962C8B-B14F-4D97-AF65-F5344CB8AC3E}">
        <p14:creationId xmlns:p14="http://schemas.microsoft.com/office/powerpoint/2010/main" val="195925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5303"/>
            <a:ext cx="11395587" cy="884903"/>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Premières solutions cosmologiques</a:t>
            </a:r>
          </a:p>
        </p:txBody>
      </p:sp>
      <p:sp>
        <p:nvSpPr>
          <p:cNvPr id="3" name="Espace réservé du contenu 2"/>
          <p:cNvSpPr>
            <a:spLocks noGrp="1"/>
          </p:cNvSpPr>
          <p:nvPr>
            <p:ph idx="1"/>
          </p:nvPr>
        </p:nvSpPr>
        <p:spPr>
          <a:xfrm>
            <a:off x="155434" y="1745539"/>
            <a:ext cx="11849754" cy="5515583"/>
          </a:xfrm>
        </p:spPr>
        <p:txBody>
          <a:bodyPr>
            <a:normAutofit/>
          </a:bodyPr>
          <a:lstStyle/>
          <a:p>
            <a:pPr algn="just"/>
            <a:r>
              <a:rPr lang="fr-FR" sz="3200" dirty="0">
                <a:latin typeface="Times New Roman" panose="02020603050405020304" pitchFamily="18" charset="0"/>
                <a:cs typeface="Times New Roman" panose="02020603050405020304" pitchFamily="18" charset="0"/>
              </a:rPr>
              <a:t>Comme aucune solution ne satisfait à son équation, il va la modifier en introduisant une constante (constante cosmologique).</a:t>
            </a:r>
          </a:p>
          <a:p>
            <a:pPr algn="just"/>
            <a:r>
              <a:rPr lang="fr-FR" sz="3200" dirty="0">
                <a:latin typeface="Times New Roman" panose="02020603050405020304" pitchFamily="18" charset="0"/>
                <a:cs typeface="Times New Roman" panose="02020603050405020304" pitchFamily="18" charset="0"/>
              </a:rPr>
              <a:t>Friedmann en 1922 montrera, que cette constante « ad hoc » n’est pas nécessaire si on n’impose pas que l’univers soit statique.</a:t>
            </a:r>
          </a:p>
          <a:p>
            <a:pPr algn="just"/>
            <a:r>
              <a:rPr lang="fr-FR" sz="3200" dirty="0">
                <a:latin typeface="Times New Roman" panose="02020603050405020304" pitchFamily="18" charset="0"/>
                <a:cs typeface="Times New Roman" panose="02020603050405020304" pitchFamily="18" charset="0"/>
              </a:rPr>
              <a:t>Lemaître généralisera cette approche en 1932.</a:t>
            </a:r>
          </a:p>
          <a:p>
            <a:pPr algn="just"/>
            <a:r>
              <a:rPr lang="fr-FR" sz="3200" dirty="0">
                <a:latin typeface="Times New Roman" panose="02020603050405020304" pitchFamily="18" charset="0"/>
                <a:cs typeface="Times New Roman" panose="02020603050405020304" pitchFamily="18" charset="0"/>
              </a:rPr>
              <a:t>La théorie a servi de base pour l'étude de la cosmologie et a donné aux scientifiques les outils nécessaires pour comprendre l'univers.</a:t>
            </a:r>
          </a:p>
          <a:p>
            <a:pPr marL="0" indent="0" algn="just">
              <a:buNone/>
            </a:pPr>
            <a:br>
              <a:rPr lang="fr-FR" dirty="0"/>
            </a:br>
            <a:endParaRPr lang="fr-FR" dirty="0"/>
          </a:p>
        </p:txBody>
      </p:sp>
    </p:spTree>
    <p:extLst>
      <p:ext uri="{BB962C8B-B14F-4D97-AF65-F5344CB8AC3E}">
        <p14:creationId xmlns:p14="http://schemas.microsoft.com/office/powerpoint/2010/main" val="148431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FF0DBC-81C7-6726-60A0-D78BFAB07935}"/>
              </a:ext>
            </a:extLst>
          </p:cNvPr>
          <p:cNvSpPr>
            <a:spLocks noGrp="1"/>
          </p:cNvSpPr>
          <p:nvPr>
            <p:ph type="title"/>
          </p:nvPr>
        </p:nvSpPr>
        <p:spPr>
          <a:xfrm>
            <a:off x="610600" y="0"/>
            <a:ext cx="9404723" cy="1400530"/>
          </a:xfrm>
        </p:spPr>
        <p:txBody>
          <a:bodyPr/>
          <a:lstStyle/>
          <a:p>
            <a:r>
              <a:rPr lang="fr-FR" dirty="0">
                <a:latin typeface="Algerian" panose="04020705040A02060702" pitchFamily="82" charset="0"/>
              </a:rPr>
              <a:t>Expérience de Morley-Michelson</a:t>
            </a:r>
          </a:p>
        </p:txBody>
      </p:sp>
      <p:sp>
        <p:nvSpPr>
          <p:cNvPr id="10" name="ZoneTexte 9">
            <a:extLst>
              <a:ext uri="{FF2B5EF4-FFF2-40B4-BE49-F238E27FC236}">
                <a16:creationId xmlns:a16="http://schemas.microsoft.com/office/drawing/2014/main" id="{FBEA7E85-839F-9183-51D6-CD12E366F8BF}"/>
              </a:ext>
            </a:extLst>
          </p:cNvPr>
          <p:cNvSpPr txBox="1"/>
          <p:nvPr/>
        </p:nvSpPr>
        <p:spPr>
          <a:xfrm>
            <a:off x="122808" y="1083075"/>
            <a:ext cx="12069192" cy="2554545"/>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Cette expérience a été conçue par Michelson pour mesurer la vitesse de la Terre dans « l'éther » en se basant sur la loi classique d'addition des vitesses. La Terre, a une vitesse d'environ 30 km/s dans le système solaire. La mécanique classique devait permettre de mesurer cette vitesse. Le résultat de l’expérience resta désespérément négatif !!!</a:t>
            </a:r>
          </a:p>
        </p:txBody>
      </p:sp>
      <p:pic>
        <p:nvPicPr>
          <p:cNvPr id="3" name="Image 2">
            <a:extLst>
              <a:ext uri="{FF2B5EF4-FFF2-40B4-BE49-F238E27FC236}">
                <a16:creationId xmlns:a16="http://schemas.microsoft.com/office/drawing/2014/main" id="{2014CDF1-B432-B077-DEDA-3CF916046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8634" y="0"/>
            <a:ext cx="1408961" cy="1070811"/>
          </a:xfrm>
          <a:prstGeom prst="rect">
            <a:avLst/>
          </a:prstGeom>
        </p:spPr>
      </p:pic>
      <p:pic>
        <p:nvPicPr>
          <p:cNvPr id="1028" name="Picture 4" descr="The Earth, moving in its orbit around the Sun and spinning on its axis, appears to make a closed,... [+] unchanging, elliptical orbit. If we look to a high-enough precision, however, we'll find that our planet is actually spiraling away from the Sun.">
            <a:extLst>
              <a:ext uri="{FF2B5EF4-FFF2-40B4-BE49-F238E27FC236}">
                <a16:creationId xmlns:a16="http://schemas.microsoft.com/office/drawing/2014/main" id="{896AF748-68BA-8201-CE45-C69786204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6377" y="3586340"/>
            <a:ext cx="6280571" cy="327166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433E809B-8F0B-15FF-5E53-FE1E300E6D05}"/>
              </a:ext>
            </a:extLst>
          </p:cNvPr>
          <p:cNvSpPr txBox="1"/>
          <p:nvPr/>
        </p:nvSpPr>
        <p:spPr>
          <a:xfrm>
            <a:off x="4920343" y="3884023"/>
            <a:ext cx="957943" cy="369332"/>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30km/s</a:t>
            </a:r>
          </a:p>
        </p:txBody>
      </p:sp>
    </p:spTree>
    <p:extLst>
      <p:ext uri="{BB962C8B-B14F-4D97-AF65-F5344CB8AC3E}">
        <p14:creationId xmlns:p14="http://schemas.microsoft.com/office/powerpoint/2010/main" val="226814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736" y="189361"/>
            <a:ext cx="11673192" cy="954009"/>
          </a:xfrm>
        </p:spPr>
        <p:txBody>
          <a:bodyPr>
            <a:norm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Modèle de Friedmann</a:t>
            </a:r>
          </a:p>
        </p:txBody>
      </p:sp>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224" y="1753211"/>
            <a:ext cx="2601764" cy="4351338"/>
          </a:xfrm>
        </p:spPr>
      </p:pic>
      <p:sp>
        <p:nvSpPr>
          <p:cNvPr id="6" name="Rectangle 5"/>
          <p:cNvSpPr/>
          <p:nvPr/>
        </p:nvSpPr>
        <p:spPr>
          <a:xfrm>
            <a:off x="2662988" y="1143370"/>
            <a:ext cx="9380965" cy="5509200"/>
          </a:xfrm>
          <a:prstGeom prst="rect">
            <a:avLst/>
          </a:prstGeom>
        </p:spPr>
        <p:txBody>
          <a:bodyPr wrap="square">
            <a:spAutoFit/>
          </a:bodyPr>
          <a:lstStyle/>
          <a:p>
            <a:pPr algn="just"/>
            <a:r>
              <a:rPr lang="fr-FR" sz="3200" dirty="0">
                <a:latin typeface="Times New Roman" panose="02020603050405020304" pitchFamily="18" charset="0"/>
                <a:cs typeface="Times New Roman" panose="02020603050405020304" pitchFamily="18" charset="0"/>
              </a:rPr>
              <a:t>Il découvre que les équations d'Einstein permettent la description d'un univers en évolution et introduit pour la première fois l'idée d'un univers en expansion. </a:t>
            </a:r>
          </a:p>
          <a:p>
            <a:pPr algn="just"/>
            <a:r>
              <a:rPr lang="fr-FR" sz="3200" dirty="0">
                <a:latin typeface="Times New Roman" panose="02020603050405020304" pitchFamily="18" charset="0"/>
                <a:cs typeface="Times New Roman" panose="02020603050405020304" pitchFamily="18" charset="0"/>
              </a:rPr>
              <a:t>L'article fondateur de la cosmologie non-statique est publié en juin 1922. Friedmann y décrit trois types d'évolution dans le temps de l'Univers, impliquant notamment une singularité initiale. </a:t>
            </a:r>
          </a:p>
          <a:p>
            <a:pPr algn="just"/>
            <a:r>
              <a:rPr lang="fr-FR" sz="3200" dirty="0">
                <a:latin typeface="Times New Roman" panose="02020603050405020304" pitchFamily="18" charset="0"/>
                <a:cs typeface="Times New Roman" panose="02020603050405020304" pitchFamily="18" charset="0"/>
              </a:rPr>
              <a:t>Il poursuit son raisonnement dans un deuxième article publié en 1924. Une controverse oppose à distance Friedmann à Albert Einstein, qui refusera longtemps un univers non-statique.</a:t>
            </a:r>
          </a:p>
        </p:txBody>
      </p:sp>
    </p:spTree>
    <p:extLst>
      <p:ext uri="{BB962C8B-B14F-4D97-AF65-F5344CB8AC3E}">
        <p14:creationId xmlns:p14="http://schemas.microsoft.com/office/powerpoint/2010/main" val="255998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87549"/>
            <a:ext cx="11673192" cy="954009"/>
          </a:xfrm>
        </p:spPr>
        <p:txBody>
          <a:bodyPr>
            <a:norm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Einstein et Lemaître</a:t>
            </a:r>
          </a:p>
        </p:txBody>
      </p:sp>
      <p:sp>
        <p:nvSpPr>
          <p:cNvPr id="7" name="ZoneTexte 6"/>
          <p:cNvSpPr txBox="1"/>
          <p:nvPr/>
        </p:nvSpPr>
        <p:spPr>
          <a:xfrm flipH="1">
            <a:off x="4043169" y="942294"/>
            <a:ext cx="7947497" cy="6309420"/>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En 1927, Lemaître publie le fruit de ses calculs et réflexions dans un article des “Annales de la société scientifique de Bruxelles”.</a:t>
            </a:r>
          </a:p>
          <a:p>
            <a:pPr algn="just"/>
            <a:r>
              <a:rPr lang="fr-FR" sz="3200" dirty="0">
                <a:latin typeface="Times New Roman" panose="02020603050405020304" pitchFamily="18" charset="0"/>
                <a:cs typeface="Times New Roman" panose="02020603050405020304" pitchFamily="18" charset="0"/>
              </a:rPr>
              <a:t>Il fait part de ses calculs à Einstein qu’il rencontre à Bruxelles la même année mais celui-ci lui est peu convaincu</a:t>
            </a:r>
          </a:p>
          <a:p>
            <a:pPr algn="just"/>
            <a:endParaRPr lang="fr-FR" sz="3200" dirty="0">
              <a:latin typeface="Times New Roman" panose="02020603050405020304" pitchFamily="18" charset="0"/>
              <a:cs typeface="Times New Roman" panose="02020603050405020304" pitchFamily="18" charset="0"/>
            </a:endParaRPr>
          </a:p>
          <a:p>
            <a:pPr algn="just"/>
            <a:r>
              <a:rPr lang="fr-FR" sz="3200" dirty="0">
                <a:latin typeface="Times New Roman" panose="02020603050405020304" pitchFamily="18" charset="0"/>
                <a:cs typeface="Times New Roman" panose="02020603050405020304" pitchFamily="18" charset="0"/>
              </a:rPr>
              <a:t>Mais Lemaître, en janvier 1933, finit par obtenir une reconnaissance d’Einstein, qui déclare : " C’est l’explication la plus belle et la plus satisfaisante de la création que j’ai entendue".</a:t>
            </a:r>
          </a:p>
          <a:p>
            <a:endParaRPr lang="fr-FR" sz="2000" i="0" dirty="0">
              <a:effectLst/>
            </a:endParaRPr>
          </a:p>
        </p:txBody>
      </p:sp>
      <p:pic>
        <p:nvPicPr>
          <p:cNvPr id="3" name="Image 2"/>
          <p:cNvPicPr>
            <a:picLocks noChangeAspect="1"/>
          </p:cNvPicPr>
          <p:nvPr/>
        </p:nvPicPr>
        <p:blipFill>
          <a:blip r:embed="rId2"/>
          <a:stretch>
            <a:fillRect/>
          </a:stretch>
        </p:blipFill>
        <p:spPr>
          <a:xfrm>
            <a:off x="201334" y="1333387"/>
            <a:ext cx="3751044" cy="5282813"/>
          </a:xfrm>
          <a:prstGeom prst="rect">
            <a:avLst/>
          </a:prstGeom>
        </p:spPr>
      </p:pic>
    </p:spTree>
    <p:extLst>
      <p:ext uri="{BB962C8B-B14F-4D97-AF65-F5344CB8AC3E}">
        <p14:creationId xmlns:p14="http://schemas.microsoft.com/office/powerpoint/2010/main" val="96816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8046" y="209483"/>
            <a:ext cx="11234149" cy="1325563"/>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La relativité générale et l’Académie des Sciences (1921-1924)</a:t>
            </a:r>
          </a:p>
        </p:txBody>
      </p:sp>
      <p:sp>
        <p:nvSpPr>
          <p:cNvPr id="3" name="Espace réservé du contenu 2"/>
          <p:cNvSpPr>
            <a:spLocks noGrp="1"/>
          </p:cNvSpPr>
          <p:nvPr>
            <p:ph idx="1"/>
          </p:nvPr>
        </p:nvSpPr>
        <p:spPr>
          <a:xfrm>
            <a:off x="0" y="1828801"/>
            <a:ext cx="12096206" cy="4920342"/>
          </a:xfrm>
        </p:spPr>
        <p:txBody>
          <a:bodyPr>
            <a:normAutofit/>
          </a:bodyPr>
          <a:lstStyle/>
          <a:p>
            <a:pPr algn="just"/>
            <a:r>
              <a:rPr lang="fr-FR" sz="3200" dirty="0">
                <a:latin typeface="Times New Roman" panose="02020603050405020304" pitchFamily="18" charset="0"/>
                <a:cs typeface="Times New Roman" panose="02020603050405020304" pitchFamily="18" charset="0"/>
              </a:rPr>
              <a:t>Einstein publie ses équations définitives en novembre 1915, en plein conflit mondial, alors qu’il est professeur à Berlin. Inutile de dire que dans ces conditions, l’Académie des Sciences, d’ailleurs mobilisée pour l’effort de guerre, se soucie peu de cette publication.</a:t>
            </a:r>
          </a:p>
          <a:p>
            <a:pPr algn="just"/>
            <a:r>
              <a:rPr lang="en-US" sz="3200" dirty="0">
                <a:latin typeface="Times New Roman" panose="02020603050405020304" pitchFamily="18" charset="0"/>
                <a:cs typeface="Times New Roman" panose="02020603050405020304" pitchFamily="18" charset="0"/>
              </a:rPr>
              <a:t>La situation change en 1921, vu </a:t>
            </a:r>
            <a:r>
              <a:rPr lang="en-US" sz="3200" dirty="0" err="1">
                <a:latin typeface="Times New Roman" panose="02020603050405020304" pitchFamily="18" charset="0"/>
                <a:cs typeface="Times New Roman" panose="02020603050405020304" pitchFamily="18" charset="0"/>
              </a:rPr>
              <a:t>qu’Einstein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est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récompensé</a:t>
            </a:r>
            <a:r>
              <a:rPr lang="en-US" sz="3200" dirty="0">
                <a:latin typeface="Times New Roman" panose="02020603050405020304" pitchFamily="18" charset="0"/>
                <a:cs typeface="Times New Roman" panose="02020603050405020304" pitchFamily="18" charset="0"/>
              </a:rPr>
              <a:t> par le prix Nobel, </a:t>
            </a:r>
            <a:r>
              <a:rPr lang="en-US" sz="3200" dirty="0" err="1">
                <a:latin typeface="Times New Roman" panose="02020603050405020304" pitchFamily="18" charset="0"/>
                <a:cs typeface="Times New Roman" panose="02020603050405020304" pitchFamily="18" charset="0"/>
              </a:rPr>
              <a:t>même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ce</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n’est</a:t>
            </a:r>
            <a:r>
              <a:rPr lang="en-US" sz="3200" b="1" dirty="0">
                <a:latin typeface="Times New Roman" panose="02020603050405020304" pitchFamily="18" charset="0"/>
                <a:cs typeface="Times New Roman" panose="02020603050405020304" pitchFamily="18" charset="0"/>
              </a:rPr>
              <a:t> pas pour la </a:t>
            </a:r>
            <a:r>
              <a:rPr lang="en-US" sz="3200" b="1" dirty="0" err="1">
                <a:latin typeface="Times New Roman" panose="02020603050405020304" pitchFamily="18" charset="0"/>
                <a:cs typeface="Times New Roman" panose="02020603050405020304" pitchFamily="18" charset="0"/>
              </a:rPr>
              <a:t>relativité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générale</a:t>
            </a:r>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En </a:t>
            </a:r>
            <a:r>
              <a:rPr lang="en-US" sz="3200" dirty="0" err="1">
                <a:latin typeface="Times New Roman" panose="02020603050405020304" pitchFamily="18" charset="0"/>
                <a:cs typeface="Times New Roman" panose="02020603050405020304" pitchFamily="18" charset="0"/>
              </a:rPr>
              <a:t>effet</a:t>
            </a:r>
            <a:r>
              <a:rPr lang="en-US" sz="3200" dirty="0">
                <a:latin typeface="Times New Roman" panose="02020603050405020304" pitchFamily="18" charset="0"/>
                <a:cs typeface="Times New Roman" panose="02020603050405020304" pitchFamily="18" charset="0"/>
              </a:rPr>
              <a:t> le </a:t>
            </a:r>
            <a:r>
              <a:rPr lang="en-US" sz="3200" dirty="0" err="1">
                <a:latin typeface="Times New Roman" panose="02020603050405020304" pitchFamily="18" charset="0"/>
                <a:cs typeface="Times New Roman" panose="02020603050405020304" pitchFamily="18" charset="0"/>
              </a:rPr>
              <a:t>comité</a:t>
            </a:r>
            <a:r>
              <a:rPr lang="en-US" sz="3200" dirty="0">
                <a:latin typeface="Times New Roman" panose="02020603050405020304" pitchFamily="18" charset="0"/>
                <a:cs typeface="Times New Roman" panose="02020603050405020304" pitchFamily="18" charset="0"/>
              </a:rPr>
              <a:t> Nobel, </a:t>
            </a:r>
            <a:r>
              <a:rPr lang="en-US" sz="3200" dirty="0" err="1">
                <a:latin typeface="Times New Roman" panose="02020603050405020304" pitchFamily="18" charset="0"/>
                <a:cs typeface="Times New Roman" panose="02020603050405020304" pitchFamily="18" charset="0"/>
              </a:rPr>
              <a:t>comme</a:t>
            </a:r>
            <a:r>
              <a:rPr lang="en-US" sz="3200" dirty="0">
                <a:latin typeface="Times New Roman" panose="02020603050405020304" pitchFamily="18" charset="0"/>
                <a:cs typeface="Times New Roman" panose="02020603050405020304" pitchFamily="18" charset="0"/>
              </a:rPr>
              <a:t> il </a:t>
            </a:r>
            <a:r>
              <a:rPr lang="en-US" sz="3200" dirty="0" err="1">
                <a:latin typeface="Times New Roman" panose="02020603050405020304" pitchFamily="18" charset="0"/>
                <a:cs typeface="Times New Roman" panose="02020603050405020304" pitchFamily="18" charset="0"/>
              </a:rPr>
              <a:t>n’avait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rien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compris</a:t>
            </a:r>
            <a:r>
              <a:rPr lang="en-US" sz="3200" dirty="0">
                <a:latin typeface="Times New Roman" panose="02020603050405020304" pitchFamily="18" charset="0"/>
                <a:cs typeface="Times New Roman" panose="02020603050405020304" pitchFamily="18" charset="0"/>
              </a:rPr>
              <a:t> à </a:t>
            </a:r>
            <a:r>
              <a:rPr lang="en-US" sz="3200" dirty="0" err="1">
                <a:latin typeface="Times New Roman" panose="02020603050405020304" pitchFamily="18" charset="0"/>
                <a:cs typeface="Times New Roman" panose="02020603050405020304" pitchFamily="18" charset="0"/>
              </a:rPr>
              <a:t>sa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théorie</a:t>
            </a:r>
            <a:r>
              <a:rPr lang="en-US" sz="3200" dirty="0">
                <a:latin typeface="Times New Roman" panose="02020603050405020304" pitchFamily="18" charset="0"/>
                <a:cs typeface="Times New Roman" panose="02020603050405020304" pitchFamily="18" charset="0"/>
              </a:rPr>
              <a:t>, pour ne pas </a:t>
            </a:r>
            <a:r>
              <a:rPr lang="en-US" sz="3200" dirty="0" err="1">
                <a:latin typeface="Times New Roman" panose="02020603050405020304" pitchFamily="18" charset="0"/>
                <a:cs typeface="Times New Roman" panose="02020603050405020304" pitchFamily="18" charset="0"/>
              </a:rPr>
              <a:t>risquer</a:t>
            </a:r>
            <a:r>
              <a:rPr lang="en-US" sz="3200" dirty="0">
                <a:latin typeface="Times New Roman" panose="02020603050405020304" pitchFamily="18" charset="0"/>
                <a:cs typeface="Times New Roman" panose="02020603050405020304" pitchFamily="18" charset="0"/>
              </a:rPr>
              <a:t> un camouflet (au </a:t>
            </a:r>
            <a:r>
              <a:rPr lang="en-US" sz="3200" dirty="0" err="1">
                <a:latin typeface="Times New Roman" panose="02020603050405020304" pitchFamily="18" charset="0"/>
                <a:cs typeface="Times New Roman" panose="02020603050405020304" pitchFamily="18" charset="0"/>
              </a:rPr>
              <a:t>cas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elle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serait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fausse</a:t>
            </a:r>
            <a:r>
              <a:rPr lang="en-US" sz="3200" dirty="0">
                <a:latin typeface="Times New Roman" panose="02020603050405020304" pitchFamily="18" charset="0"/>
                <a:cs typeface="Times New Roman" panose="02020603050405020304" pitchFamily="18" charset="0"/>
              </a:rPr>
              <a:t>), a </a:t>
            </a:r>
            <a:r>
              <a:rPr lang="en-US" sz="3200" dirty="0" err="1">
                <a:latin typeface="Times New Roman" panose="02020603050405020304" pitchFamily="18" charset="0"/>
                <a:cs typeface="Times New Roman" panose="02020603050405020304" pitchFamily="18" charset="0"/>
              </a:rPr>
              <a:t>préféré</a:t>
            </a:r>
            <a:r>
              <a:rPr lang="en-US" sz="3200" dirty="0">
                <a:latin typeface="Times New Roman" panose="02020603050405020304" pitchFamily="18" charset="0"/>
                <a:cs typeface="Times New Roman" panose="02020603050405020304" pitchFamily="18" charset="0"/>
              </a:rPr>
              <a:t> le </a:t>
            </a:r>
            <a:r>
              <a:rPr lang="en-US" sz="3200" dirty="0" err="1">
                <a:latin typeface="Times New Roman" panose="02020603050405020304" pitchFamily="18" charset="0"/>
                <a:cs typeface="Times New Roman" panose="02020603050405020304" pitchFamily="18" charset="0"/>
              </a:rPr>
              <a:t>décerner</a:t>
            </a:r>
            <a:r>
              <a:rPr lang="en-US" sz="3200" dirty="0">
                <a:latin typeface="Times New Roman" panose="02020603050405020304" pitchFamily="18" charset="0"/>
                <a:cs typeface="Times New Roman" panose="02020603050405020304" pitchFamily="18" charset="0"/>
              </a:rPr>
              <a:t> pour </a:t>
            </a:r>
            <a:r>
              <a:rPr lang="en-US" sz="3200" dirty="0" err="1">
                <a:latin typeface="Times New Roman" panose="02020603050405020304" pitchFamily="18" charset="0"/>
                <a:cs typeface="Times New Roman" panose="02020603050405020304" pitchFamily="18" charset="0"/>
              </a:rPr>
              <a:t>l’effet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photoélectrique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confirmé</a:t>
            </a:r>
            <a:r>
              <a:rPr lang="en-US" sz="3200" dirty="0">
                <a:latin typeface="Times New Roman" panose="02020603050405020304" pitchFamily="18" charset="0"/>
                <a:cs typeface="Times New Roman" panose="02020603050405020304" pitchFamily="18" charset="0"/>
              </a:rPr>
              <a:t> par </a:t>
            </a:r>
            <a:r>
              <a:rPr lang="en-US" sz="3200" dirty="0" err="1">
                <a:latin typeface="Times New Roman" panose="02020603050405020304" pitchFamily="18" charset="0"/>
                <a:cs typeface="Times New Roman" panose="02020603050405020304" pitchFamily="18" charset="0"/>
              </a:rPr>
              <a:t>ailleurs</a:t>
            </a:r>
            <a:r>
              <a:rPr lang="en-US" sz="3200" dirty="0">
                <a:latin typeface="Times New Roman" panose="02020603050405020304" pitchFamily="18" charset="0"/>
                <a:cs typeface="Times New Roman" panose="02020603050405020304" pitchFamily="18" charset="0"/>
              </a:rPr>
              <a:t>.</a:t>
            </a:r>
            <a:endParaRPr lang="fr-FR" sz="3200" dirty="0">
              <a:latin typeface="Times New Roman" panose="02020603050405020304" pitchFamily="18" charset="0"/>
              <a:cs typeface="Times New Roman" panose="02020603050405020304" pitchFamily="18" charset="0"/>
            </a:endParaRPr>
          </a:p>
          <a:p>
            <a:pPr algn="just"/>
            <a:endParaRPr lang="fr-FR" dirty="0"/>
          </a:p>
        </p:txBody>
      </p:sp>
    </p:spTree>
    <p:extLst>
      <p:ext uri="{BB962C8B-B14F-4D97-AF65-F5344CB8AC3E}">
        <p14:creationId xmlns:p14="http://schemas.microsoft.com/office/powerpoint/2010/main" val="372944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378" y="18252"/>
            <a:ext cx="10798629" cy="1325563"/>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La relativité générale et l’Académie des Sciences (1921-1924)</a:t>
            </a:r>
            <a:endParaRPr lang="fr-FR" sz="4400" dirty="0">
              <a:latin typeface="Algerian" panose="04020705040A02060702" pitchFamily="82" charset="0"/>
            </a:endParaRPr>
          </a:p>
        </p:txBody>
      </p:sp>
      <p:sp>
        <p:nvSpPr>
          <p:cNvPr id="3" name="Espace réservé du contenu 2"/>
          <p:cNvSpPr>
            <a:spLocks noGrp="1"/>
          </p:cNvSpPr>
          <p:nvPr>
            <p:ph idx="1"/>
          </p:nvPr>
        </p:nvSpPr>
        <p:spPr>
          <a:xfrm>
            <a:off x="-78378" y="1602377"/>
            <a:ext cx="12270377" cy="4915155"/>
          </a:xfrm>
        </p:spPr>
        <p:txBody>
          <a:bodyPr>
            <a:noAutofit/>
          </a:bodyPr>
          <a:lstStyle/>
          <a:p>
            <a:pPr algn="just"/>
            <a:r>
              <a:rPr lang="fr-FR" sz="3200" dirty="0">
                <a:latin typeface="Times New Roman" panose="02020603050405020304" pitchFamily="18" charset="0"/>
                <a:cs typeface="Times New Roman" panose="02020603050405020304" pitchFamily="18" charset="0"/>
              </a:rPr>
              <a:t>Vis-à-vis de cette nouvelle théorie, l’Académie des Sciences va montrer une grande défiance qui va cependant évoluer dans le temps. </a:t>
            </a:r>
          </a:p>
          <a:p>
            <a:pPr algn="just"/>
            <a:r>
              <a:rPr lang="fr-FR" sz="3200" dirty="0">
                <a:latin typeface="Times New Roman" panose="02020603050405020304" pitchFamily="18" charset="0"/>
                <a:cs typeface="Times New Roman" panose="02020603050405020304" pitchFamily="18" charset="0"/>
              </a:rPr>
              <a:t>Paul Langevin, convaincu que le temps de la réconciliation était venu, du moins entre scientifiques, est le premier, en novembre 1921, à prendre la défense de la théorie de la relativité générale. </a:t>
            </a:r>
          </a:p>
          <a:p>
            <a:pPr algn="just"/>
            <a:r>
              <a:rPr lang="fr-FR" sz="3200" dirty="0">
                <a:latin typeface="Times New Roman" panose="02020603050405020304" pitchFamily="18" charset="0"/>
                <a:cs typeface="Times New Roman" panose="02020603050405020304" pitchFamily="18" charset="0"/>
              </a:rPr>
              <a:t>Un débat plutôt vif, mais non stérile, se développe, avec un grand nombre de contributions sur la relativité générale entre 1921-1923. </a:t>
            </a:r>
          </a:p>
          <a:p>
            <a:pPr algn="just"/>
            <a:r>
              <a:rPr lang="fr-FR" sz="3200" dirty="0">
                <a:latin typeface="Times New Roman" panose="02020603050405020304" pitchFamily="18" charset="0"/>
                <a:cs typeface="Times New Roman" panose="02020603050405020304" pitchFamily="18" charset="0"/>
              </a:rPr>
              <a:t>Langevin, œuvrera à créer progressivement un courant favorable aux idées d’Einstein à l’Académie.</a:t>
            </a:r>
          </a:p>
        </p:txBody>
      </p:sp>
    </p:spTree>
    <p:extLst>
      <p:ext uri="{BB962C8B-B14F-4D97-AF65-F5344CB8AC3E}">
        <p14:creationId xmlns:p14="http://schemas.microsoft.com/office/powerpoint/2010/main" val="263939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8929" y="214927"/>
            <a:ext cx="10684004" cy="1325563"/>
          </a:xfrm>
        </p:spPr>
        <p:txBody>
          <a:bodyPr>
            <a:noAutofit/>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La relativité générale et l’Académie des Sciences (1921-1924)</a:t>
            </a:r>
            <a:endParaRPr lang="fr-FR" sz="4400" dirty="0">
              <a:latin typeface="Algerian" panose="04020705040A02060702" pitchFamily="82" charset="0"/>
            </a:endParaRPr>
          </a:p>
        </p:txBody>
      </p:sp>
      <p:sp>
        <p:nvSpPr>
          <p:cNvPr id="3" name="Espace réservé du contenu 2"/>
          <p:cNvSpPr>
            <a:spLocks noGrp="1"/>
          </p:cNvSpPr>
          <p:nvPr>
            <p:ph idx="1"/>
          </p:nvPr>
        </p:nvSpPr>
        <p:spPr>
          <a:xfrm>
            <a:off x="176222" y="1773952"/>
            <a:ext cx="11629417" cy="4685842"/>
          </a:xfrm>
        </p:spPr>
        <p:txBody>
          <a:bodyPr>
            <a:noAutofit/>
          </a:bodyPr>
          <a:lstStyle/>
          <a:p>
            <a:pPr algn="just"/>
            <a:r>
              <a:rPr lang="fr-FR" sz="3200" dirty="0">
                <a:latin typeface="Times New Roman" panose="02020603050405020304" pitchFamily="18" charset="0"/>
                <a:cs typeface="Times New Roman" panose="02020603050405020304" pitchFamily="18" charset="0"/>
              </a:rPr>
              <a:t>Les académiciens ne savent que penser de cette théorie. </a:t>
            </a:r>
          </a:p>
          <a:p>
            <a:pPr algn="just"/>
            <a:r>
              <a:rPr lang="fr-FR" sz="3200" dirty="0">
                <a:latin typeface="Times New Roman" panose="02020603050405020304" pitchFamily="18" charset="0"/>
                <a:cs typeface="Times New Roman" panose="02020603050405020304" pitchFamily="18" charset="0"/>
              </a:rPr>
              <a:t>Dans ce contexte, Paul Painlevé homme politique et scientifique éminent (il avait été ministre de la guerre puis président du conseil en 1917 et élu président de l’académie des sciences en 1918) se propose, dans un premier compte rendu à l’Académie des Sciences le 24 Octobre 1921 de faire un état des lieux et de comparer les deux théories, celle de Newton et celle d’Einstein. </a:t>
            </a:r>
          </a:p>
        </p:txBody>
      </p:sp>
    </p:spTree>
    <p:extLst>
      <p:ext uri="{BB962C8B-B14F-4D97-AF65-F5344CB8AC3E}">
        <p14:creationId xmlns:p14="http://schemas.microsoft.com/office/powerpoint/2010/main" val="3927268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8929" y="214927"/>
            <a:ext cx="10684004" cy="1325563"/>
          </a:xfrm>
        </p:spPr>
        <p:txBody>
          <a:bodyPr>
            <a:noAutofit/>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La relativité générale et l’Académie des Sciences (1921-1924)</a:t>
            </a:r>
            <a:endParaRPr lang="fr-FR" sz="4400" dirty="0">
              <a:latin typeface="Algerian" panose="04020705040A02060702" pitchFamily="82" charset="0"/>
            </a:endParaRPr>
          </a:p>
        </p:txBody>
      </p:sp>
      <p:sp>
        <p:nvSpPr>
          <p:cNvPr id="3" name="Espace réservé du contenu 2"/>
          <p:cNvSpPr>
            <a:spLocks noGrp="1"/>
          </p:cNvSpPr>
          <p:nvPr>
            <p:ph idx="1"/>
          </p:nvPr>
        </p:nvSpPr>
        <p:spPr>
          <a:xfrm>
            <a:off x="176222" y="1773952"/>
            <a:ext cx="11629417" cy="4685842"/>
          </a:xfrm>
        </p:spPr>
        <p:txBody>
          <a:bodyPr>
            <a:noAutofit/>
          </a:bodyPr>
          <a:lstStyle/>
          <a:p>
            <a:pPr algn="just"/>
            <a:r>
              <a:rPr lang="fr-FR" sz="3200" dirty="0">
                <a:latin typeface="Times New Roman" panose="02020603050405020304" pitchFamily="18" charset="0"/>
                <a:cs typeface="Times New Roman" panose="02020603050405020304" pitchFamily="18" charset="0"/>
              </a:rPr>
              <a:t>Ce premier article, assez critique, mais constructif est une annonce de son travail qu’il va présenter de manière plus détaillée dans un deuxième article, peu de temps après, le 14 novembre 1921 . Il en fera un troisième en mai 1922, après un débat avec Einstein et ses collègues, au Collège de France, pendant la visite d’Einstein à Paris (30 Mars - 7 avril 1922). </a:t>
            </a:r>
          </a:p>
          <a:p>
            <a:pPr algn="just"/>
            <a:r>
              <a:rPr lang="fr-FR" sz="3200" dirty="0">
                <a:latin typeface="Times New Roman" panose="02020603050405020304" pitchFamily="18" charset="0"/>
                <a:cs typeface="Times New Roman" panose="02020603050405020304" pitchFamily="18" charset="0"/>
              </a:rPr>
              <a:t>Rappelé par sa carrière politique, il se retirera du débat après le 1</a:t>
            </a:r>
            <a:r>
              <a:rPr lang="fr-FR" sz="3200" baseline="30000" dirty="0">
                <a:latin typeface="Times New Roman" panose="02020603050405020304" pitchFamily="18" charset="0"/>
                <a:cs typeface="Times New Roman" panose="02020603050405020304" pitchFamily="18" charset="0"/>
              </a:rPr>
              <a:t>er</a:t>
            </a:r>
            <a:r>
              <a:rPr lang="fr-FR" sz="3200" dirty="0">
                <a:latin typeface="Times New Roman" panose="02020603050405020304" pitchFamily="18" charset="0"/>
                <a:cs typeface="Times New Roman" panose="02020603050405020304" pitchFamily="18" charset="0"/>
              </a:rPr>
              <a:t> Mai 1922. Sa contribution innovante se sera faite sur une période limitée à 6 mois. </a:t>
            </a:r>
          </a:p>
        </p:txBody>
      </p:sp>
    </p:spTree>
    <p:extLst>
      <p:ext uri="{BB962C8B-B14F-4D97-AF65-F5344CB8AC3E}">
        <p14:creationId xmlns:p14="http://schemas.microsoft.com/office/powerpoint/2010/main" val="201092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2314" y="37010"/>
            <a:ext cx="11484302" cy="1027845"/>
          </a:xfrm>
        </p:spPr>
        <p:txBody>
          <a:bodyPr>
            <a:normAutofit fontScale="90000"/>
          </a:bodyPr>
          <a:lstStyle/>
          <a:p>
            <a:r>
              <a:rPr lang="fr-FR" sz="4000" b="1" dirty="0">
                <a:latin typeface="Algerian" panose="04020705040A02060702" pitchFamily="82" charset="0"/>
              </a:rPr>
              <a:t> </a:t>
            </a: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Einstein au Collège de France -avril 1922</a:t>
            </a:r>
            <a:endParaRPr lang="fr-FR" sz="4400" cap="small" dirty="0">
              <a:latin typeface="Algerian" panose="04020705040A02060702" pitchFamily="82" charset="0"/>
            </a:endParaRPr>
          </a:p>
        </p:txBody>
      </p:sp>
      <p:sp>
        <p:nvSpPr>
          <p:cNvPr id="3" name="Espace réservé du contenu 2"/>
          <p:cNvSpPr>
            <a:spLocks noGrp="1"/>
          </p:cNvSpPr>
          <p:nvPr>
            <p:ph idx="1"/>
          </p:nvPr>
        </p:nvSpPr>
        <p:spPr>
          <a:xfrm>
            <a:off x="233942" y="1410512"/>
            <a:ext cx="11594893" cy="5288558"/>
          </a:xfrm>
        </p:spPr>
        <p:txBody>
          <a:bodyPr>
            <a:normAutofit/>
          </a:bodyPr>
          <a:lstStyle/>
          <a:p>
            <a:pPr algn="just"/>
            <a:r>
              <a:rPr lang="fr-FR" sz="3200" dirty="0">
                <a:latin typeface="Times New Roman" panose="02020603050405020304" pitchFamily="18" charset="0"/>
                <a:cs typeface="Times New Roman" panose="02020603050405020304" pitchFamily="18" charset="0"/>
              </a:rPr>
              <a:t>En novembre 1921, Painlevé écrit à Einstein pour lui présenter ses critiques et sa solution et l’inviter à en débattre avec lui et ses collègues de l’Académie des Sciences. Dans une lettre du 7 décembre, Einstein répond aux critiques mais ayant des engagements explique qu’il ne peut pas se rendre à Paris rapidement. </a:t>
            </a:r>
          </a:p>
          <a:p>
            <a:pPr algn="just"/>
            <a:r>
              <a:rPr lang="fr-FR" sz="3200" dirty="0">
                <a:latin typeface="Times New Roman" panose="02020603050405020304" pitchFamily="18" charset="0"/>
                <a:cs typeface="Times New Roman" panose="02020603050405020304" pitchFamily="18" charset="0"/>
              </a:rPr>
              <a:t>Il viendra au printemps 1922 et fera une série de conférences-débats du 31 mars au 7 avril. Charles </a:t>
            </a:r>
            <a:r>
              <a:rPr lang="fr-FR" sz="3200" dirty="0" err="1">
                <a:latin typeface="Times New Roman" panose="02020603050405020304" pitchFamily="18" charset="0"/>
                <a:cs typeface="Times New Roman" panose="02020603050405020304" pitchFamily="18" charset="0"/>
              </a:rPr>
              <a:t>Nordmann</a:t>
            </a:r>
            <a:r>
              <a:rPr lang="fr-FR" sz="3200" dirty="0">
                <a:latin typeface="Times New Roman" panose="02020603050405020304" pitchFamily="18" charset="0"/>
                <a:cs typeface="Times New Roman" panose="02020603050405020304" pitchFamily="18" charset="0"/>
              </a:rPr>
              <a:t> fera un compte-rendu des discussions : « Einstein expose et discute sa théorie » publié dans la </a:t>
            </a:r>
            <a:r>
              <a:rPr lang="fr-FR" sz="3200" i="1" dirty="0">
                <a:latin typeface="Times New Roman" panose="02020603050405020304" pitchFamily="18" charset="0"/>
                <a:cs typeface="Times New Roman" panose="02020603050405020304" pitchFamily="18" charset="0"/>
              </a:rPr>
              <a:t>Revue des Deux Mondes</a:t>
            </a:r>
            <a:r>
              <a:rPr lang="fr-FR" sz="3200" dirty="0">
                <a:latin typeface="Times New Roman" panose="02020603050405020304" pitchFamily="18" charset="0"/>
                <a:cs typeface="Times New Roman" panose="02020603050405020304" pitchFamily="18" charset="0"/>
              </a:rPr>
              <a:t>.</a:t>
            </a:r>
          </a:p>
          <a:p>
            <a:endParaRPr lang="fr-FR" dirty="0"/>
          </a:p>
        </p:txBody>
      </p:sp>
    </p:spTree>
    <p:extLst>
      <p:ext uri="{BB962C8B-B14F-4D97-AF65-F5344CB8AC3E}">
        <p14:creationId xmlns:p14="http://schemas.microsoft.com/office/powerpoint/2010/main" val="182119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794" y="18658"/>
            <a:ext cx="12122331" cy="644552"/>
          </a:xfrm>
        </p:spPr>
        <p:txBody>
          <a:bodyPr>
            <a:noAutofit/>
          </a:bodyPr>
          <a:lstStyle/>
          <a:p>
            <a:pPr algn="ctr"/>
            <a:r>
              <a:rPr lang="fr-FR" sz="4400" b="1" dirty="0">
                <a:ln w="9525">
                  <a:solidFill>
                    <a:prstClr val="black"/>
                  </a:solidFill>
                  <a:prstDash val="solid"/>
                </a:ln>
                <a:solidFill>
                  <a:prstClr val="white"/>
                </a:solidFill>
                <a:effectLst>
                  <a:outerShdw blurRad="12700" dist="38100" dir="2700000" algn="tl" rotWithShape="0">
                    <a:prstClr val="black">
                      <a:lumMod val="50000"/>
                    </a:prstClr>
                  </a:outerShdw>
                </a:effectLst>
                <a:latin typeface="Algerian" panose="04020705040A02060702" pitchFamily="82" charset="0"/>
              </a:rPr>
              <a:t>Einstein au Collège de France -avril 1922</a:t>
            </a:r>
            <a:endParaRPr lang="fr-FR" sz="4400" b="1" cap="small" dirty="0">
              <a:latin typeface="Algerian" panose="04020705040A02060702" pitchFamily="82" charset="0"/>
            </a:endParaRPr>
          </a:p>
        </p:txBody>
      </p:sp>
      <p:pic>
        <p:nvPicPr>
          <p:cNvPr id="3074" name="Imag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948" y="1487210"/>
            <a:ext cx="5791201" cy="432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6687" y="5916012"/>
            <a:ext cx="6096000" cy="923330"/>
          </a:xfrm>
          <a:prstGeom prst="rect">
            <a:avLst/>
          </a:prstGeom>
        </p:spPr>
        <p:txBody>
          <a:bodyPr>
            <a:spAutoFit/>
          </a:bodyPr>
          <a:lstStyle/>
          <a:p>
            <a:pPr algn="ctr"/>
            <a:r>
              <a:rPr lang="en-US" dirty="0">
                <a:latin typeface="Times New Roman" panose="02020603050405020304" pitchFamily="18" charset="0"/>
                <a:ea typeface="Times New Roman" panose="02020603050405020304" pitchFamily="18" charset="0"/>
              </a:rPr>
              <a:t>La </a:t>
            </a:r>
            <a:r>
              <a:rPr lang="en-US" dirty="0" err="1">
                <a:latin typeface="Times New Roman" panose="02020603050405020304" pitchFamily="18" charset="0"/>
                <a:ea typeface="Times New Roman" panose="02020603050405020304" pitchFamily="18" charset="0"/>
              </a:rPr>
              <a:t>foule</a:t>
            </a:r>
            <a:r>
              <a:rPr lang="en-US" dirty="0">
                <a:latin typeface="Times New Roman" panose="02020603050405020304" pitchFamily="18" charset="0"/>
                <a:ea typeface="Times New Roman" panose="02020603050405020304" pitchFamily="18" charset="0"/>
              </a:rPr>
              <a:t> se </a:t>
            </a:r>
            <a:r>
              <a:rPr lang="en-US" dirty="0" err="1">
                <a:latin typeface="Times New Roman" panose="02020603050405020304" pitchFamily="18" charset="0"/>
                <a:ea typeface="Times New Roman" panose="02020603050405020304" pitchFamily="18" charset="0"/>
              </a:rPr>
              <a:t>pressant</a:t>
            </a:r>
            <a:r>
              <a:rPr lang="en-US" dirty="0">
                <a:latin typeface="Times New Roman" panose="02020603050405020304" pitchFamily="18" charset="0"/>
                <a:ea typeface="Times New Roman" panose="02020603050405020304" pitchFamily="18" charset="0"/>
              </a:rPr>
              <a:t> aux </a:t>
            </a:r>
            <a:r>
              <a:rPr lang="en-US" dirty="0" err="1">
                <a:latin typeface="Times New Roman" panose="02020603050405020304" pitchFamily="18" charset="0"/>
                <a:ea typeface="Times New Roman" panose="02020603050405020304" pitchFamily="18" charset="0"/>
              </a:rPr>
              <a:t>portes</a:t>
            </a:r>
            <a:r>
              <a:rPr lang="en-US" dirty="0">
                <a:latin typeface="Times New Roman" panose="02020603050405020304" pitchFamily="18" charset="0"/>
                <a:ea typeface="Times New Roman" panose="02020603050405020304" pitchFamily="18" charset="0"/>
              </a:rPr>
              <a:t> du </a:t>
            </a:r>
            <a:r>
              <a:rPr lang="en-US" dirty="0" err="1">
                <a:latin typeface="Times New Roman" panose="02020603050405020304" pitchFamily="18" charset="0"/>
                <a:ea typeface="Times New Roman" panose="02020603050405020304" pitchFamily="18" charset="0"/>
              </a:rPr>
              <a:t>Collège</a:t>
            </a:r>
            <a:r>
              <a:rPr lang="en-US" dirty="0">
                <a:latin typeface="Times New Roman" panose="02020603050405020304" pitchFamily="18" charset="0"/>
                <a:ea typeface="Times New Roman" panose="02020603050405020304" pitchFamily="18" charset="0"/>
              </a:rPr>
              <a:t> de France pour assister à </a:t>
            </a:r>
            <a:r>
              <a:rPr lang="en-US" dirty="0" err="1">
                <a:latin typeface="Times New Roman" panose="02020603050405020304" pitchFamily="18" charset="0"/>
                <a:ea typeface="Times New Roman" panose="02020603050405020304" pitchFamily="18" charset="0"/>
              </a:rPr>
              <a:t>une</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conférence</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d’Einstein</a:t>
            </a:r>
            <a:r>
              <a:rPr lang="en-US" dirty="0">
                <a:latin typeface="Times New Roman" panose="02020603050405020304" pitchFamily="18" charset="0"/>
                <a:ea typeface="Times New Roman" panose="02020603050405020304" pitchFamily="18" charset="0"/>
              </a:rPr>
              <a:t>. À </a:t>
            </a:r>
            <a:r>
              <a:rPr lang="en-US" dirty="0" err="1">
                <a:latin typeface="Times New Roman" panose="02020603050405020304" pitchFamily="18" charset="0"/>
                <a:ea typeface="Times New Roman" panose="02020603050405020304" pitchFamily="18" charset="0"/>
              </a:rPr>
              <a:t>droite</a:t>
            </a:r>
            <a:r>
              <a:rPr lang="en-US" dirty="0">
                <a:latin typeface="Times New Roman" panose="02020603050405020304" pitchFamily="18" charset="0"/>
                <a:ea typeface="Times New Roman" panose="02020603050405020304" pitchFamily="18" charset="0"/>
              </a:rPr>
              <a:t> de la grille, on </a:t>
            </a:r>
            <a:r>
              <a:rPr lang="en-US" dirty="0" err="1">
                <a:latin typeface="Times New Roman" panose="02020603050405020304" pitchFamily="18" charset="0"/>
                <a:ea typeface="Times New Roman" panose="02020603050405020304" pitchFamily="18" charset="0"/>
              </a:rPr>
              <a:t>devine</a:t>
            </a:r>
            <a:r>
              <a:rPr lang="en-US" dirty="0">
                <a:latin typeface="Times New Roman" panose="02020603050405020304" pitchFamily="18" charset="0"/>
                <a:ea typeface="Times New Roman" panose="02020603050405020304" pitchFamily="18" charset="0"/>
              </a:rPr>
              <a:t> Painlevé </a:t>
            </a:r>
            <a:r>
              <a:rPr lang="en-US" dirty="0" err="1">
                <a:latin typeface="Times New Roman" panose="02020603050405020304" pitchFamily="18" charset="0"/>
                <a:ea typeface="Times New Roman" panose="02020603050405020304" pitchFamily="18" charset="0"/>
              </a:rPr>
              <a:t>filtrant</a:t>
            </a:r>
            <a:r>
              <a:rPr lang="en-US" dirty="0">
                <a:latin typeface="Times New Roman" panose="02020603050405020304" pitchFamily="18" charset="0"/>
                <a:ea typeface="Times New Roman" panose="02020603050405020304" pitchFamily="18" charset="0"/>
              </a:rPr>
              <a:t> les entrées (image </a:t>
            </a:r>
            <a:r>
              <a:rPr lang="en-US" dirty="0" err="1">
                <a:latin typeface="Times New Roman" panose="02020603050405020304" pitchFamily="18" charset="0"/>
                <a:ea typeface="Times New Roman" panose="02020603050405020304" pitchFamily="18" charset="0"/>
              </a:rPr>
              <a:t>Gallica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BnF</a:t>
            </a:r>
            <a:r>
              <a:rPr lang="en-US" dirty="0">
                <a:latin typeface="Times New Roman" panose="02020603050405020304" pitchFamily="18" charset="0"/>
                <a:ea typeface="Times New Roman" panose="02020603050405020304" pitchFamily="18" charset="0"/>
              </a:rPr>
              <a:t>)</a:t>
            </a:r>
            <a:endParaRPr lang="fr-FR" dirty="0"/>
          </a:p>
        </p:txBody>
      </p:sp>
      <p:sp>
        <p:nvSpPr>
          <p:cNvPr id="4" name="Rectangle 3"/>
          <p:cNvSpPr/>
          <p:nvPr/>
        </p:nvSpPr>
        <p:spPr>
          <a:xfrm>
            <a:off x="6096000" y="1298242"/>
            <a:ext cx="6096000" cy="5016758"/>
          </a:xfrm>
          <a:prstGeom prst="rect">
            <a:avLst/>
          </a:prstGeom>
        </p:spPr>
        <p:txBody>
          <a:bodyPr wrap="square">
            <a:spAutoFit/>
          </a:bodyPr>
          <a:lstStyle/>
          <a:p>
            <a:pPr indent="342265" algn="just">
              <a:spcAft>
                <a:spcPts val="0"/>
              </a:spcAft>
            </a:pPr>
            <a:r>
              <a:rPr lang="fr-FR" sz="3200" dirty="0">
                <a:latin typeface="Times New Roman" panose="02020603050405020304" pitchFamily="18" charset="0"/>
                <a:ea typeface="Times New Roman" panose="02020603050405020304" pitchFamily="18" charset="0"/>
                <a:cs typeface="Times New Roman" panose="02020603050405020304" pitchFamily="18" charset="0"/>
              </a:rPr>
              <a:t>Les séances les plus techniques se dérouleront devant un public restreint mais très spécialisé dans le domaine et s’apparenteront plutôt à des groupes de travail. C’est ainsi qu’il faut considérer le débat avec Painlevé, en présence notamment de H. Becquerel, M. Brillouin, E. Cartan, T. De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Donder</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J. Hadamard, P. Langevin et C.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Nordmann</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fr-FR"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00558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8737" y="87101"/>
            <a:ext cx="11813016" cy="695189"/>
          </a:xfrm>
        </p:spPr>
        <p:txBody>
          <a:bodyPr>
            <a:noAutofit/>
          </a:bodyPr>
          <a:lstStyle/>
          <a:p>
            <a:pPr algn="ctr"/>
            <a:r>
              <a:rPr lang="fr-FR" sz="4400" b="1" dirty="0">
                <a:ln w="9525">
                  <a:solidFill>
                    <a:prstClr val="black"/>
                  </a:solidFill>
                  <a:prstDash val="solid"/>
                </a:ln>
                <a:solidFill>
                  <a:prstClr val="white"/>
                </a:solidFill>
                <a:effectLst>
                  <a:outerShdw blurRad="12700" dist="38100" dir="2700000" algn="tl" rotWithShape="0">
                    <a:prstClr val="black">
                      <a:lumMod val="50000"/>
                    </a:prstClr>
                  </a:outerShdw>
                </a:effectLst>
                <a:latin typeface="Algerian" panose="04020705040A02060702" pitchFamily="82" charset="0"/>
              </a:rPr>
              <a:t>Einstein au Collège de France -avril 1922</a:t>
            </a:r>
            <a:endParaRPr lang="fr-FR" sz="4400" b="1" cap="small" dirty="0">
              <a:latin typeface="Algerian" panose="04020705040A02060702" pitchFamily="82" charset="0"/>
            </a:endParaRPr>
          </a:p>
        </p:txBody>
      </p:sp>
      <p:pic>
        <p:nvPicPr>
          <p:cNvPr id="4098" name="Imag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737" y="1498060"/>
            <a:ext cx="6281884" cy="457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Imag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9931" y="1498060"/>
            <a:ext cx="5175770" cy="457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68737" y="6075710"/>
            <a:ext cx="11716964" cy="461665"/>
          </a:xfrm>
          <a:prstGeom prst="rect">
            <a:avLst/>
          </a:prstGeom>
        </p:spPr>
        <p:txBody>
          <a:bodyPr wrap="square">
            <a:spAutoFit/>
          </a:bodyPr>
          <a:lstStyle/>
          <a:p>
            <a:pPr algn="ctr">
              <a:spcAft>
                <a:spcPts val="600"/>
              </a:spcAft>
            </a:pPr>
            <a:r>
              <a:rPr lang="fr-FR" sz="2400" b="1" i="1" dirty="0">
                <a:latin typeface="Calibri" panose="020F0502020204030204" pitchFamily="34" charset="0"/>
                <a:ea typeface="Times New Roman" panose="02020603050405020304" pitchFamily="18" charset="0"/>
                <a:cs typeface="Times New Roman" panose="02020603050405020304" pitchFamily="18" charset="0"/>
              </a:rPr>
              <a:t>Einstein et Painlevé </a:t>
            </a:r>
            <a:r>
              <a:rPr lang="fr-FR" sz="2400" i="1" dirty="0">
                <a:latin typeface="Calibri" panose="020F0502020204030204" pitchFamily="34" charset="0"/>
                <a:ea typeface="Times New Roman" panose="02020603050405020304" pitchFamily="18" charset="0"/>
                <a:cs typeface="Times New Roman" panose="02020603050405020304" pitchFamily="18" charset="0"/>
              </a:rPr>
              <a:t>(dessin de </a:t>
            </a:r>
            <a:r>
              <a:rPr lang="fr-FR" sz="2400" dirty="0">
                <a:latin typeface="Calibri" panose="020F0502020204030204" pitchFamily="34" charset="0"/>
                <a:ea typeface="Times New Roman" panose="02020603050405020304" pitchFamily="18" charset="0"/>
                <a:cs typeface="Times New Roman" panose="02020603050405020304" pitchFamily="18" charset="0"/>
              </a:rPr>
              <a:t>L’Illustration</a:t>
            </a:r>
            <a:r>
              <a:rPr lang="fr-FR" sz="2400" i="1" dirty="0">
                <a:latin typeface="Calibri" panose="020F0502020204030204" pitchFamily="34" charset="0"/>
                <a:ea typeface="Times New Roman" panose="02020603050405020304" pitchFamily="18" charset="0"/>
                <a:cs typeface="Times New Roman" panose="02020603050405020304" pitchFamily="18" charset="0"/>
              </a:rPr>
              <a:t> à gauche, dessin de Lucien Jonas à droite).</a:t>
            </a:r>
            <a:endParaRPr lang="fr-FR" sz="2400" b="1" i="1"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80973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9157" y="-86256"/>
            <a:ext cx="12042843" cy="1325563"/>
          </a:xfrm>
        </p:spPr>
        <p:txBody>
          <a:bodyPr>
            <a:normAutofit fontScale="90000"/>
          </a:bodyPr>
          <a:lstStyle/>
          <a:p>
            <a:pPr algn="ctr"/>
            <a:r>
              <a:rPr lang="fr-FR" sz="49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Einstein au Collège de France -avril 1922</a:t>
            </a:r>
            <a:br>
              <a:rPr lang="fr-FR" b="1" dirty="0"/>
            </a:br>
            <a:r>
              <a:rPr lang="fr-FR" sz="2700" cap="small" dirty="0">
                <a:latin typeface="Calibri" panose="020F0502020204030204" pitchFamily="34" charset="0"/>
              </a:rPr>
              <a:t>Le problème de l’horizon dans la solution du corps unique à symétrie sphérique</a:t>
            </a:r>
            <a:br>
              <a:rPr lang="fr-FR" sz="2700" cap="small" dirty="0"/>
            </a:br>
            <a:endParaRPr lang="fr-FR" sz="2700" cap="small" dirty="0"/>
          </a:p>
        </p:txBody>
      </p:sp>
      <p:pic>
        <p:nvPicPr>
          <p:cNvPr id="5122" name="Imag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740" y="1759706"/>
            <a:ext cx="6352162" cy="414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015964" y="5909360"/>
            <a:ext cx="10166555" cy="830997"/>
          </a:xfrm>
          <a:prstGeom prst="rect">
            <a:avLst/>
          </a:prstGeom>
        </p:spPr>
        <p:txBody>
          <a:bodyPr wrap="square">
            <a:spAutoFit/>
          </a:bodyPr>
          <a:lstStyle/>
          <a:p>
            <a:pPr algn="just">
              <a:spcAft>
                <a:spcPts val="600"/>
              </a:spcAft>
            </a:pPr>
            <a:r>
              <a:rPr lang="fr-FR" i="1" dirty="0">
                <a:solidFill>
                  <a:srgbClr val="AF1900"/>
                </a:solidFill>
                <a:latin typeface="Verdana" panose="020B0604030504040204" pitchFamily="34" charset="0"/>
                <a:ea typeface="Times New Roman" panose="02020603050405020304" pitchFamily="18" charset="0"/>
                <a:cs typeface="Times New Roman" panose="02020603050405020304" pitchFamily="18" charset="0"/>
              </a:rPr>
              <a:t> </a:t>
            </a:r>
            <a:r>
              <a:rPr lang="fr-FR" sz="2400" i="1" dirty="0">
                <a:latin typeface="Calibri" panose="020F0502020204030204" pitchFamily="34" charset="0"/>
                <a:ea typeface="Times New Roman" panose="02020603050405020304" pitchFamily="18" charset="0"/>
                <a:cs typeface="Times New Roman" panose="02020603050405020304" pitchFamily="18" charset="0"/>
              </a:rPr>
              <a:t>Einstein exposant le problème de l’horizon devant une audience restreinte attentive. Painlevé est assis à côté de l’extrémité gauche du tableau.</a:t>
            </a:r>
            <a:endParaRPr lang="fr-FR" sz="2400" i="1"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5255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466" y="202389"/>
            <a:ext cx="6837160" cy="1400530"/>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Einstein Jeunesse et éducation </a:t>
            </a:r>
          </a:p>
        </p:txBody>
      </p:sp>
      <p:sp>
        <p:nvSpPr>
          <p:cNvPr id="3" name="Espace réservé du contenu 2"/>
          <p:cNvSpPr>
            <a:spLocks noGrp="1"/>
          </p:cNvSpPr>
          <p:nvPr>
            <p:ph idx="1"/>
          </p:nvPr>
        </p:nvSpPr>
        <p:spPr>
          <a:xfrm>
            <a:off x="0" y="2336570"/>
            <a:ext cx="11946193" cy="4521429"/>
          </a:xfrm>
        </p:spPr>
        <p:txBody>
          <a:bodyPr>
            <a:normAutofit fontScale="92500" lnSpcReduction="20000"/>
          </a:bodyPr>
          <a:lstStyle/>
          <a:p>
            <a:pPr algn="just"/>
            <a:r>
              <a:rPr lang="fr-FR" sz="3200" dirty="0">
                <a:latin typeface="Times New Roman" panose="02020603050405020304" pitchFamily="18" charset="0"/>
                <a:cs typeface="Times New Roman" panose="02020603050405020304" pitchFamily="18" charset="0"/>
              </a:rPr>
              <a:t>Einstein est né à Ulm en Wurtemberg, Allemagne, environ 100 km à l'est de Stuttgart. Sa famille était juive (mais non pratiquante). </a:t>
            </a:r>
          </a:p>
          <a:p>
            <a:pPr algn="just"/>
            <a:r>
              <a:rPr lang="fr-FR" sz="3200" dirty="0">
                <a:latin typeface="Times New Roman" panose="02020603050405020304" pitchFamily="18" charset="0"/>
                <a:cs typeface="Times New Roman" panose="02020603050405020304" pitchFamily="18" charset="0"/>
              </a:rPr>
              <a:t>En 1894, suite à des difficultés professionnelles, sa famille s’installe à Pavie, en Italie (près de Milan). Envoyé par sa famille en Suisse, il termine le cycle secondaire, et obtient son diplôme en 1896.</a:t>
            </a:r>
          </a:p>
          <a:p>
            <a:pPr algn="just"/>
            <a:r>
              <a:rPr lang="fr-FR" sz="3200" dirty="0">
                <a:latin typeface="Times New Roman" panose="02020603050405020304" pitchFamily="18" charset="0"/>
                <a:cs typeface="Times New Roman" panose="02020603050405020304" pitchFamily="18" charset="0"/>
              </a:rPr>
              <a:t> En 1898, à 19 ans, Einstein rencontre </a:t>
            </a:r>
            <a:r>
              <a:rPr lang="fr-FR" sz="3200" dirty="0" err="1">
                <a:latin typeface="Times New Roman" panose="02020603050405020304" pitchFamily="18" charset="0"/>
                <a:cs typeface="Times New Roman" panose="02020603050405020304" pitchFamily="18" charset="0"/>
              </a:rPr>
              <a:t>Mileva</a:t>
            </a:r>
            <a:r>
              <a:rPr lang="fr-FR" sz="3200" dirty="0">
                <a:latin typeface="Times New Roman" panose="02020603050405020304" pitchFamily="18" charset="0"/>
                <a:cs typeface="Times New Roman" panose="02020603050405020304" pitchFamily="18" charset="0"/>
              </a:rPr>
              <a:t> Maric, une camarade de classe serbe (amie de Nikola Tesla) avec qui il aura un enfant (hors mariage: illégitime). </a:t>
            </a:r>
          </a:p>
          <a:p>
            <a:pPr algn="just"/>
            <a:r>
              <a:rPr lang="fr-FR" sz="3200" dirty="0">
                <a:latin typeface="Times New Roman" panose="02020603050405020304" pitchFamily="18" charset="0"/>
                <a:cs typeface="Times New Roman" panose="02020603050405020304" pitchFamily="18" charset="0"/>
              </a:rPr>
              <a:t>En 1900, il obtient un diplôme d'enseignement par la Commission fédérale des « </a:t>
            </a:r>
            <a:r>
              <a:rPr lang="fr-FR" sz="3200" dirty="0" err="1">
                <a:latin typeface="Times New Roman" panose="02020603050405020304" pitchFamily="18" charset="0"/>
                <a:cs typeface="Times New Roman" panose="02020603050405020304" pitchFamily="18" charset="0"/>
              </a:rPr>
              <a:t>Technische</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Hochschule</a:t>
            </a:r>
            <a:r>
              <a:rPr lang="fr-FR" sz="3200" dirty="0">
                <a:latin typeface="Times New Roman" panose="02020603050405020304" pitchFamily="18" charset="0"/>
                <a:cs typeface="Times New Roman" panose="02020603050405020304" pitchFamily="18" charset="0"/>
              </a:rPr>
              <a:t> » et obtient la nationalité suisse en 1901</a:t>
            </a:r>
            <a:r>
              <a:rPr lang="fr-FR" sz="2400" dirty="0">
                <a:latin typeface="Calibri" panose="020F0502020204030204" pitchFamily="34" charset="0"/>
              </a:rPr>
              <a:t>. </a:t>
            </a:r>
            <a:br>
              <a:rPr lang="fr-FR" sz="2400" dirty="0"/>
            </a:br>
            <a:endParaRPr lang="fr-FR" sz="2400"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0174" y="93406"/>
            <a:ext cx="2951532" cy="2243164"/>
          </a:xfrm>
          <a:prstGeom prst="rect">
            <a:avLst/>
          </a:prstGeom>
        </p:spPr>
      </p:pic>
    </p:spTree>
    <p:extLst>
      <p:ext uri="{BB962C8B-B14F-4D97-AF65-F5344CB8AC3E}">
        <p14:creationId xmlns:p14="http://schemas.microsoft.com/office/powerpoint/2010/main" val="107208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503" y="-11153"/>
            <a:ext cx="12296503" cy="1325563"/>
          </a:xfrm>
        </p:spPr>
        <p:txBody>
          <a:bodyPr>
            <a:normAutofit fontScale="90000"/>
          </a:bodyPr>
          <a:lstStyle/>
          <a:p>
            <a:pPr algn="ctr"/>
            <a:r>
              <a:rPr lang="fr-FR" sz="49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Einstein au Collège de France -avril 1922  </a:t>
            </a:r>
            <a:br>
              <a:rPr lang="fr-FR" sz="3100" b="1" cap="small" dirty="0">
                <a:latin typeface="Calibri" panose="020F0502020204030204" pitchFamily="34" charset="0"/>
              </a:rPr>
            </a:br>
            <a:r>
              <a:rPr lang="fr-FR" sz="3600" cap="small" dirty="0">
                <a:latin typeface="Times New Roman" panose="02020603050405020304" pitchFamily="18" charset="0"/>
                <a:cs typeface="Times New Roman" panose="02020603050405020304" pitchFamily="18" charset="0"/>
              </a:rPr>
              <a:t>Tradition française oblige, le débat se termine par un banquet!</a:t>
            </a:r>
            <a:br>
              <a:rPr lang="fr-FR" sz="3600" cap="small" dirty="0">
                <a:latin typeface="Times New Roman" panose="02020603050405020304" pitchFamily="18" charset="0"/>
                <a:cs typeface="Times New Roman" panose="02020603050405020304" pitchFamily="18" charset="0"/>
              </a:rPr>
            </a:br>
            <a:br>
              <a:rPr lang="fr-FR" sz="3600" cap="small" dirty="0">
                <a:latin typeface="Times New Roman" panose="02020603050405020304" pitchFamily="18" charset="0"/>
                <a:cs typeface="Times New Roman" panose="02020603050405020304" pitchFamily="18" charset="0"/>
              </a:rPr>
            </a:br>
            <a:br>
              <a:rPr lang="fr-FR" sz="3100" cap="small" dirty="0">
                <a:latin typeface="Calibri" panose="020F0502020204030204" pitchFamily="34" charset="0"/>
              </a:rPr>
            </a:br>
            <a:br>
              <a:rPr lang="fr-FR" sz="3100" cap="small" dirty="0">
                <a:latin typeface="Calibri" panose="020F0502020204030204" pitchFamily="34" charset="0"/>
              </a:rPr>
            </a:br>
            <a:br>
              <a:rPr lang="fr-FR" sz="3100" cap="small" dirty="0">
                <a:latin typeface="Calibri" panose="020F0502020204030204" pitchFamily="34" charset="0"/>
              </a:rPr>
            </a:br>
            <a:endParaRPr lang="fr-FR" sz="3100" cap="small" dirty="0">
              <a:latin typeface="Calibri" panose="020F0502020204030204" pitchFamily="34" charset="0"/>
            </a:endParaRPr>
          </a:p>
        </p:txBody>
      </p:sp>
      <p:pic>
        <p:nvPicPr>
          <p:cNvPr id="7170" name="Image 1" descr="C:\Users\jacques\Thèse\séminaires_p7\P10209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5666"/>
            <a:ext cx="577215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772150" y="1839300"/>
            <a:ext cx="6290554" cy="4524315"/>
          </a:xfrm>
          <a:prstGeom prst="rect">
            <a:avLst/>
          </a:prstGeom>
        </p:spPr>
        <p:txBody>
          <a:bodyPr wrap="square">
            <a:spAutoFit/>
          </a:bodyPr>
          <a:lstStyle/>
          <a:p>
            <a:pPr algn="just">
              <a:spcAft>
                <a:spcPts val="0"/>
              </a:spcAft>
            </a:pPr>
            <a:r>
              <a:rPr lang="fr-FR" sz="2000" dirty="0">
                <a:latin typeface="Calibri" panose="020F0502020204030204" pitchFamily="34" charset="0"/>
                <a:ea typeface="Times New Roman" panose="02020603050405020304" pitchFamily="18" charset="0"/>
                <a:cs typeface="Times New Roman" panose="02020603050405020304" pitchFamily="18" charset="0"/>
              </a:rPr>
              <a:t>. </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À la droite de Langevin, Charles Fabry, Charles-Édouard Guillaume puis deux personnes non identifiées puis Paul </a:t>
            </a:r>
            <a:r>
              <a:rPr lang="fr-FR" sz="3200" dirty="0" err="1">
                <a:latin typeface="Times New Roman" panose="02020603050405020304" pitchFamily="18" charset="0"/>
                <a:ea typeface="Times New Roman" panose="02020603050405020304" pitchFamily="18" charset="0"/>
                <a:cs typeface="Times New Roman" panose="02020603050405020304" pitchFamily="18" charset="0"/>
              </a:rPr>
              <a:t>Appell</a:t>
            </a:r>
            <a:r>
              <a:rPr lang="fr-FR" sz="3200" dirty="0">
                <a:latin typeface="Times New Roman" panose="02020603050405020304" pitchFamily="18" charset="0"/>
                <a:ea typeface="Times New Roman" panose="02020603050405020304" pitchFamily="18" charset="0"/>
                <a:cs typeface="Times New Roman" panose="02020603050405020304" pitchFamily="18" charset="0"/>
              </a:rPr>
              <a:t>. À la gauche d’Einstein, Louis Lapicque, Marie Curie, une personne non identifiée, Émile Picard. En bas à gauche de la photo, sous un fort éclairage, Émile Borel, Jean Becquerel.</a:t>
            </a:r>
            <a:endParaRPr lang="fr-FR"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0" y="5679809"/>
            <a:ext cx="5825416" cy="923330"/>
          </a:xfrm>
          <a:prstGeom prst="rect">
            <a:avLst/>
          </a:prstGeom>
        </p:spPr>
        <p:txBody>
          <a:bodyPr wrap="square">
            <a:spAutoFit/>
          </a:bodyPr>
          <a:lstStyle/>
          <a:p>
            <a:pPr algn="ctr">
              <a:spcAft>
                <a:spcPts val="600"/>
              </a:spcAft>
            </a:pPr>
            <a:r>
              <a:rPr lang="fr-FR" i="1" dirty="0">
                <a:latin typeface="Calibri" panose="020F0502020204030204" pitchFamily="34" charset="0"/>
                <a:ea typeface="Times New Roman" panose="02020603050405020304" pitchFamily="18" charset="0"/>
                <a:cs typeface="Times New Roman" panose="02020603050405020304" pitchFamily="18" charset="0"/>
              </a:rPr>
              <a:t>Banquet à la maison des polytechniciens en l’honneur d’Einstein, lors de sa visite d’avril 1922. (photo droits réservés ESPCI).</a:t>
            </a:r>
          </a:p>
        </p:txBody>
      </p:sp>
    </p:spTree>
    <p:extLst>
      <p:ext uri="{BB962C8B-B14F-4D97-AF65-F5344CB8AC3E}">
        <p14:creationId xmlns:p14="http://schemas.microsoft.com/office/powerpoint/2010/main" val="3962944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3978"/>
            <a:ext cx="11312434" cy="552563"/>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Autres vérifications expérimentales</a:t>
            </a:r>
          </a:p>
        </p:txBody>
      </p:sp>
      <p:pic>
        <p:nvPicPr>
          <p:cNvPr id="1028" name="Picture 4" descr="http://www.relativite.info/Pound%20rebka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7657" y="2736834"/>
            <a:ext cx="5715000" cy="40005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278194" y="985252"/>
            <a:ext cx="10618838" cy="1569660"/>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a - Ralentissement des horloges par un champ gravitationnel</a:t>
            </a:r>
          </a:p>
          <a:p>
            <a:r>
              <a:rPr lang="fr-FR" sz="3200" dirty="0">
                <a:latin typeface="Times New Roman" panose="02020603050405020304" pitchFamily="18" charset="0"/>
                <a:cs typeface="Times New Roman" panose="02020603050405020304" pitchFamily="18" charset="0"/>
              </a:rPr>
              <a:t>b - Décalage spectral dans un champ gravitationnel (1959 à Harvard –Pound-</a:t>
            </a:r>
            <a:r>
              <a:rPr lang="fr-FR" sz="3200" dirty="0" err="1">
                <a:latin typeface="Times New Roman" panose="02020603050405020304" pitchFamily="18" charset="0"/>
                <a:cs typeface="Times New Roman" panose="02020603050405020304" pitchFamily="18" charset="0"/>
              </a:rPr>
              <a:t>Rebka</a:t>
            </a:r>
            <a:r>
              <a:rPr lang="fr-FR"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912862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162" y="39411"/>
            <a:ext cx="12049573" cy="552563"/>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Autres vérifications expérimentales</a:t>
            </a:r>
          </a:p>
        </p:txBody>
      </p:sp>
      <p:sp>
        <p:nvSpPr>
          <p:cNvPr id="5" name="ZoneTexte 4"/>
          <p:cNvSpPr txBox="1"/>
          <p:nvPr/>
        </p:nvSpPr>
        <p:spPr>
          <a:xfrm>
            <a:off x="64049" y="914400"/>
            <a:ext cx="12049573" cy="3046988"/>
          </a:xfrm>
          <a:prstGeom prst="rect">
            <a:avLst/>
          </a:prstGeom>
          <a:noFill/>
        </p:spPr>
        <p:txBody>
          <a:bodyPr wrap="square" rtlCol="0">
            <a:spAutoFit/>
          </a:bodyPr>
          <a:lstStyle/>
          <a:p>
            <a:pPr algn="just"/>
            <a:r>
              <a:rPr lang="fr-FR" sz="3200" b="1" dirty="0">
                <a:latin typeface="Times New Roman" panose="02020603050405020304" pitchFamily="18" charset="0"/>
                <a:cs typeface="Times New Roman" panose="02020603050405020304" pitchFamily="18" charset="0"/>
              </a:rPr>
              <a:t>Effet Shapiro: </a:t>
            </a:r>
            <a:r>
              <a:rPr lang="fr-FR" sz="3200" dirty="0">
                <a:latin typeface="Times New Roman" panose="02020603050405020304" pitchFamily="18" charset="0"/>
                <a:cs typeface="Times New Roman" panose="02020603050405020304" pitchFamily="18" charset="0"/>
              </a:rPr>
              <a:t>En 1964, Shapiro démontra qu'un rayon lumineux n'était pas seulement dévié en passant près d'une masse, mais également que la durée de son trajet était allongée par rapport à une géométrie euclidienne. Il calcula que le retard devait atteindre environ 200 microsecondes, donc parfaitement mesurable, pour une ligne de visée rasant le Soleil</a:t>
            </a:r>
          </a:p>
        </p:txBody>
      </p:sp>
      <p:pic>
        <p:nvPicPr>
          <p:cNvPr id="2050" name="Picture 2" descr="http://www.relativite.info/general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35635" y="3428999"/>
            <a:ext cx="2296437" cy="33068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relativite.info/saphi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141" y="3551131"/>
            <a:ext cx="2996848" cy="3306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6570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82" y="61253"/>
            <a:ext cx="12294959" cy="552563"/>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Autres vérifications expérimentales</a:t>
            </a:r>
          </a:p>
        </p:txBody>
      </p:sp>
      <p:sp>
        <p:nvSpPr>
          <p:cNvPr id="4" name="Rectangle 3"/>
          <p:cNvSpPr/>
          <p:nvPr/>
        </p:nvSpPr>
        <p:spPr>
          <a:xfrm>
            <a:off x="0" y="649404"/>
            <a:ext cx="11956026" cy="505075"/>
          </a:xfrm>
          <a:prstGeom prst="rect">
            <a:avLst/>
          </a:prstGeom>
        </p:spPr>
        <p:txBody>
          <a:bodyPr wrap="square">
            <a:spAutoFit/>
          </a:bodyPr>
          <a:lstStyle/>
          <a:p>
            <a:pPr algn="just">
              <a:lnSpc>
                <a:spcPct val="149000"/>
              </a:lnSpc>
              <a:spcBef>
                <a:spcPts val="0"/>
              </a:spcBef>
              <a:spcAft>
                <a:spcPts val="0"/>
              </a:spcAft>
            </a:pPr>
            <a:r>
              <a:rPr lang="fr-FR" dirty="0"/>
              <a:t> </a:t>
            </a:r>
            <a:endParaRPr lang="fr-FR" b="1" i="1" dirty="0">
              <a:latin typeface="Verdana" panose="020B0604030504040204" pitchFamily="34" charset="0"/>
            </a:endParaRPr>
          </a:p>
        </p:txBody>
      </p:sp>
      <p:pic>
        <p:nvPicPr>
          <p:cNvPr id="3076" name="Picture 4" descr="http://www.relativite.info/gravity%20prob%20b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87" y="3020194"/>
            <a:ext cx="5638800" cy="3629025"/>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24583" y="967409"/>
            <a:ext cx="12112079" cy="2062103"/>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Précession de l’axe de rotation d’un gyroscope, - Précession </a:t>
            </a:r>
            <a:r>
              <a:rPr lang="fr-FR" sz="3200" dirty="0" err="1">
                <a:latin typeface="Times New Roman" panose="02020603050405020304" pitchFamily="18" charset="0"/>
                <a:cs typeface="Times New Roman" panose="02020603050405020304" pitchFamily="18" charset="0"/>
              </a:rPr>
              <a:t>géodétique</a:t>
            </a:r>
            <a:r>
              <a:rPr lang="fr-FR" sz="3200" dirty="0">
                <a:latin typeface="Times New Roman" panose="02020603050405020304" pitchFamily="18" charset="0"/>
                <a:cs typeface="Times New Roman" panose="02020603050405020304" pitchFamily="18" charset="0"/>
              </a:rPr>
              <a:t> lié à la courbure de l’espace par la Terre  (effet De Sitter). - Entraînement en rotation de référentiel, lié à la rotation de la Terre. Ces deux effets très faibles ont été vérifiés par l’expérience Gravity Probe B</a:t>
            </a:r>
          </a:p>
        </p:txBody>
      </p:sp>
      <p:pic>
        <p:nvPicPr>
          <p:cNvPr id="3080" name="Picture 8" descr="http://www.relativite.info/LenseThirring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9226" y="3020194"/>
            <a:ext cx="5306734" cy="2987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6178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84362" y="8961"/>
            <a:ext cx="9736202" cy="963127"/>
          </a:xfrm>
        </p:spPr>
        <p:txBody>
          <a:bodyPr/>
          <a:lstStyle/>
          <a:p>
            <a:r>
              <a:rPr lang="fr-FR"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Trous noirs</a:t>
            </a:r>
          </a:p>
        </p:txBody>
      </p:sp>
      <p:sp>
        <p:nvSpPr>
          <p:cNvPr id="7" name="ZoneTexte 6"/>
          <p:cNvSpPr txBox="1"/>
          <p:nvPr/>
        </p:nvSpPr>
        <p:spPr>
          <a:xfrm>
            <a:off x="0" y="5761703"/>
            <a:ext cx="12054348" cy="461665"/>
          </a:xfrm>
          <a:prstGeom prst="rect">
            <a:avLst/>
          </a:prstGeom>
          <a:noFill/>
        </p:spPr>
        <p:txBody>
          <a:bodyPr wrap="square" rtlCol="0">
            <a:spAutoFit/>
          </a:bodyPr>
          <a:lstStyle/>
          <a:p>
            <a:pPr algn="just"/>
            <a:r>
              <a:rPr lang="fr-FR" sz="2400" dirty="0">
                <a:latin typeface="Times New Roman" panose="02020603050405020304" pitchFamily="18" charset="0"/>
                <a:cs typeface="Times New Roman" panose="02020603050405020304" pitchFamily="18" charset="0"/>
              </a:rPr>
              <a:t>.</a:t>
            </a:r>
          </a:p>
        </p:txBody>
      </p:sp>
      <p:pic>
        <p:nvPicPr>
          <p:cNvPr id="4" name="Image 3">
            <a:extLst>
              <a:ext uri="{FF2B5EF4-FFF2-40B4-BE49-F238E27FC236}">
                <a16:creationId xmlns:a16="http://schemas.microsoft.com/office/drawing/2014/main" id="{85142E0E-3633-BDAB-FE7D-FB9412B475AC}"/>
              </a:ext>
            </a:extLst>
          </p:cNvPr>
          <p:cNvPicPr>
            <a:picLocks noChangeAspect="1"/>
          </p:cNvPicPr>
          <p:nvPr/>
        </p:nvPicPr>
        <p:blipFill>
          <a:blip r:embed="rId2">
            <a:lum/>
            <a:alphaModFix/>
          </a:blip>
          <a:srcRect/>
          <a:stretch>
            <a:fillRect/>
          </a:stretch>
        </p:blipFill>
        <p:spPr>
          <a:xfrm>
            <a:off x="656740" y="1134609"/>
            <a:ext cx="10582597" cy="5126489"/>
          </a:xfrm>
          <a:prstGeom prst="rect">
            <a:avLst/>
          </a:prstGeom>
          <a:noFill/>
          <a:ln>
            <a:noFill/>
          </a:ln>
        </p:spPr>
      </p:pic>
      <p:cxnSp>
        <p:nvCxnSpPr>
          <p:cNvPr id="5" name="Connecteur droit avec flèche 4">
            <a:extLst>
              <a:ext uri="{FF2B5EF4-FFF2-40B4-BE49-F238E27FC236}">
                <a16:creationId xmlns:a16="http://schemas.microsoft.com/office/drawing/2014/main" id="{07C512A9-E5F8-D51A-A26F-BB4AE4896CD2}"/>
              </a:ext>
            </a:extLst>
          </p:cNvPr>
          <p:cNvCxnSpPr/>
          <p:nvPr/>
        </p:nvCxnSpPr>
        <p:spPr>
          <a:xfrm flipH="1">
            <a:off x="5948039" y="2459115"/>
            <a:ext cx="914400" cy="9698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1C30042A-8260-567E-D32E-32E52AE3EAD6}"/>
              </a:ext>
            </a:extLst>
          </p:cNvPr>
          <p:cNvSpPr txBox="1"/>
          <p:nvPr/>
        </p:nvSpPr>
        <p:spPr>
          <a:xfrm>
            <a:off x="5841507" y="1660124"/>
            <a:ext cx="3151573" cy="584775"/>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Le trou noir est là</a:t>
            </a:r>
          </a:p>
        </p:txBody>
      </p:sp>
    </p:spTree>
    <p:extLst>
      <p:ext uri="{BB962C8B-B14F-4D97-AF65-F5344CB8AC3E}">
        <p14:creationId xmlns:p14="http://schemas.microsoft.com/office/powerpoint/2010/main" val="34361314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05733" y="206202"/>
            <a:ext cx="9736202" cy="963127"/>
          </a:xfrm>
        </p:spPr>
        <p:txBody>
          <a:bodyPr/>
          <a:lstStyle/>
          <a:p>
            <a:r>
              <a:rPr lang="fr-FR"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Les ondes gravitationnelles</a:t>
            </a:r>
          </a:p>
        </p:txBody>
      </p:sp>
      <p:pic>
        <p:nvPicPr>
          <p:cNvPr id="3" name="Image 2"/>
          <p:cNvPicPr>
            <a:picLocks noChangeAspect="1"/>
          </p:cNvPicPr>
          <p:nvPr/>
        </p:nvPicPr>
        <p:blipFill>
          <a:blip r:embed="rId2"/>
          <a:stretch>
            <a:fillRect/>
          </a:stretch>
        </p:blipFill>
        <p:spPr>
          <a:xfrm>
            <a:off x="2483347" y="3053869"/>
            <a:ext cx="4820979" cy="3754360"/>
          </a:xfrm>
          <a:prstGeom prst="rect">
            <a:avLst/>
          </a:prstGeom>
        </p:spPr>
      </p:pic>
      <p:sp>
        <p:nvSpPr>
          <p:cNvPr id="4" name="ZoneTexte 3"/>
          <p:cNvSpPr txBox="1"/>
          <p:nvPr/>
        </p:nvSpPr>
        <p:spPr>
          <a:xfrm>
            <a:off x="304800" y="992633"/>
            <a:ext cx="11582400" cy="2062103"/>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Observation d’un pulsar binaire, source d’ondes gravitationnelles selon la relativité générale. </a:t>
            </a:r>
            <a:r>
              <a:rPr lang="fr-FR" sz="3200" b="1" dirty="0">
                <a:latin typeface="Times New Roman" panose="02020603050405020304" pitchFamily="18" charset="0"/>
                <a:cs typeface="Times New Roman" panose="02020603050405020304" pitchFamily="18" charset="0"/>
              </a:rPr>
              <a:t>L’observation sur 10 ans a permis de </a:t>
            </a:r>
            <a:r>
              <a:rPr lang="fr-FR" sz="3200" dirty="0">
                <a:latin typeface="Times New Roman" panose="02020603050405020304" pitchFamily="18" charset="0"/>
                <a:cs typeface="Times New Roman" panose="02020603050405020304" pitchFamily="18" charset="0"/>
              </a:rPr>
              <a:t>vérifier la conformité de ce mouvement avec celui prédit par la relativité générale, prix Nobel à (</a:t>
            </a:r>
            <a:r>
              <a:rPr lang="fr-FR" sz="3200" dirty="0" err="1">
                <a:latin typeface="Times New Roman" panose="02020603050405020304" pitchFamily="18" charset="0"/>
                <a:cs typeface="Times New Roman" panose="02020603050405020304" pitchFamily="18" charset="0"/>
              </a:rPr>
              <a:t>Hulse</a:t>
            </a:r>
            <a:r>
              <a:rPr lang="fr-FR" sz="3200" dirty="0">
                <a:latin typeface="Times New Roman" panose="02020603050405020304" pitchFamily="18" charset="0"/>
                <a:cs typeface="Times New Roman" panose="02020603050405020304" pitchFamily="18" charset="0"/>
              </a:rPr>
              <a:t> et Taylor) en 1973.</a:t>
            </a:r>
          </a:p>
        </p:txBody>
      </p:sp>
      <p:sp>
        <p:nvSpPr>
          <p:cNvPr id="5" name="ZoneTexte 4"/>
          <p:cNvSpPr txBox="1"/>
          <p:nvPr/>
        </p:nvSpPr>
        <p:spPr>
          <a:xfrm>
            <a:off x="7541342" y="4100052"/>
            <a:ext cx="4345858" cy="1569660"/>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Ci contre, un trou noir perturbé par des ondes gravitationnelles</a:t>
            </a:r>
          </a:p>
        </p:txBody>
      </p:sp>
    </p:spTree>
    <p:extLst>
      <p:ext uri="{BB962C8B-B14F-4D97-AF65-F5344CB8AC3E}">
        <p14:creationId xmlns:p14="http://schemas.microsoft.com/office/powerpoint/2010/main" val="1919223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67084" y="170336"/>
            <a:ext cx="8635155" cy="963127"/>
          </a:xfrm>
        </p:spPr>
        <p:txBody>
          <a:bodyPr/>
          <a:lstStyle/>
          <a:p>
            <a:r>
              <a:rPr lang="fr-FR"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Les ondes gravitationnelles</a:t>
            </a:r>
          </a:p>
        </p:txBody>
      </p:sp>
      <p:pic>
        <p:nvPicPr>
          <p:cNvPr id="1026" name="Picture 2" descr="LIGO Hanford Observatory Caltech MIT LIGO L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3463"/>
            <a:ext cx="7060002" cy="4717646"/>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7149736" y="1291683"/>
            <a:ext cx="5042264" cy="4401205"/>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LIGO regroupe déjà 2 interféromètres (de 2 x 4 km), un à Livingston, (Louisiane) et un à </a:t>
            </a:r>
            <a:r>
              <a:rPr lang="fr-FR" sz="3200" dirty="0" err="1">
                <a:latin typeface="Times New Roman" panose="02020603050405020304" pitchFamily="18" charset="0"/>
                <a:cs typeface="Times New Roman" panose="02020603050405020304" pitchFamily="18" charset="0"/>
              </a:rPr>
              <a:t>Hanford</a:t>
            </a:r>
            <a:r>
              <a:rPr lang="fr-FR" sz="3200" dirty="0">
                <a:latin typeface="Times New Roman" panose="02020603050405020304" pitchFamily="18" charset="0"/>
                <a:cs typeface="Times New Roman" panose="02020603050405020304" pitchFamily="18" charset="0"/>
              </a:rPr>
              <a:t>, (Washington). VIRGO (en Italie) a un interféromètre de ( 2 x 3 km). les deux équipes partagent leur données</a:t>
            </a:r>
            <a:r>
              <a:rPr lang="fr-FR" sz="2400" dirty="0">
                <a:latin typeface="Times New Roman" panose="02020603050405020304" pitchFamily="18" charset="0"/>
                <a:cs typeface="Times New Roman" panose="02020603050405020304" pitchFamily="18" charset="0"/>
              </a:rPr>
              <a:t>. </a:t>
            </a:r>
          </a:p>
          <a:p>
            <a:pPr algn="just"/>
            <a:r>
              <a:rPr lang="fr-FR" sz="2400" dirty="0">
                <a:latin typeface="Times New Roman" panose="02020603050405020304" pitchFamily="18" charset="0"/>
                <a:cs typeface="Times New Roman" panose="02020603050405020304" pitchFamily="18" charset="0"/>
              </a:rPr>
              <a:t>© Caltech, MIT, </a:t>
            </a:r>
            <a:r>
              <a:rPr lang="fr-FR" sz="2400" i="1" dirty="0" err="1">
                <a:latin typeface="Times New Roman" panose="02020603050405020304" pitchFamily="18" charset="0"/>
                <a:cs typeface="Times New Roman" panose="02020603050405020304" pitchFamily="18" charset="0"/>
              </a:rPr>
              <a:t>Ligo</a:t>
            </a:r>
            <a:r>
              <a:rPr lang="fr-FR" sz="2400" i="1"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Lab</a:t>
            </a:r>
            <a:endParaRPr lang="fr-FR" sz="24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95281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5986272" y="856357"/>
            <a:ext cx="6124956" cy="6001643"/>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L'événement date du 14/9/2015 à 9h51 GMT. Il s'agit de la fusion de deux trous noirs stellaires situés approximativement à 1,3 milliard d'années-lumière. Leurs masses respectives sont estimées respectivement à 36 et 29 masses solaires, le trou noir résultant étant d'une masse inférieure à la somme, la différence correspondant à ce qui est "parti" sous forme d'ondes gravitationnelles</a:t>
            </a:r>
            <a:r>
              <a:rPr lang="fr-FR" sz="2400" dirty="0">
                <a:latin typeface="Times New Roman" panose="02020603050405020304" pitchFamily="18" charset="0"/>
                <a:cs typeface="Times New Roman" panose="02020603050405020304" pitchFamily="18" charset="0"/>
              </a:rPr>
              <a:t>. </a:t>
            </a:r>
          </a:p>
        </p:txBody>
      </p:sp>
      <p:sp>
        <p:nvSpPr>
          <p:cNvPr id="8" name="AutoShape 8" descr="http://forums.futura-sciences.com/attachments/actualites/306218d1455207045-rumeurs-de-detection-directe-dondes-gravitationnelles-ligo-signal_ligo.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0" descr="http://forums.futura-sciences.com/attachments/actualites/306218d1455207045-rumeurs-de-detection-directe-dondes-gravitationnelles-ligo-signal_ligo.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AutoShape 12" descr="http://forums.futura-sciences.com/attachments/actualites/306218d1455207045-rumeurs-de-detection-directe-dondes-gravitationnelles-ligo-signal_ligo.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6" name="Picture 2" descr="http://www.space.com/images/i/000/053/186/original/ligo-data-plots.jpg?1455209503?interpolation=lanczos-none&amp;downsize=*:1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 y="779455"/>
            <a:ext cx="5905500" cy="590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4981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0411" y="7937"/>
            <a:ext cx="9471178" cy="963127"/>
          </a:xfrm>
        </p:spPr>
        <p:txBody>
          <a:bodyPr/>
          <a:lstStyle/>
          <a:p>
            <a:r>
              <a:rPr lang="fr-FR"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Les ondes gravitationnelles</a:t>
            </a:r>
          </a:p>
        </p:txBody>
      </p:sp>
      <p:sp>
        <p:nvSpPr>
          <p:cNvPr id="6" name="ZoneTexte 5"/>
          <p:cNvSpPr txBox="1"/>
          <p:nvPr/>
        </p:nvSpPr>
        <p:spPr>
          <a:xfrm>
            <a:off x="7970394" y="1119239"/>
            <a:ext cx="3913631" cy="5016758"/>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LIGO </a:t>
            </a:r>
            <a:r>
              <a:rPr lang="fr-FR" sz="3200" dirty="0" err="1">
                <a:latin typeface="Times New Roman" panose="02020603050405020304" pitchFamily="18" charset="0"/>
                <a:cs typeface="Times New Roman" panose="02020603050405020304" pitchFamily="18" charset="0"/>
              </a:rPr>
              <a:t>Observatory</a:t>
            </a:r>
            <a:r>
              <a:rPr lang="fr-FR" sz="3200" dirty="0">
                <a:latin typeface="Times New Roman" panose="02020603050405020304" pitchFamily="18" charset="0"/>
                <a:cs typeface="Times New Roman" panose="02020603050405020304" pitchFamily="18" charset="0"/>
              </a:rPr>
              <a:t> Caltech MIT LIGO </a:t>
            </a:r>
            <a:r>
              <a:rPr lang="fr-FR" sz="3200" dirty="0" err="1">
                <a:latin typeface="Times New Roman" panose="02020603050405020304" pitchFamily="18" charset="0"/>
                <a:cs typeface="Times New Roman" panose="02020603050405020304" pitchFamily="18" charset="0"/>
              </a:rPr>
              <a:t>Lab</a:t>
            </a:r>
            <a:endParaRPr lang="fr-FR" sz="3200" dirty="0">
              <a:latin typeface="Times New Roman" panose="02020603050405020304" pitchFamily="18" charset="0"/>
              <a:cs typeface="Times New Roman" panose="02020603050405020304" pitchFamily="18" charset="0"/>
            </a:endParaRPr>
          </a:p>
          <a:p>
            <a:pPr algn="just"/>
            <a:endParaRPr lang="fr-FR" sz="3200" dirty="0">
              <a:latin typeface="Times New Roman" panose="02020603050405020304" pitchFamily="18" charset="0"/>
              <a:cs typeface="Times New Roman" panose="02020603050405020304" pitchFamily="18" charset="0"/>
            </a:endParaRPr>
          </a:p>
          <a:p>
            <a:pPr algn="just"/>
            <a:r>
              <a:rPr lang="fr-FR" sz="3200" dirty="0">
                <a:latin typeface="Times New Roman" panose="02020603050405020304" pitchFamily="18" charset="0"/>
                <a:cs typeface="Times New Roman" panose="02020603050405020304" pitchFamily="18" charset="0"/>
              </a:rPr>
              <a:t>Une vue d’artiste représentant la fusion des 2 trous noirs et les ondes gravitationnelles émises</a:t>
            </a:r>
            <a:r>
              <a:rPr lang="fr-FR" sz="2400" dirty="0">
                <a:latin typeface="Times New Roman" panose="02020603050405020304" pitchFamily="18" charset="0"/>
                <a:cs typeface="Times New Roman" panose="02020603050405020304" pitchFamily="18" charset="0"/>
              </a:rPr>
              <a:t>. </a:t>
            </a:r>
            <a:endParaRPr lang="fr-FR" sz="2400" dirty="0">
              <a:effectLst/>
              <a:latin typeface="Times New Roman" panose="02020603050405020304" pitchFamily="18" charset="0"/>
              <a:cs typeface="Times New Roman" panose="02020603050405020304" pitchFamily="18" charset="0"/>
            </a:endParaRPr>
          </a:p>
        </p:txBody>
      </p:sp>
      <p:sp>
        <p:nvSpPr>
          <p:cNvPr id="8" name="AutoShape 8" descr="http://forums.futura-sciences.com/attachments/actualites/306218d1455207045-rumeurs-de-detection-directe-dondes-gravitationnelles-ligo-signal_ligo.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10" descr="http://forums.futura-sciences.com/attachments/actualites/306218d1455207045-rumeurs-de-detection-directe-dondes-gravitationnelles-ligo-signal_ligo.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AutoShape 12" descr="http://forums.futura-sciences.com/attachments/actualites/306218d1455207045-rumeurs-de-detection-directe-dondes-gravitationnelles-ligo-signal_ligo.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975" y="914007"/>
            <a:ext cx="7636972" cy="5719774"/>
          </a:xfrm>
          <a:prstGeom prst="rect">
            <a:avLst/>
          </a:prstGeom>
        </p:spPr>
      </p:pic>
    </p:spTree>
    <p:extLst>
      <p:ext uri="{BB962C8B-B14F-4D97-AF65-F5344CB8AC3E}">
        <p14:creationId xmlns:p14="http://schemas.microsoft.com/office/powerpoint/2010/main" val="29583067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0"/>
            <a:ext cx="11347373" cy="936434"/>
          </a:xfrm>
        </p:spPr>
        <p:txBody>
          <a:bodyPr/>
          <a:lstStyle/>
          <a:p>
            <a:r>
              <a:rPr lang="fr-FR"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eLISA</a:t>
            </a:r>
            <a:r>
              <a:rPr lang="fr-FR"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fr-FR"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Evolved Laser </a:t>
            </a:r>
            <a:r>
              <a:rPr lang="fr-FR"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Interferometer</a:t>
            </a:r>
            <a:r>
              <a:rPr lang="fr-FR"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fr-FR"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Space</a:t>
            </a:r>
            <a:r>
              <a:rPr lang="fr-FR"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fr-FR"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Antenna</a:t>
            </a:r>
            <a:endParaRPr lang="fr-FR"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026" name="Picture 2" descr="http://lisa.nasa.gov/images/LISA_Constellation2_500px.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598" y="1873655"/>
            <a:ext cx="6192456" cy="404986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92598" y="783014"/>
            <a:ext cx="10209642" cy="523220"/>
          </a:xfrm>
          <a:prstGeom prst="rect">
            <a:avLst/>
          </a:prstGeom>
          <a:noFill/>
        </p:spPr>
        <p:txBody>
          <a:bodyPr wrap="square" rtlCol="0">
            <a:spAutoFit/>
          </a:bodyPr>
          <a:lstStyle/>
          <a:p>
            <a:r>
              <a:rPr lang="fr-FR" sz="2800" dirty="0">
                <a:solidFill>
                  <a:srgbClr val="FFFF00"/>
                </a:solidFill>
                <a:latin typeface="Times New Roman" panose="02020603050405020304" pitchFamily="18" charset="0"/>
                <a:cs typeface="Times New Roman" panose="02020603050405020304" pitchFamily="18" charset="0"/>
              </a:rPr>
              <a:t>Le Futur: Détection d’ondes gravitationnelles à très basses fréquences</a:t>
            </a:r>
          </a:p>
        </p:txBody>
      </p:sp>
      <p:sp>
        <p:nvSpPr>
          <p:cNvPr id="5" name="ZoneTexte 4"/>
          <p:cNvSpPr txBox="1"/>
          <p:nvPr/>
        </p:nvSpPr>
        <p:spPr>
          <a:xfrm>
            <a:off x="6285054" y="1338549"/>
            <a:ext cx="5906946" cy="5509200"/>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eLISA</a:t>
            </a:r>
            <a:r>
              <a:rPr lang="en-US" sz="3200" dirty="0">
                <a:latin typeface="Times New Roman" panose="02020603050405020304" pitchFamily="18" charset="0"/>
                <a:cs typeface="Times New Roman" panose="02020603050405020304" pitchFamily="18" charset="0"/>
              </a:rPr>
              <a:t> (2034) le premier </a:t>
            </a:r>
            <a:r>
              <a:rPr lang="en-US" sz="3200" dirty="0" err="1">
                <a:latin typeface="Times New Roman" panose="02020603050405020304" pitchFamily="18" charset="0"/>
                <a:cs typeface="Times New Roman" panose="02020603050405020304" pitchFamily="18" charset="0"/>
              </a:rPr>
              <a:t>détecteur</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d’ondes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gravitationnelles</a:t>
            </a:r>
            <a:r>
              <a:rPr lang="en-US" sz="3200" dirty="0">
                <a:latin typeface="Times New Roman" panose="02020603050405020304" pitchFamily="18" charset="0"/>
                <a:cs typeface="Times New Roman" panose="02020603050405020304" pitchFamily="18" charset="0"/>
              </a:rPr>
              <a:t> dans </a:t>
            </a:r>
            <a:r>
              <a:rPr lang="en-US" sz="3200" dirty="0" err="1">
                <a:latin typeface="Times New Roman" panose="02020603050405020304" pitchFamily="18" charset="0"/>
                <a:cs typeface="Times New Roman" panose="02020603050405020304" pitchFamily="18" charset="0"/>
              </a:rPr>
              <a:t>l’espace</a:t>
            </a:r>
            <a:r>
              <a:rPr lang="en-US" sz="3200" dirty="0">
                <a:latin typeface="Times New Roman" panose="02020603050405020304" pitchFamily="18" charset="0"/>
                <a:cs typeface="Times New Roman" panose="02020603050405020304" pitchFamily="18" charset="0"/>
              </a:rPr>
              <a:t>. Il </a:t>
            </a:r>
            <a:r>
              <a:rPr lang="en-US" sz="3200" dirty="0" err="1">
                <a:latin typeface="Times New Roman" panose="02020603050405020304" pitchFamily="18" charset="0"/>
                <a:cs typeface="Times New Roman" panose="02020603050405020304" pitchFamily="18" charset="0"/>
              </a:rPr>
              <a:t>mesurera</a:t>
            </a:r>
            <a:r>
              <a:rPr lang="en-US" sz="3200" dirty="0">
                <a:latin typeface="Times New Roman" panose="02020603050405020304" pitchFamily="18" charset="0"/>
                <a:cs typeface="Times New Roman" panose="02020603050405020304" pitchFamily="18" charset="0"/>
              </a:rPr>
              <a:t> les </a:t>
            </a:r>
            <a:r>
              <a:rPr lang="en-US" sz="3200" dirty="0" err="1">
                <a:latin typeface="Times New Roman" panose="02020603050405020304" pitchFamily="18" charset="0"/>
                <a:cs typeface="Times New Roman" panose="02020603050405020304" pitchFamily="18" charset="0"/>
              </a:rPr>
              <a:t>ondes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gravitationnelles</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directement</a:t>
            </a:r>
            <a:r>
              <a:rPr lang="en-US" sz="3200" dirty="0">
                <a:latin typeface="Times New Roman" panose="02020603050405020304" pitchFamily="18" charset="0"/>
                <a:cs typeface="Times New Roman" panose="02020603050405020304" pitchFamily="18" charset="0"/>
              </a:rPr>
              <a:t> par </a:t>
            </a:r>
            <a:r>
              <a:rPr lang="en-US" sz="3200" dirty="0" err="1">
                <a:latin typeface="Times New Roman" panose="02020603050405020304" pitchFamily="18" charset="0"/>
                <a:cs typeface="Times New Roman" panose="02020603050405020304" pitchFamily="18" charset="0"/>
              </a:rPr>
              <a:t>interférométrie</a:t>
            </a:r>
            <a:r>
              <a:rPr lang="en-US" sz="3200" dirty="0">
                <a:latin typeface="Times New Roman" panose="02020603050405020304" pitchFamily="18" charset="0"/>
                <a:cs typeface="Times New Roman" panose="02020603050405020304" pitchFamily="18" charset="0"/>
              </a:rPr>
              <a:t> laser. </a:t>
            </a:r>
            <a:r>
              <a:rPr lang="en-US" sz="3200" dirty="0" err="1">
                <a:latin typeface="Times New Roman" panose="02020603050405020304" pitchFamily="18" charset="0"/>
                <a:cs typeface="Times New Roman" panose="02020603050405020304" pitchFamily="18" charset="0"/>
              </a:rPr>
              <a:t>L’instrument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est</a:t>
            </a:r>
            <a:r>
              <a:rPr lang="en-US" sz="3200" dirty="0">
                <a:latin typeface="Times New Roman" panose="02020603050405020304" pitchFamily="18" charset="0"/>
                <a:cs typeface="Times New Roman" panose="02020603050405020304" pitchFamily="18" charset="0"/>
              </a:rPr>
              <a:t> un ensemble de </a:t>
            </a:r>
            <a:r>
              <a:rPr lang="en-US" sz="3200" dirty="0" err="1">
                <a:latin typeface="Times New Roman" panose="02020603050405020304" pitchFamily="18" charset="0"/>
                <a:cs typeface="Times New Roman" panose="02020603050405020304" pitchFamily="18" charset="0"/>
              </a:rPr>
              <a:t>trois</a:t>
            </a:r>
            <a:r>
              <a:rPr lang="en-US" sz="3200" dirty="0">
                <a:latin typeface="Times New Roman" panose="02020603050405020304" pitchFamily="18" charset="0"/>
                <a:cs typeface="Times New Roman" panose="02020603050405020304" pitchFamily="18" charset="0"/>
              </a:rPr>
              <a:t> satellites formant un triangle </a:t>
            </a:r>
            <a:r>
              <a:rPr lang="en-US" sz="3200" dirty="0" err="1">
                <a:latin typeface="Times New Roman" panose="02020603050405020304" pitchFamily="18" charset="0"/>
                <a:cs typeface="Times New Roman" panose="02020603050405020304" pitchFamily="18" charset="0"/>
              </a:rPr>
              <a:t>équilatéral</a:t>
            </a:r>
            <a:r>
              <a:rPr lang="en-US" sz="3200" dirty="0">
                <a:latin typeface="Times New Roman" panose="02020603050405020304" pitchFamily="18" charset="0"/>
                <a:cs typeface="Times New Roman" panose="02020603050405020304" pitchFamily="18" charset="0"/>
              </a:rPr>
              <a:t> d’un million de </a:t>
            </a:r>
            <a:r>
              <a:rPr lang="en-US" sz="3200" dirty="0" err="1">
                <a:latin typeface="Times New Roman" panose="02020603050405020304" pitchFamily="18" charset="0"/>
                <a:cs typeface="Times New Roman" panose="02020603050405020304" pitchFamily="18" charset="0"/>
              </a:rPr>
              <a:t>kilomètres</a:t>
            </a:r>
            <a:r>
              <a:rPr lang="en-US" sz="3200" dirty="0">
                <a:latin typeface="Times New Roman" panose="02020603050405020304" pitchFamily="18" charset="0"/>
                <a:cs typeface="Times New Roman" panose="02020603050405020304" pitchFamily="18" charset="0"/>
              </a:rPr>
              <a:t> de </a:t>
            </a:r>
            <a:r>
              <a:rPr lang="en-US" sz="3200" dirty="0" err="1">
                <a:latin typeface="Times New Roman" panose="02020603050405020304" pitchFamily="18" charset="0"/>
                <a:cs typeface="Times New Roman" panose="02020603050405020304" pitchFamily="18" charset="0"/>
              </a:rPr>
              <a:t>côté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L’ensemble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décrit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une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orbite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héliocentrique</a:t>
            </a:r>
            <a:r>
              <a:rPr lang="en-US" sz="3200" dirty="0">
                <a:latin typeface="Times New Roman" panose="02020603050405020304" pitchFamily="18" charset="0"/>
                <a:cs typeface="Times New Roman" panose="02020603050405020304" pitchFamily="18" charset="0"/>
              </a:rPr>
              <a:t> de </a:t>
            </a:r>
            <a:r>
              <a:rPr lang="en-US" sz="3200" dirty="0" err="1">
                <a:latin typeface="Times New Roman" panose="02020603050405020304" pitchFamily="18" charset="0"/>
                <a:cs typeface="Times New Roman" panose="02020603050405020304" pitchFamily="18" charset="0"/>
              </a:rPr>
              <a:t>même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période</a:t>
            </a:r>
            <a:r>
              <a:rPr lang="en-US" sz="3200" dirty="0">
                <a:latin typeface="Times New Roman" panose="02020603050405020304" pitchFamily="18" charset="0"/>
                <a:cs typeface="Times New Roman" panose="02020603050405020304" pitchFamily="18" charset="0"/>
              </a:rPr>
              <a:t> que la Terre.</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8603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D20F8C9-3B92-230F-E958-D2BBD47ED60B}"/>
              </a:ext>
            </a:extLst>
          </p:cNvPr>
          <p:cNvPicPr>
            <a:picLocks noChangeAspect="1"/>
          </p:cNvPicPr>
          <p:nvPr/>
        </p:nvPicPr>
        <p:blipFill rotWithShape="1">
          <a:blip r:embed="rId2">
            <a:extLst>
              <a:ext uri="{28A0092B-C50C-407E-A947-70E740481C1C}">
                <a14:useLocalDpi xmlns:a14="http://schemas.microsoft.com/office/drawing/2010/main" val="0"/>
              </a:ext>
            </a:extLst>
          </a:blip>
          <a:srcRect l="22286" t="20464" r="39857" b="23146"/>
          <a:stretch/>
        </p:blipFill>
        <p:spPr>
          <a:xfrm>
            <a:off x="1227909" y="0"/>
            <a:ext cx="9977350" cy="6927668"/>
          </a:xfrm>
          <a:prstGeom prst="rect">
            <a:avLst/>
          </a:prstGeom>
        </p:spPr>
      </p:pic>
    </p:spTree>
    <p:extLst>
      <p:ext uri="{BB962C8B-B14F-4D97-AF65-F5344CB8AC3E}">
        <p14:creationId xmlns:p14="http://schemas.microsoft.com/office/powerpoint/2010/main" val="4648264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12201" y="165252"/>
            <a:ext cx="7741399" cy="781171"/>
          </a:xfrm>
        </p:spPr>
        <p:txBody>
          <a:bodyPr/>
          <a:lstStyle/>
          <a:p>
            <a:r>
              <a:rPr lang="fr-FR"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lgerian" panose="04020705040A02060702" pitchFamily="82" charset="0"/>
              </a:rPr>
              <a:t>Mission LISA: vue d’artiste</a:t>
            </a:r>
          </a:p>
        </p:txBody>
      </p:sp>
      <p:pic>
        <p:nvPicPr>
          <p:cNvPr id="2050" name="Picture 2" descr="LISA-wav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00830" y="1198987"/>
            <a:ext cx="7082642" cy="5311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3524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4028" y="73355"/>
            <a:ext cx="10607183" cy="693832"/>
          </a:xfrm>
        </p:spPr>
        <p:txBody>
          <a:bodyPr/>
          <a:lstStyle/>
          <a:p>
            <a:r>
              <a:rPr lang="fr-FR"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lgerian" panose="04020705040A02060702" pitchFamily="82" charset="0"/>
              </a:rPr>
              <a:t>Effets des ondes gravitationnelles</a:t>
            </a:r>
          </a:p>
        </p:txBody>
      </p:sp>
      <p:pic>
        <p:nvPicPr>
          <p:cNvPr id="4098" name="Picture 2" descr="https://upload.wikimedia.org/wikipedia/commons/thumb/b/b8/Wavy.gif/220px-Wavy.gif"/>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78567" y="2666932"/>
            <a:ext cx="4429668" cy="277861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upload.wikimedia.org/wikipedia/commons/b/b8/GravitationalWave_PlusPolarizati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628" y="813353"/>
            <a:ext cx="2431367" cy="243136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upload.wikimedia.org/wikipedia/commons/b/b8/GravitationalWave_CrossPolarizatio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9331" y="3724509"/>
            <a:ext cx="2395960" cy="239596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upload.wikimedia.org/wikipedia/commons/thumb/c/cc/White_dwarfs_circling_each_other_and_then_colliding.gif/320px-White_dwarfs_circling_each_other_and_then_collidin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622" y="991289"/>
            <a:ext cx="2307878" cy="4739522"/>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0" y="5776977"/>
            <a:ext cx="3967862" cy="830997"/>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Source d’OG : Coalescence de binaires (pulsars par exemple).</a:t>
            </a:r>
          </a:p>
        </p:txBody>
      </p:sp>
      <p:sp>
        <p:nvSpPr>
          <p:cNvPr id="4" name="ZoneTexte 3"/>
          <p:cNvSpPr txBox="1"/>
          <p:nvPr/>
        </p:nvSpPr>
        <p:spPr>
          <a:xfrm>
            <a:off x="3819646" y="3236079"/>
            <a:ext cx="2523349" cy="461665"/>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Polarisation type +</a:t>
            </a:r>
          </a:p>
        </p:txBody>
      </p:sp>
      <p:sp>
        <p:nvSpPr>
          <p:cNvPr id="5" name="ZoneTexte 4"/>
          <p:cNvSpPr txBox="1"/>
          <p:nvPr/>
        </p:nvSpPr>
        <p:spPr>
          <a:xfrm>
            <a:off x="3967862" y="6192475"/>
            <a:ext cx="2548685" cy="461665"/>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Polarisation type X</a:t>
            </a:r>
          </a:p>
        </p:txBody>
      </p:sp>
    </p:spTree>
    <p:extLst>
      <p:ext uri="{BB962C8B-B14F-4D97-AF65-F5344CB8AC3E}">
        <p14:creationId xmlns:p14="http://schemas.microsoft.com/office/powerpoint/2010/main" val="5372710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78249"/>
            <a:ext cx="12096207" cy="1400530"/>
          </a:xfrm>
        </p:spPr>
        <p:txBody>
          <a:bodyPr/>
          <a:lstStyle/>
          <a:p>
            <a:pPr algn="ctr"/>
            <a:r>
              <a:rPr lang="fr-FR"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lgerian" panose="04020705040A02060702" pitchFamily="82" charset="0"/>
              </a:rPr>
              <a:t>Effets d’ondes gravitationnelles sur </a:t>
            </a:r>
            <a:r>
              <a:rPr lang="fr-FR"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lgerian" panose="04020705040A02060702" pitchFamily="82" charset="0"/>
              </a:rPr>
              <a:t>eLISA</a:t>
            </a:r>
            <a:endParaRPr lang="fr-FR"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lgerian" panose="04020705040A02060702" pitchFamily="82" charset="0"/>
            </a:endParaRPr>
          </a:p>
        </p:txBody>
      </p:sp>
      <p:pic>
        <p:nvPicPr>
          <p:cNvPr id="5122" name="Picture 2" descr="https://upload.wikimedia.org/wikipedia/commons/thumb/d/dc/LISA_GW_movie.gif/300px-LISA_GW_movie.gif"/>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51949" y="2073557"/>
            <a:ext cx="6794340" cy="4597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7089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6981" y="88925"/>
            <a:ext cx="10402530" cy="963127"/>
          </a:xfrm>
        </p:spPr>
        <p:txBody>
          <a:bodyPr/>
          <a:lstStyle/>
          <a:p>
            <a:r>
              <a:rPr lang="fr-FR"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Horloges atomiques embarquées: GPS</a:t>
            </a:r>
          </a:p>
        </p:txBody>
      </p:sp>
      <p:pic>
        <p:nvPicPr>
          <p:cNvPr id="1026" name="Picture 2" descr="Fichier:ConstellationGP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0812" y="1415846"/>
            <a:ext cx="4164883" cy="333190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88491" y="5206796"/>
            <a:ext cx="11808542" cy="1569660"/>
          </a:xfrm>
          <a:prstGeom prst="rect">
            <a:avLst/>
          </a:prstGeom>
          <a:noFill/>
        </p:spPr>
        <p:txBody>
          <a:bodyPr wrap="square" rtlCol="0">
            <a:spAutoFit/>
          </a:bodyPr>
          <a:lstStyle/>
          <a:p>
            <a:pPr algn="just"/>
            <a:r>
              <a:rPr lang="fr-FR" sz="2400" dirty="0">
                <a:latin typeface="Times New Roman" panose="02020603050405020304" pitchFamily="18" charset="0"/>
                <a:cs typeface="Times New Roman" panose="02020603050405020304" pitchFamily="18" charset="0"/>
              </a:rPr>
              <a:t>Les satellites sont à plus de 20 000km d’altitude. L’horloge atomique a une précision de 10</a:t>
            </a:r>
            <a:r>
              <a:rPr lang="fr-FR" sz="2400" baseline="30000" dirty="0">
                <a:latin typeface="Times New Roman" panose="02020603050405020304" pitchFamily="18" charset="0"/>
                <a:cs typeface="Times New Roman" panose="02020603050405020304" pitchFamily="18" charset="0"/>
              </a:rPr>
              <a:t>-10</a:t>
            </a:r>
            <a:r>
              <a:rPr lang="fr-FR" sz="2400" dirty="0">
                <a:latin typeface="Times New Roman" panose="02020603050405020304" pitchFamily="18" charset="0"/>
                <a:cs typeface="Times New Roman" panose="02020603050405020304" pitchFamily="18" charset="0"/>
              </a:rPr>
              <a:t> (dérive d’environ </a:t>
            </a:r>
            <a:r>
              <a:rPr lang="fr-FR" sz="2400" i="1" dirty="0">
                <a:latin typeface="Times New Roman" panose="02020603050405020304" pitchFamily="18" charset="0"/>
                <a:cs typeface="Times New Roman" panose="02020603050405020304" pitchFamily="18" charset="0"/>
              </a:rPr>
              <a:t>1s</a:t>
            </a:r>
            <a:r>
              <a:rPr lang="fr-FR" sz="2400" dirty="0">
                <a:latin typeface="Times New Roman" panose="02020603050405020304" pitchFamily="18" charset="0"/>
                <a:cs typeface="Times New Roman" panose="02020603050405020304" pitchFamily="18" charset="0"/>
              </a:rPr>
              <a:t> par millénaire) ce qui permet une localisation, après corrections relativistes à mieux que 1m près (précision maximale). Sans les corrections relativistes le système dériverait de 11km par jour.</a:t>
            </a:r>
          </a:p>
        </p:txBody>
      </p:sp>
      <p:pic>
        <p:nvPicPr>
          <p:cNvPr id="1028" name="Picture 4" descr="http://www.ac-creteil.fr/lycees/93/lmichelbobigny/dossiers/Einstein/physique/images/p1chap8_html_5de3e08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8659" y="1052052"/>
            <a:ext cx="3162300"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9818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86654" y="103178"/>
            <a:ext cx="9404723" cy="1400530"/>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Conclusion</a:t>
            </a:r>
          </a:p>
        </p:txBody>
      </p:sp>
      <p:sp>
        <p:nvSpPr>
          <p:cNvPr id="3" name="Espace réservé du contenu 2"/>
          <p:cNvSpPr>
            <a:spLocks noGrp="1"/>
          </p:cNvSpPr>
          <p:nvPr>
            <p:ph idx="1"/>
          </p:nvPr>
        </p:nvSpPr>
        <p:spPr>
          <a:xfrm>
            <a:off x="524981" y="1503708"/>
            <a:ext cx="11225718" cy="4406630"/>
          </a:xfrm>
        </p:spPr>
        <p:txBody>
          <a:bodyPr>
            <a:normAutofit/>
          </a:bodyPr>
          <a:lstStyle/>
          <a:p>
            <a:pPr algn="just"/>
            <a:r>
              <a:rPr lang="fr-FR" sz="3200" dirty="0">
                <a:latin typeface="Times New Roman" panose="02020603050405020304" pitchFamily="18" charset="0"/>
                <a:cs typeface="Times New Roman" panose="02020603050405020304" pitchFamily="18" charset="0"/>
              </a:rPr>
              <a:t>Sacralisé par certains, vilipendé par d’autres, Einstein restera, contre vents et marées, une figure incontournable de l’histoire de la science car, nonobstant quelques petites turpitudes, son œuvre restera, avec la mécanique quantique, un des deux monuments scientifiques de la science du 20</a:t>
            </a:r>
            <a:r>
              <a:rPr lang="fr-FR" sz="3200" baseline="30000" dirty="0">
                <a:latin typeface="Times New Roman" panose="02020603050405020304" pitchFamily="18" charset="0"/>
                <a:cs typeface="Times New Roman" panose="02020603050405020304" pitchFamily="18" charset="0"/>
              </a:rPr>
              <a:t>ième</a:t>
            </a:r>
            <a:r>
              <a:rPr lang="fr-FR" sz="3200" dirty="0">
                <a:latin typeface="Times New Roman" panose="02020603050405020304" pitchFamily="18" charset="0"/>
                <a:cs typeface="Times New Roman" panose="02020603050405020304" pitchFamily="18" charset="0"/>
              </a:rPr>
              <a:t> siècle, et est toujours la théorie de référence de la gravitation, un siècle après. </a:t>
            </a:r>
          </a:p>
          <a:p>
            <a:endParaRPr lang="fr-FR" dirty="0"/>
          </a:p>
        </p:txBody>
      </p:sp>
    </p:spTree>
    <p:extLst>
      <p:ext uri="{BB962C8B-B14F-4D97-AF65-F5344CB8AC3E}">
        <p14:creationId xmlns:p14="http://schemas.microsoft.com/office/powerpoint/2010/main" val="701517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75523" y="103178"/>
            <a:ext cx="4120407" cy="1130818"/>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Conclusion</a:t>
            </a:r>
          </a:p>
        </p:txBody>
      </p:sp>
      <p:sp>
        <p:nvSpPr>
          <p:cNvPr id="3" name="Espace réservé du contenu 2"/>
          <p:cNvSpPr>
            <a:spLocks noGrp="1"/>
          </p:cNvSpPr>
          <p:nvPr>
            <p:ph idx="1"/>
          </p:nvPr>
        </p:nvSpPr>
        <p:spPr>
          <a:xfrm>
            <a:off x="524981" y="1503708"/>
            <a:ext cx="11225718" cy="4406630"/>
          </a:xfrm>
        </p:spPr>
        <p:txBody>
          <a:bodyPr>
            <a:normAutofit/>
          </a:bodyPr>
          <a:lstStyle/>
          <a:p>
            <a:pPr algn="just"/>
            <a:r>
              <a:rPr lang="fr-FR" sz="3200" dirty="0">
                <a:latin typeface="Times New Roman" panose="02020603050405020304" pitchFamily="18" charset="0"/>
                <a:cs typeface="Times New Roman" panose="02020603050405020304" pitchFamily="18" charset="0"/>
              </a:rPr>
              <a:t>Cependant, comme l’épisode avec Painlevé l’a montré, cela confirme que pour des découvertes d’une telle ampleur, leurs auteurs, s’ils ont été bien inspirés, réalisent rarement l’étendue de ce qu’ils ont révélé: L’œuvre dépasse le créateur!</a:t>
            </a:r>
          </a:p>
          <a:p>
            <a:pPr algn="just"/>
            <a:r>
              <a:rPr lang="fr-FR" sz="3200" dirty="0">
                <a:latin typeface="Times New Roman" panose="02020603050405020304" pitchFamily="18" charset="0"/>
                <a:cs typeface="Times New Roman" panose="02020603050405020304" pitchFamily="18" charset="0"/>
              </a:rPr>
              <a:t>En particulier, la contribution de Painlevé et son rejet par la communauté scientifique nous offre un modèle d’un désastre scientifique dont il convient de tirer les enseignements pour faire face aux défis que nous pose la science contemporaine ! </a:t>
            </a:r>
          </a:p>
          <a:p>
            <a:endParaRPr lang="fr-FR" dirty="0"/>
          </a:p>
        </p:txBody>
      </p:sp>
    </p:spTree>
    <p:extLst>
      <p:ext uri="{BB962C8B-B14F-4D97-AF65-F5344CB8AC3E}">
        <p14:creationId xmlns:p14="http://schemas.microsoft.com/office/powerpoint/2010/main" val="24202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ntalfloss.com/sites/default/files/styles/insert_main_wide_image/public/einstein1_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98607" y="1490588"/>
            <a:ext cx="4208206" cy="507020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 y="167149"/>
            <a:ext cx="10697497" cy="1323439"/>
          </a:xfrm>
          <a:prstGeom prst="rect">
            <a:avLst/>
          </a:prstGeom>
          <a:noFill/>
        </p:spPr>
        <p:txBody>
          <a:bodyPr wrap="square" rtlCol="0">
            <a:spAutoFit/>
          </a:bodyPr>
          <a:lstStyle/>
          <a:p>
            <a:pPr algn="ctr"/>
            <a:r>
              <a:rPr lang="fr-FR" sz="4000" b="1" dirty="0">
                <a:ln w="9525">
                  <a:solidFill>
                    <a:schemeClr val="bg1"/>
                  </a:solidFill>
                  <a:prstDash val="solid"/>
                </a:ln>
                <a:effectLst>
                  <a:outerShdw blurRad="12700" dist="38100" dir="2700000" algn="tl" rotWithShape="0">
                    <a:schemeClr val="bg1">
                      <a:lumMod val="50000"/>
                    </a:schemeClr>
                  </a:outerShdw>
                </a:effectLst>
                <a:latin typeface="Algerian" panose="04020705040A02060702" pitchFamily="82" charset="0"/>
              </a:rPr>
              <a:t>Et Einstein, qu’aurait-il pensé de tout cela?</a:t>
            </a:r>
          </a:p>
        </p:txBody>
      </p:sp>
    </p:spTree>
    <p:extLst>
      <p:ext uri="{BB962C8B-B14F-4D97-AF65-F5344CB8AC3E}">
        <p14:creationId xmlns:p14="http://schemas.microsoft.com/office/powerpoint/2010/main" val="116406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1512" y="472967"/>
            <a:ext cx="6418160" cy="1325563"/>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Travail et Doctorat</a:t>
            </a:r>
          </a:p>
        </p:txBody>
      </p:sp>
      <p:sp>
        <p:nvSpPr>
          <p:cNvPr id="3" name="Espace réservé du contenu 2"/>
          <p:cNvSpPr>
            <a:spLocks noGrp="1"/>
          </p:cNvSpPr>
          <p:nvPr>
            <p:ph idx="1"/>
          </p:nvPr>
        </p:nvSpPr>
        <p:spPr>
          <a:xfrm>
            <a:off x="0" y="2617757"/>
            <a:ext cx="12042648" cy="3603719"/>
          </a:xfrm>
        </p:spPr>
        <p:txBody>
          <a:bodyPr>
            <a:noAutofit/>
          </a:bodyPr>
          <a:lstStyle/>
          <a:p>
            <a:pPr algn="just"/>
            <a:r>
              <a:rPr lang="fr-FR" sz="3200" dirty="0">
                <a:latin typeface="Times New Roman" panose="02020603050405020304" pitchFamily="18" charset="0"/>
                <a:cs typeface="Times New Roman" panose="02020603050405020304" pitchFamily="18" charset="0"/>
              </a:rPr>
              <a:t>Bien qu’ayant le diplôme requis , Einstein ne trouve pas de poste d'enseignant, et c’est grâce au père d'un camarade de classe qu’il obtient un emploi subalterne à l'Office des brevets suisses en 1902. </a:t>
            </a:r>
          </a:p>
          <a:p>
            <a:pPr algn="just"/>
            <a:r>
              <a:rPr lang="fr-FR" sz="3200" dirty="0">
                <a:latin typeface="Times New Roman" panose="02020603050405020304" pitchFamily="18" charset="0"/>
                <a:cs typeface="Times New Roman" panose="02020603050405020304" pitchFamily="18" charset="0"/>
              </a:rPr>
              <a:t>En 1903, Il régularise sa situation familiale en épousant </a:t>
            </a:r>
            <a:r>
              <a:rPr lang="fr-FR" sz="3200" dirty="0" err="1">
                <a:latin typeface="Times New Roman" panose="02020603050405020304" pitchFamily="18" charset="0"/>
                <a:cs typeface="Times New Roman" panose="02020603050405020304" pitchFamily="18" charset="0"/>
              </a:rPr>
              <a:t>Milova</a:t>
            </a:r>
            <a:r>
              <a:rPr lang="fr-FR" sz="3200" dirty="0">
                <a:latin typeface="Times New Roman" panose="02020603050405020304" pitchFamily="18" charset="0"/>
                <a:cs typeface="Times New Roman" panose="02020603050405020304" pitchFamily="18" charset="0"/>
              </a:rPr>
              <a:t>, excellente mathématicienne. </a:t>
            </a:r>
          </a:p>
          <a:p>
            <a:pPr algn="just"/>
            <a:r>
              <a:rPr lang="fr-FR" sz="3200" dirty="0">
                <a:latin typeface="Times New Roman" panose="02020603050405020304" pitchFamily="18" charset="0"/>
                <a:cs typeface="Times New Roman" panose="02020603050405020304" pitchFamily="18" charset="0"/>
              </a:rPr>
              <a:t>En 1904, il est titularisé à l'Office des brevets suisse. En 1905, Il obtient son doctorat, sa thèse portant  " Sur une nouvelle détermination des dimensions moléculaires".</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032" y="49033"/>
            <a:ext cx="3210906" cy="2568724"/>
          </a:xfrm>
          <a:prstGeom prst="rect">
            <a:avLst/>
          </a:prstGeom>
        </p:spPr>
      </p:pic>
    </p:spTree>
    <p:extLst>
      <p:ext uri="{BB962C8B-B14F-4D97-AF65-F5344CB8AC3E}">
        <p14:creationId xmlns:p14="http://schemas.microsoft.com/office/powerpoint/2010/main" val="408354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0084" y="113071"/>
            <a:ext cx="9404723" cy="1400530"/>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Ses premières contributions scientifiques</a:t>
            </a:r>
          </a:p>
        </p:txBody>
      </p:sp>
      <p:sp>
        <p:nvSpPr>
          <p:cNvPr id="3" name="Espace réservé du contenu 2"/>
          <p:cNvSpPr>
            <a:spLocks noGrp="1"/>
          </p:cNvSpPr>
          <p:nvPr>
            <p:ph idx="1"/>
          </p:nvPr>
        </p:nvSpPr>
        <p:spPr>
          <a:xfrm>
            <a:off x="71021" y="2203099"/>
            <a:ext cx="11739715" cy="4651537"/>
          </a:xfrm>
        </p:spPr>
        <p:txBody>
          <a:bodyPr>
            <a:normAutofit fontScale="92500" lnSpcReduction="20000"/>
          </a:bodyPr>
          <a:lstStyle/>
          <a:p>
            <a:pPr algn="just"/>
            <a:r>
              <a:rPr lang="fr-FR" sz="3200" dirty="0">
                <a:latin typeface="Times New Roman" panose="02020603050405020304" pitchFamily="18" charset="0"/>
                <a:cs typeface="Times New Roman" panose="02020603050405020304" pitchFamily="18" charset="0"/>
              </a:rPr>
              <a:t>Cette même année (1905), à 26 ans, il écrit quatre articles fondamentaux en physique moderne. La plupart des physiciens reconnaissent que chacun de ces articles (sur le mouvement brownien, l'effet photoélectrique, et deux sur la relativité restreinte) aurait mérité à lui seul, un prix Nobel. </a:t>
            </a:r>
          </a:p>
          <a:p>
            <a:pPr algn="just"/>
            <a:r>
              <a:rPr lang="fr-FR" sz="3200" dirty="0">
                <a:latin typeface="Times New Roman" panose="02020603050405020304" pitchFamily="18" charset="0"/>
                <a:cs typeface="Times New Roman" panose="02020603050405020304" pitchFamily="18" charset="0"/>
              </a:rPr>
              <a:t>Ironie du sort, Einstein célèbre pour la relativité, obtiendra le Nobel pour l'effet photoélectrique qui est un phénomène quantique, théorie qu’Einstein n’a vraiment jamais acceptée.</a:t>
            </a:r>
          </a:p>
          <a:p>
            <a:pPr algn="just"/>
            <a:r>
              <a:rPr lang="fr-FR" sz="3200" dirty="0">
                <a:latin typeface="Times New Roman" panose="02020603050405020304" pitchFamily="18" charset="0"/>
                <a:cs typeface="Times New Roman" panose="02020603050405020304" pitchFamily="18" charset="0"/>
              </a:rPr>
              <a:t> Il soumet les articles correspondants à la revue "</a:t>
            </a:r>
            <a:r>
              <a:rPr lang="fr-FR" sz="3200" dirty="0" err="1">
                <a:latin typeface="Times New Roman" panose="02020603050405020304" pitchFamily="18" charset="0"/>
                <a:cs typeface="Times New Roman" panose="02020603050405020304" pitchFamily="18" charset="0"/>
              </a:rPr>
              <a:t>Annalen</a:t>
            </a:r>
            <a:r>
              <a:rPr lang="fr-FR" sz="3200" dirty="0">
                <a:latin typeface="Times New Roman" panose="02020603050405020304" pitchFamily="18" charset="0"/>
                <a:cs typeface="Times New Roman" panose="02020603050405020304" pitchFamily="18" charset="0"/>
              </a:rPr>
              <a:t> der </a:t>
            </a:r>
            <a:r>
              <a:rPr lang="fr-FR" sz="3200" dirty="0" err="1">
                <a:latin typeface="Times New Roman" panose="02020603050405020304" pitchFamily="18" charset="0"/>
                <a:cs typeface="Times New Roman" panose="02020603050405020304" pitchFamily="18" charset="0"/>
              </a:rPr>
              <a:t>Physik</a:t>
            </a:r>
            <a:r>
              <a:rPr lang="fr-FR" sz="3200" dirty="0">
                <a:latin typeface="Times New Roman" panose="02020603050405020304" pitchFamily="18" charset="0"/>
                <a:cs typeface="Times New Roman" panose="02020603050405020304" pitchFamily="18" charset="0"/>
              </a:rPr>
              <a:t>"​ qui les publie et qui ont un retentissement important, bien que ceux sur la relativité restreinte soient, en général, incompris</a:t>
            </a:r>
            <a:r>
              <a:rPr lang="fr-FR" sz="2400" dirty="0">
                <a:latin typeface="Calibri" panose="020F0502020204030204" pitchFamily="34" charset="0"/>
              </a:rPr>
              <a:t>.</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5514" y="61431"/>
            <a:ext cx="2031961" cy="2031961"/>
          </a:xfrm>
          <a:prstGeom prst="rect">
            <a:avLst/>
          </a:prstGeom>
        </p:spPr>
      </p:pic>
    </p:spTree>
    <p:extLst>
      <p:ext uri="{BB962C8B-B14F-4D97-AF65-F5344CB8AC3E}">
        <p14:creationId xmlns:p14="http://schemas.microsoft.com/office/powerpoint/2010/main" val="119785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6466" y="0"/>
            <a:ext cx="7335785" cy="853440"/>
          </a:xfrm>
        </p:spPr>
        <p:txBody>
          <a:bodyPr/>
          <a:lstStyle/>
          <a:p>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lgerian" panose="04020705040A02060702" pitchFamily="82" charset="0"/>
              </a:rPr>
              <a:t>Effet photo-électrique</a:t>
            </a:r>
          </a:p>
        </p:txBody>
      </p:sp>
      <p:sp>
        <p:nvSpPr>
          <p:cNvPr id="3" name="Espace réservé du contenu 2"/>
          <p:cNvSpPr>
            <a:spLocks noGrp="1"/>
          </p:cNvSpPr>
          <p:nvPr>
            <p:ph idx="1"/>
          </p:nvPr>
        </p:nvSpPr>
        <p:spPr>
          <a:xfrm>
            <a:off x="164059" y="3505417"/>
            <a:ext cx="11631562" cy="3241550"/>
          </a:xfrm>
        </p:spPr>
        <p:txBody>
          <a:bodyPr>
            <a:normAutofit lnSpcReduction="10000"/>
          </a:bodyPr>
          <a:lstStyle/>
          <a:p>
            <a:pPr algn="just"/>
            <a:endParaRPr lang="fr-FR" sz="3200" dirty="0">
              <a:latin typeface="Times New Roman" panose="02020603050405020304" pitchFamily="18" charset="0"/>
              <a:cs typeface="Times New Roman" panose="02020603050405020304" pitchFamily="18" charset="0"/>
            </a:endParaRPr>
          </a:p>
          <a:p>
            <a:pPr algn="just"/>
            <a:endParaRPr lang="fr-FR" sz="3200" dirty="0">
              <a:latin typeface="Times New Roman" panose="02020603050405020304" pitchFamily="18" charset="0"/>
              <a:cs typeface="Times New Roman" panose="02020603050405020304" pitchFamily="18" charset="0"/>
            </a:endParaRPr>
          </a:p>
          <a:p>
            <a:pPr algn="just"/>
            <a:r>
              <a:rPr lang="fr-FR" sz="3200" dirty="0">
                <a:latin typeface="Times New Roman" panose="02020603050405020304" pitchFamily="18" charset="0"/>
                <a:cs typeface="Times New Roman" panose="02020603050405020304" pitchFamily="18" charset="0"/>
              </a:rPr>
              <a:t>C’est son deuxième article, il propose l'idée de «quanta de lumière» (photons) et montre comment cela pourrait être utilisé pour expliquer des phénomènes tels que l'effet photoélectrique. C’est cela qui lui vaudra le prix Nobel en 1921</a:t>
            </a:r>
            <a:r>
              <a:rPr lang="fr-FR" sz="2400" dirty="0">
                <a:latin typeface="Calibri" panose="020F0502020204030204" pitchFamily="34" charset="0"/>
              </a:rPr>
              <a:t>.</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639" y="0"/>
            <a:ext cx="3671021" cy="2667609"/>
          </a:xfrm>
          <a:prstGeom prst="rect">
            <a:avLst/>
          </a:prstGeom>
        </p:spPr>
      </p:pic>
      <p:pic>
        <p:nvPicPr>
          <p:cNvPr id="8" name="Image 7">
            <a:extLst>
              <a:ext uri="{FF2B5EF4-FFF2-40B4-BE49-F238E27FC236}">
                <a16:creationId xmlns:a16="http://schemas.microsoft.com/office/drawing/2014/main" id="{28E59271-60D2-2679-BDB7-0C99F3847D9B}"/>
              </a:ext>
            </a:extLst>
          </p:cNvPr>
          <p:cNvPicPr>
            <a:picLocks noChangeAspect="1"/>
          </p:cNvPicPr>
          <p:nvPr/>
        </p:nvPicPr>
        <p:blipFill rotWithShape="1">
          <a:blip r:embed="rId3">
            <a:extLst>
              <a:ext uri="{28A0092B-C50C-407E-A947-70E740481C1C}">
                <a14:useLocalDpi xmlns:a14="http://schemas.microsoft.com/office/drawing/2010/main" val="0"/>
              </a:ext>
            </a:extLst>
          </a:blip>
          <a:srcRect t="29269" b="11794"/>
          <a:stretch/>
        </p:blipFill>
        <p:spPr>
          <a:xfrm>
            <a:off x="450567" y="752310"/>
            <a:ext cx="6585067" cy="2589388"/>
          </a:xfrm>
          <a:prstGeom prst="rect">
            <a:avLst/>
          </a:prstGeom>
        </p:spPr>
      </p:pic>
      <p:sp>
        <p:nvSpPr>
          <p:cNvPr id="9" name="ZoneTexte 8">
            <a:extLst>
              <a:ext uri="{FF2B5EF4-FFF2-40B4-BE49-F238E27FC236}">
                <a16:creationId xmlns:a16="http://schemas.microsoft.com/office/drawing/2014/main" id="{CD15596F-B2EA-7207-2287-27305BA40CEA}"/>
              </a:ext>
            </a:extLst>
          </p:cNvPr>
          <p:cNvSpPr txBox="1"/>
          <p:nvPr/>
        </p:nvSpPr>
        <p:spPr>
          <a:xfrm>
            <a:off x="899050" y="3427039"/>
            <a:ext cx="6210616" cy="954107"/>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Application de l’effet photoélectrique</a:t>
            </a:r>
          </a:p>
          <a:p>
            <a:r>
              <a:rPr lang="fr-FR" sz="2800" dirty="0">
                <a:latin typeface="Times New Roman" panose="02020603050405020304" pitchFamily="18" charset="0"/>
                <a:cs typeface="Times New Roman" panose="02020603050405020304" pitchFamily="18" charset="0"/>
              </a:rPr>
              <a:t>Centrale photovoltaïque au Brésil</a:t>
            </a:r>
          </a:p>
        </p:txBody>
      </p:sp>
    </p:spTree>
    <p:extLst>
      <p:ext uri="{BB962C8B-B14F-4D97-AF65-F5344CB8AC3E}">
        <p14:creationId xmlns:p14="http://schemas.microsoft.com/office/powerpoint/2010/main" val="284823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1700</TotalTime>
  <Words>4561</Words>
  <Application>Microsoft Office PowerPoint</Application>
  <PresentationFormat>Grand écran</PresentationFormat>
  <Paragraphs>214</Paragraphs>
  <Slides>66</Slides>
  <Notes>7</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66</vt:i4>
      </vt:variant>
    </vt:vector>
  </HeadingPairs>
  <TitlesOfParts>
    <vt:vector size="74" baseType="lpstr">
      <vt:lpstr>Algerian</vt:lpstr>
      <vt:lpstr>Calibri</vt:lpstr>
      <vt:lpstr>Cambria Math</vt:lpstr>
      <vt:lpstr>Century Gothic</vt:lpstr>
      <vt:lpstr>Times New Roman</vt:lpstr>
      <vt:lpstr>Verdana</vt:lpstr>
      <vt:lpstr>Wingdings 3</vt:lpstr>
      <vt:lpstr>Ion</vt:lpstr>
      <vt:lpstr>Einstein: Sa contribution à la Science Montgeron 27/01/24, par : Jacques Fric, Université de Paris-cité</vt:lpstr>
      <vt:lpstr>Biographie</vt:lpstr>
      <vt:lpstr>Présentation PowerPoint</vt:lpstr>
      <vt:lpstr>Expérience de Morley-Michelson</vt:lpstr>
      <vt:lpstr>Einstein Jeunesse et éducation </vt:lpstr>
      <vt:lpstr>Présentation PowerPoint</vt:lpstr>
      <vt:lpstr>Travail et Doctorat</vt:lpstr>
      <vt:lpstr>Ses premières contributions scientifiques</vt:lpstr>
      <vt:lpstr>Effet photo-électrique</vt:lpstr>
      <vt:lpstr>Relativité restreinte</vt:lpstr>
      <vt:lpstr>Relativité restreinte</vt:lpstr>
      <vt:lpstr>Relativité restreinte</vt:lpstr>
      <vt:lpstr>Rencontres entre scientifiques -1911</vt:lpstr>
      <vt:lpstr>Relativité restreinte, une théorie incomprise à l’époque</vt:lpstr>
      <vt:lpstr>Relativité restreinte (principes)</vt:lpstr>
      <vt:lpstr>Relativité restreinte</vt:lpstr>
      <vt:lpstr>Relativité restreinte</vt:lpstr>
      <vt:lpstr>Equivalence masse-énergie: E = mc²</vt:lpstr>
      <vt:lpstr>Equivalence masse-énergie: E = mc²</vt:lpstr>
      <vt:lpstr>Coup de tonnerre sur la science</vt:lpstr>
      <vt:lpstr>Sa carrière universitaire à partir de 1905</vt:lpstr>
      <vt:lpstr>Sa carrière universitaire à partir de 1905        </vt:lpstr>
      <vt:lpstr>1913- Einstein-Grossmann: L’Entwurf</vt:lpstr>
      <vt:lpstr>1913- Einstein-Grossmann: L’Entwurf</vt:lpstr>
      <vt:lpstr>1913- Einstein-Grossmann: L’Entwurf</vt:lpstr>
      <vt:lpstr>Présentation PowerPoint</vt:lpstr>
      <vt:lpstr>La covariance générale (1915)</vt:lpstr>
      <vt:lpstr>La covariance générale (1915)</vt:lpstr>
      <vt:lpstr>L’anomalie de Mercure prédite</vt:lpstr>
      <vt:lpstr>déviation de la lumière</vt:lpstr>
      <vt:lpstr>Présentation PowerPoint</vt:lpstr>
      <vt:lpstr>Déviation de la lumière par le Soleil</vt:lpstr>
      <vt:lpstr>La relativité générale</vt:lpstr>
      <vt:lpstr>La relativité générale</vt:lpstr>
      <vt:lpstr>Premières solutions: Premiers problèmes</vt:lpstr>
      <vt:lpstr>Premières solutions: Premiers problèmes</vt:lpstr>
      <vt:lpstr>Singularité de Schwarzschild</vt:lpstr>
      <vt:lpstr>Premières solutions cosmologiques</vt:lpstr>
      <vt:lpstr>Premières solutions cosmologiques</vt:lpstr>
      <vt:lpstr>Modèle de Friedmann</vt:lpstr>
      <vt:lpstr>Einstein et Lemaître</vt:lpstr>
      <vt:lpstr>La relativité générale et l’Académie des Sciences (1921-1924)</vt:lpstr>
      <vt:lpstr>La relativité générale et l’Académie des Sciences (1921-1924)</vt:lpstr>
      <vt:lpstr>La relativité générale et l’Académie des Sciences (1921-1924)</vt:lpstr>
      <vt:lpstr>La relativité générale et l’Académie des Sciences (1921-1924)</vt:lpstr>
      <vt:lpstr> Einstein au Collège de France -avril 1922</vt:lpstr>
      <vt:lpstr>Einstein au Collège de France -avril 1922</vt:lpstr>
      <vt:lpstr>Einstein au Collège de France -avril 1922</vt:lpstr>
      <vt:lpstr>Einstein au Collège de France -avril 1922 Le problème de l’horizon dans la solution du corps unique à symétrie sphérique </vt:lpstr>
      <vt:lpstr>Einstein au Collège de France -avril 1922   Tradition française oblige, le débat se termine par un banquet!     </vt:lpstr>
      <vt:lpstr>Autres vérifications expérimentales</vt:lpstr>
      <vt:lpstr>Autres vérifications expérimentales</vt:lpstr>
      <vt:lpstr>Autres vérifications expérimentales</vt:lpstr>
      <vt:lpstr>Trous noirs</vt:lpstr>
      <vt:lpstr>Les ondes gravitationnelles</vt:lpstr>
      <vt:lpstr>Les ondes gravitationnelles</vt:lpstr>
      <vt:lpstr>Présentation PowerPoint</vt:lpstr>
      <vt:lpstr>Les ondes gravitationnelles</vt:lpstr>
      <vt:lpstr>eLISA: Evolved Laser Interferometer Space Antenna</vt:lpstr>
      <vt:lpstr>Mission LISA: vue d’artiste</vt:lpstr>
      <vt:lpstr>Effets des ondes gravitationnelles</vt:lpstr>
      <vt:lpstr>Effets d’ondes gravitationnelles sur eLISA</vt:lpstr>
      <vt:lpstr>Horloges atomiques embarquées: GPS</vt:lpstr>
      <vt:lpstr>Conclusion</vt:lpstr>
      <vt:lpstr>Conclusion</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Einstein et la relativité générale</dc:title>
  <dc:creator>jacques fric</dc:creator>
  <cp:lastModifiedBy>jacques Fric</cp:lastModifiedBy>
  <cp:revision>172</cp:revision>
  <dcterms:created xsi:type="dcterms:W3CDTF">2014-08-16T10:03:45Z</dcterms:created>
  <dcterms:modified xsi:type="dcterms:W3CDTF">2024-01-20T09:28:26Z</dcterms:modified>
</cp:coreProperties>
</file>