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3"/>
  </p:notesMasterIdLst>
  <p:sldIdLst>
    <p:sldId id="803" r:id="rId2"/>
    <p:sldId id="715" r:id="rId3"/>
    <p:sldId id="776" r:id="rId4"/>
    <p:sldId id="719" r:id="rId5"/>
    <p:sldId id="777" r:id="rId6"/>
    <p:sldId id="745" r:id="rId7"/>
    <p:sldId id="779" r:id="rId8"/>
    <p:sldId id="774" r:id="rId9"/>
    <p:sldId id="749" r:id="rId10"/>
    <p:sldId id="783" r:id="rId11"/>
    <p:sldId id="780" r:id="rId12"/>
    <p:sldId id="769" r:id="rId13"/>
    <p:sldId id="757" r:id="rId14"/>
    <p:sldId id="679" r:id="rId15"/>
    <p:sldId id="680" r:id="rId16"/>
    <p:sldId id="687" r:id="rId17"/>
    <p:sldId id="729" r:id="rId18"/>
    <p:sldId id="787" r:id="rId19"/>
    <p:sldId id="700" r:id="rId20"/>
    <p:sldId id="798" r:id="rId21"/>
    <p:sldId id="752" r:id="rId22"/>
    <p:sldId id="809" r:id="rId23"/>
    <p:sldId id="810" r:id="rId24"/>
    <p:sldId id="804" r:id="rId25"/>
    <p:sldId id="802" r:id="rId26"/>
    <p:sldId id="791" r:id="rId27"/>
    <p:sldId id="758" r:id="rId28"/>
    <p:sldId id="759" r:id="rId29"/>
    <p:sldId id="755" r:id="rId30"/>
    <p:sldId id="756" r:id="rId31"/>
    <p:sldId id="764" r:id="rId32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CC"/>
    <a:srgbClr val="3333FF"/>
    <a:srgbClr val="33CC33"/>
    <a:srgbClr val="333399"/>
    <a:srgbClr val="000066"/>
    <a:srgbClr val="FFFF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90929"/>
  </p:normalViewPr>
  <p:slideViewPr>
    <p:cSldViewPr>
      <p:cViewPr varScale="1">
        <p:scale>
          <a:sx n="61" d="100"/>
          <a:sy n="61" d="100"/>
        </p:scale>
        <p:origin x="1032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832" y="-12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D7491D1C-971B-4301-9207-A8B56C1A788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altLang="fr-FR" smtClean="0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9819D-6151-4EE0-B03F-6B2AD6441B3B}" type="slidenum">
              <a:rPr lang="fr-FR" altLang="fr-FR"/>
              <a:pPr/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67801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71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717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2FDAAB4-60DD-42B8-80D2-A7DC0AB81BB8}" type="slidenum">
              <a:rPr lang="fr-FR" altLang="fr-FR" sz="1300" smtClean="0"/>
              <a:pPr>
                <a:spcBef>
                  <a:spcPct val="0"/>
                </a:spcBef>
              </a:pPr>
              <a:t>25</a:t>
            </a:fld>
            <a:endParaRPr lang="fr-FR" altLang="fr-FR" sz="1300" smtClean="0"/>
          </a:p>
        </p:txBody>
      </p:sp>
    </p:spTree>
    <p:extLst>
      <p:ext uri="{BB962C8B-B14F-4D97-AF65-F5344CB8AC3E}">
        <p14:creationId xmlns:p14="http://schemas.microsoft.com/office/powerpoint/2010/main" val="3268815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508FA-BC2B-4292-8BAB-B35408B58F9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5D186-F806-421B-A062-1E1194D3961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85429-7D76-4417-AA94-7B59462EAA7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baseline="0">
                <a:solidFill>
                  <a:srgbClr val="008000"/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2627312" y="3213100"/>
            <a:ext cx="5833119" cy="914400"/>
          </a:xfrm>
        </p:spPr>
        <p:txBody>
          <a:bodyPr/>
          <a:lstStyle>
            <a:lvl1pPr>
              <a:defRPr sz="2400" baseline="0">
                <a:solidFill>
                  <a:srgbClr val="002060"/>
                </a:solidFill>
                <a:latin typeface="+mn-lt"/>
              </a:defRPr>
            </a:lvl1pPr>
            <a:lvl2pPr>
              <a:defRPr sz="2400" baseline="0">
                <a:solidFill>
                  <a:srgbClr val="002060"/>
                </a:solidFill>
                <a:latin typeface="+mn-lt"/>
              </a:defRPr>
            </a:lvl2pPr>
            <a:lvl3pPr>
              <a:defRPr sz="2400" baseline="0">
                <a:solidFill>
                  <a:srgbClr val="002060"/>
                </a:solidFill>
                <a:latin typeface="+mn-lt"/>
              </a:defRPr>
            </a:lvl3pPr>
            <a:lvl4pPr>
              <a:defRPr sz="2400" baseline="0">
                <a:solidFill>
                  <a:srgbClr val="002060"/>
                </a:solidFill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6B1BF-9870-428D-A859-DD3E04EF376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baseline="0">
                <a:solidFill>
                  <a:srgbClr val="008000"/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2627312" y="3213100"/>
            <a:ext cx="5833119" cy="914400"/>
          </a:xfrm>
        </p:spPr>
        <p:txBody>
          <a:bodyPr/>
          <a:lstStyle>
            <a:lvl1pPr>
              <a:defRPr sz="2400" baseline="0">
                <a:solidFill>
                  <a:srgbClr val="002060"/>
                </a:solidFill>
                <a:latin typeface="+mn-lt"/>
              </a:defRPr>
            </a:lvl1pPr>
            <a:lvl2pPr>
              <a:defRPr sz="2400" baseline="0">
                <a:solidFill>
                  <a:srgbClr val="002060"/>
                </a:solidFill>
                <a:latin typeface="+mn-lt"/>
              </a:defRPr>
            </a:lvl2pPr>
            <a:lvl3pPr>
              <a:defRPr sz="2400" baseline="0">
                <a:solidFill>
                  <a:srgbClr val="002060"/>
                </a:solidFill>
                <a:latin typeface="+mn-lt"/>
              </a:defRPr>
            </a:lvl3pPr>
            <a:lvl4pPr>
              <a:defRPr sz="2400" baseline="0">
                <a:solidFill>
                  <a:srgbClr val="002060"/>
                </a:solidFill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D370B-E74B-465D-B638-6CAF17E6E44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baseline="0">
                <a:solidFill>
                  <a:srgbClr val="008000"/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2627312" y="3213100"/>
            <a:ext cx="5833119" cy="914400"/>
          </a:xfrm>
        </p:spPr>
        <p:txBody>
          <a:bodyPr/>
          <a:lstStyle>
            <a:lvl1pPr>
              <a:defRPr sz="2400" baseline="0">
                <a:solidFill>
                  <a:srgbClr val="002060"/>
                </a:solidFill>
                <a:latin typeface="+mn-lt"/>
              </a:defRPr>
            </a:lvl1pPr>
            <a:lvl2pPr>
              <a:defRPr sz="2400" baseline="0">
                <a:solidFill>
                  <a:srgbClr val="002060"/>
                </a:solidFill>
                <a:latin typeface="+mn-lt"/>
              </a:defRPr>
            </a:lvl2pPr>
            <a:lvl3pPr>
              <a:defRPr sz="2400" baseline="0">
                <a:solidFill>
                  <a:srgbClr val="002060"/>
                </a:solidFill>
                <a:latin typeface="+mn-lt"/>
              </a:defRPr>
            </a:lvl3pPr>
            <a:lvl4pPr>
              <a:defRPr sz="2400" baseline="0">
                <a:solidFill>
                  <a:srgbClr val="002060"/>
                </a:solidFill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1B644-4726-46E2-988E-527542C15CC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CFEE3-61D8-4A79-9F11-AD0BD3E7868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4A59E-D208-4FA0-BBD7-E0F1345EED9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57DED-FAAA-4273-9C2B-2D35013A57C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95747-F1D3-441A-9659-0488CBBF039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13383-219C-4835-AA18-4EE2CF8852D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C0C3B-18E2-4D0E-A4E1-B618588E8D6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9927B-A74B-479E-A21F-5D1FF4A6FBB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A4769-6128-4EFC-8AA7-862FDDF0AD9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01F6CA0-DC9C-430F-851B-091D2A19D7F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6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21378"/>
            <a:ext cx="5651500" cy="1082303"/>
          </a:xfrm>
        </p:spPr>
        <p:txBody>
          <a:bodyPr/>
          <a:lstStyle/>
          <a:p>
            <a:r>
              <a:rPr lang="fr-FR" altLang="fr-FR" sz="4000" b="1" dirty="0" smtClean="0">
                <a:solidFill>
                  <a:schemeClr val="accent2"/>
                </a:solidFill>
                <a:latin typeface="Arial Narrow" pitchFamily="34" charset="0"/>
              </a:rPr>
              <a:t>Le</a:t>
            </a:r>
            <a:r>
              <a:rPr lang="fr-FR" altLang="fr-FR" sz="4000" b="1" dirty="0" smtClean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fr-FR" altLang="fr-FR" sz="4000" b="1" dirty="0" smtClean="0">
                <a:solidFill>
                  <a:schemeClr val="accent2"/>
                </a:solidFill>
                <a:latin typeface="Arial Narrow" pitchFamily="34" charset="0"/>
              </a:rPr>
              <a:t>Big-Bang </a:t>
            </a:r>
            <a:r>
              <a:rPr lang="fr-FR" altLang="fr-FR" sz="4000" b="1" dirty="0" smtClean="0">
                <a:solidFill>
                  <a:schemeClr val="accent2"/>
                </a:solidFill>
                <a:latin typeface="Arial Narrow" pitchFamily="34" charset="0"/>
              </a:rPr>
              <a:t>ou la naissance de </a:t>
            </a:r>
            <a:r>
              <a:rPr lang="fr-FR" altLang="fr-FR" sz="4000" b="1" dirty="0" smtClean="0">
                <a:solidFill>
                  <a:schemeClr val="accent2"/>
                </a:solidFill>
                <a:latin typeface="Arial Narrow" pitchFamily="34" charset="0"/>
              </a:rPr>
              <a:t>Univers</a:t>
            </a:r>
            <a:endParaRPr lang="fr-FR" altLang="fr-FR" sz="4000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36513" y="5949950"/>
            <a:ext cx="6048376" cy="719138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fr-FR" altLang="fr-FR" sz="2400" b="1" dirty="0" smtClean="0">
                <a:solidFill>
                  <a:srgbClr val="008000"/>
                </a:solidFill>
                <a:latin typeface="Arial Narrow" pitchFamily="34" charset="0"/>
              </a:rPr>
              <a:t>Françoise Combes</a:t>
            </a:r>
            <a:endParaRPr lang="fr-FR" altLang="fr-FR" sz="2400" b="1" dirty="0" smtClean="0">
              <a:latin typeface="Arial Narrow" pitchFamily="34" charset="0"/>
            </a:endParaRPr>
          </a:p>
          <a:p>
            <a:pPr algn="l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fr-FR" altLang="fr-FR" sz="2400" b="1" dirty="0" smtClean="0">
                <a:solidFill>
                  <a:srgbClr val="800080"/>
                </a:solidFill>
              </a:rPr>
              <a:t>Observatoire de Paris</a:t>
            </a:r>
            <a:r>
              <a:rPr lang="fr-FR" altLang="fr-FR" sz="2400" dirty="0" smtClean="0"/>
              <a:t>      </a:t>
            </a:r>
            <a:r>
              <a:rPr lang="fr-FR" altLang="fr-FR" sz="2400" dirty="0" smtClean="0">
                <a:solidFill>
                  <a:srgbClr val="008000"/>
                </a:solidFill>
              </a:rPr>
              <a:t>Mai</a:t>
            </a:r>
            <a:r>
              <a:rPr lang="fr-FR" altLang="fr-FR" sz="2400" dirty="0" smtClean="0">
                <a:solidFill>
                  <a:srgbClr val="008000"/>
                </a:solidFill>
              </a:rPr>
              <a:t> </a:t>
            </a:r>
            <a:r>
              <a:rPr lang="fr-FR" altLang="fr-FR" sz="2400" dirty="0" smtClean="0">
                <a:solidFill>
                  <a:srgbClr val="008000"/>
                </a:solidFill>
              </a:rPr>
              <a:t>2025</a:t>
            </a:r>
          </a:p>
        </p:txBody>
      </p:sp>
      <p:grpSp>
        <p:nvGrpSpPr>
          <p:cNvPr id="2052" name="Groupe 17"/>
          <p:cNvGrpSpPr>
            <a:grpSpLocks/>
          </p:cNvGrpSpPr>
          <p:nvPr/>
        </p:nvGrpSpPr>
        <p:grpSpPr bwMode="auto">
          <a:xfrm>
            <a:off x="6011863" y="71438"/>
            <a:ext cx="3076575" cy="1341437"/>
            <a:chOff x="5770563" y="0"/>
            <a:chExt cx="3462337" cy="1700213"/>
          </a:xfrm>
        </p:grpSpPr>
        <p:pic>
          <p:nvPicPr>
            <p:cNvPr id="2056" name="Picture 5" descr="http://www.energie-rs2e.com/sites/www.energie-rs2e.com/files/styles/colorbox/public/logo_cdf_rs2e.jpg?itok=LQSDhvF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70563" y="0"/>
              <a:ext cx="3373437" cy="1268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3"/>
            <p:cNvSpPr txBox="1">
              <a:spLocks noChangeArrowheads="1"/>
            </p:cNvSpPr>
            <p:nvPr/>
          </p:nvSpPr>
          <p:spPr bwMode="auto">
            <a:xfrm>
              <a:off x="5775922" y="1267615"/>
              <a:ext cx="3456978" cy="43259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fr-FR" sz="1800" i="1" kern="0" dirty="0">
                  <a:solidFill>
                    <a:srgbClr val="0070C0"/>
                  </a:solidFill>
                  <a:latin typeface="+mn-lt"/>
                </a:rPr>
                <a:t>Chaire Galaxies et Cosmologie</a:t>
              </a:r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037" y="1509172"/>
            <a:ext cx="4287960" cy="283803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83397"/>
            <a:ext cx="4499992" cy="372822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055336" y="3885541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JWST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692298"/>
            <a:ext cx="2705839" cy="103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0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18020"/>
            <a:ext cx="8028384" cy="504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fr-FR" sz="3600" b="1" dirty="0" smtClean="0">
                <a:solidFill>
                  <a:srgbClr val="006600"/>
                </a:solidFill>
                <a:latin typeface="Arial Narrow" pitchFamily="34" charset="0"/>
              </a:rPr>
              <a:t>Comme une empreinte</a:t>
            </a:r>
            <a:endParaRPr lang="fr-FR" sz="3600" b="1" dirty="0">
              <a:solidFill>
                <a:srgbClr val="006600"/>
              </a:solidFill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573016"/>
            <a:ext cx="1906161" cy="130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6156176" y="980728"/>
            <a:ext cx="259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CC"/>
                </a:solidFill>
                <a:latin typeface="Symbol" pitchFamily="18" charset="2"/>
              </a:rPr>
              <a:t>W</a:t>
            </a:r>
            <a:r>
              <a:rPr lang="fr-FR" baseline="-25000" dirty="0" smtClean="0">
                <a:solidFill>
                  <a:srgbClr val="0000CC"/>
                </a:solidFill>
              </a:rPr>
              <a:t>b</a:t>
            </a:r>
            <a:r>
              <a:rPr lang="fr-FR" dirty="0" smtClean="0">
                <a:solidFill>
                  <a:srgbClr val="0000CC"/>
                </a:solidFill>
              </a:rPr>
              <a:t>, </a:t>
            </a:r>
            <a:r>
              <a:rPr lang="fr-FR" dirty="0" err="1" smtClean="0">
                <a:solidFill>
                  <a:srgbClr val="0000CC"/>
                </a:solidFill>
                <a:latin typeface="Symbol" pitchFamily="18" charset="2"/>
              </a:rPr>
              <a:t>W</a:t>
            </a:r>
            <a:r>
              <a:rPr lang="fr-FR" baseline="-25000" dirty="0" err="1">
                <a:solidFill>
                  <a:srgbClr val="0000CC"/>
                </a:solidFill>
                <a:latin typeface="+mj-lt"/>
              </a:rPr>
              <a:t>d</a:t>
            </a:r>
            <a:r>
              <a:rPr lang="fr-FR" baseline="-25000" dirty="0" err="1" smtClean="0">
                <a:solidFill>
                  <a:srgbClr val="0000CC"/>
                </a:solidFill>
              </a:rPr>
              <a:t>m</a:t>
            </a:r>
            <a:r>
              <a:rPr lang="fr-FR" dirty="0" smtClean="0">
                <a:solidFill>
                  <a:srgbClr val="0000CC"/>
                </a:solidFill>
              </a:rPr>
              <a:t>, </a:t>
            </a:r>
            <a:r>
              <a:rPr lang="fr-FR" dirty="0" smtClean="0">
                <a:solidFill>
                  <a:srgbClr val="0000CC"/>
                </a:solidFill>
                <a:latin typeface="Symbol" pitchFamily="18" charset="2"/>
              </a:rPr>
              <a:t>L</a:t>
            </a:r>
            <a:r>
              <a:rPr lang="fr-FR" dirty="0" smtClean="0">
                <a:solidFill>
                  <a:srgbClr val="0000CC"/>
                </a:solidFill>
              </a:rPr>
              <a:t>, n</a:t>
            </a:r>
            <a:r>
              <a:rPr lang="fr-FR" dirty="0" smtClean="0">
                <a:solidFill>
                  <a:srgbClr val="0000CC"/>
                </a:solidFill>
                <a:latin typeface="Symbol" pitchFamily="18" charset="2"/>
              </a:rPr>
              <a:t>, t, </a:t>
            </a:r>
            <a:r>
              <a:rPr lang="fr-FR" dirty="0" smtClean="0">
                <a:solidFill>
                  <a:srgbClr val="0000CC"/>
                </a:solidFill>
                <a:cs typeface="Times New Roman" pitchFamily="18" charset="0"/>
              </a:rPr>
              <a:t>…</a:t>
            </a:r>
            <a:endParaRPr lang="fr-FR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354836"/>
            <a:ext cx="1738654" cy="91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9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7677"/>
            <a:ext cx="56515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2988" y="4292600"/>
            <a:ext cx="2206625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2625" y="2276475"/>
            <a:ext cx="28416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4425" y="476250"/>
            <a:ext cx="19240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ZoneTexte 5"/>
          <p:cNvSpPr txBox="1">
            <a:spLocks noChangeArrowheads="1"/>
          </p:cNvSpPr>
          <p:nvPr/>
        </p:nvSpPr>
        <p:spPr bwMode="auto">
          <a:xfrm>
            <a:off x="4500563" y="764431"/>
            <a:ext cx="1704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dirty="0">
                <a:solidFill>
                  <a:srgbClr val="C00000"/>
                </a:solidFill>
              </a:rPr>
              <a:t>Aujourd’hui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4787900" y="1269256"/>
            <a:ext cx="144463" cy="8636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5940425" y="5589588"/>
            <a:ext cx="214630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Symbol" panose="05050102010706020507" pitchFamily="18" charset="2"/>
              <a:buChar char="W"/>
              <a:defRPr/>
            </a:pPr>
            <a:r>
              <a:rPr lang="fr-FR" dirty="0">
                <a:latin typeface="Symbol" panose="05050102010706020507" pitchFamily="18" charset="2"/>
              </a:rPr>
              <a:t>= r/</a:t>
            </a:r>
            <a:r>
              <a:rPr lang="fr-FR" dirty="0" err="1">
                <a:latin typeface="Symbol" panose="05050102010706020507" pitchFamily="18" charset="2"/>
              </a:rPr>
              <a:t>r</a:t>
            </a:r>
            <a:r>
              <a:rPr lang="fr-FR" baseline="-25000" dirty="0" err="1"/>
              <a:t>c</a:t>
            </a:r>
            <a:r>
              <a:rPr lang="fr-FR" dirty="0"/>
              <a:t> </a:t>
            </a:r>
          </a:p>
          <a:p>
            <a:pPr marL="342900" indent="-342900">
              <a:buFont typeface="Symbol" panose="05050102010706020507" pitchFamily="18" charset="2"/>
              <a:buChar char="W"/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 </a:t>
            </a:r>
            <a:r>
              <a:rPr lang="fr-FR" dirty="0" err="1">
                <a:latin typeface="Symbol" panose="05050102010706020507" pitchFamily="18" charset="2"/>
              </a:rPr>
              <a:t>r</a:t>
            </a:r>
            <a:r>
              <a:rPr lang="fr-FR" baseline="-25000" dirty="0" err="1"/>
              <a:t>c</a:t>
            </a:r>
            <a:r>
              <a:rPr lang="fr-FR" dirty="0"/>
              <a:t> = 10</a:t>
            </a:r>
            <a:r>
              <a:rPr lang="fr-FR" baseline="30000" dirty="0"/>
              <a:t>-29</a:t>
            </a:r>
            <a:r>
              <a:rPr lang="fr-FR" dirty="0"/>
              <a:t>g/cm</a:t>
            </a:r>
            <a:r>
              <a:rPr lang="fr-FR" baseline="30000" dirty="0"/>
              <a:t>3</a:t>
            </a:r>
          </a:p>
        </p:txBody>
      </p:sp>
      <p:sp>
        <p:nvSpPr>
          <p:cNvPr id="10249" name="ZoneTexte 2"/>
          <p:cNvSpPr txBox="1">
            <a:spLocks noChangeArrowheads="1"/>
          </p:cNvSpPr>
          <p:nvPr/>
        </p:nvSpPr>
        <p:spPr bwMode="auto">
          <a:xfrm>
            <a:off x="8118475" y="765175"/>
            <a:ext cx="901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>
                <a:latin typeface="Symbol" pitchFamily="18" charset="2"/>
              </a:rPr>
              <a:t>W</a:t>
            </a:r>
            <a:r>
              <a:rPr lang="fr-FR" altLang="fr-FR"/>
              <a:t> &gt; 1</a:t>
            </a:r>
          </a:p>
        </p:txBody>
      </p:sp>
      <p:sp>
        <p:nvSpPr>
          <p:cNvPr id="10250" name="ZoneTexte 9"/>
          <p:cNvSpPr txBox="1">
            <a:spLocks noChangeArrowheads="1"/>
          </p:cNvSpPr>
          <p:nvPr/>
        </p:nvSpPr>
        <p:spPr bwMode="auto">
          <a:xfrm>
            <a:off x="8270875" y="2679700"/>
            <a:ext cx="901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>
                <a:latin typeface="Symbol" pitchFamily="18" charset="2"/>
              </a:rPr>
              <a:t>W</a:t>
            </a:r>
            <a:r>
              <a:rPr lang="fr-FR" altLang="fr-FR"/>
              <a:t> &lt; 1</a:t>
            </a:r>
          </a:p>
        </p:txBody>
      </p:sp>
      <p:sp>
        <p:nvSpPr>
          <p:cNvPr id="10251" name="ZoneTexte 10"/>
          <p:cNvSpPr txBox="1">
            <a:spLocks noChangeArrowheads="1"/>
          </p:cNvSpPr>
          <p:nvPr/>
        </p:nvSpPr>
        <p:spPr bwMode="auto">
          <a:xfrm>
            <a:off x="8270875" y="4911725"/>
            <a:ext cx="901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>
                <a:latin typeface="Symbol" pitchFamily="18" charset="2"/>
              </a:rPr>
              <a:t>W</a:t>
            </a:r>
            <a:r>
              <a:rPr lang="fr-FR" altLang="fr-FR"/>
              <a:t> = 1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23528" y="116632"/>
            <a:ext cx="3563796" cy="1200329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3333FF"/>
                </a:solidFill>
                <a:latin typeface="Symbol" panose="05050102010706020507" pitchFamily="18" charset="2"/>
              </a:rPr>
              <a:t>W</a:t>
            </a:r>
            <a:r>
              <a:rPr lang="fr-FR" baseline="-25000" dirty="0" smtClean="0">
                <a:solidFill>
                  <a:srgbClr val="3333FF"/>
                </a:solidFill>
              </a:rPr>
              <a:t>b</a:t>
            </a:r>
            <a:r>
              <a:rPr lang="fr-FR" dirty="0" smtClean="0">
                <a:solidFill>
                  <a:srgbClr val="3333FF"/>
                </a:solidFill>
              </a:rPr>
              <a:t>  5% baryons</a:t>
            </a:r>
          </a:p>
          <a:p>
            <a:r>
              <a:rPr lang="fr-FR" dirty="0" err="1" smtClean="0">
                <a:solidFill>
                  <a:srgbClr val="3333FF"/>
                </a:solidFill>
                <a:latin typeface="Symbol" panose="05050102010706020507" pitchFamily="18" charset="2"/>
              </a:rPr>
              <a:t>W</a:t>
            </a:r>
            <a:r>
              <a:rPr lang="fr-FR" baseline="-25000" dirty="0" err="1" smtClean="0">
                <a:solidFill>
                  <a:srgbClr val="3333FF"/>
                </a:solidFill>
                <a:latin typeface="+mj-lt"/>
              </a:rPr>
              <a:t>d</a:t>
            </a:r>
            <a:r>
              <a:rPr lang="fr-FR" baseline="-25000" dirty="0" err="1" smtClean="0">
                <a:solidFill>
                  <a:srgbClr val="3333FF"/>
                </a:solidFill>
              </a:rPr>
              <a:t>m</a:t>
            </a:r>
            <a:r>
              <a:rPr lang="fr-FR" dirty="0" smtClean="0">
                <a:solidFill>
                  <a:srgbClr val="3333FF"/>
                </a:solidFill>
              </a:rPr>
              <a:t>  25% matière exotique</a:t>
            </a:r>
          </a:p>
          <a:p>
            <a:r>
              <a:rPr lang="fr-FR" dirty="0" err="1" smtClean="0">
                <a:solidFill>
                  <a:srgbClr val="3333FF"/>
                </a:solidFill>
                <a:latin typeface="Symbol" panose="05050102010706020507" pitchFamily="18" charset="2"/>
              </a:rPr>
              <a:t>W</a:t>
            </a:r>
            <a:r>
              <a:rPr lang="fr-FR" baseline="-25000" dirty="0" err="1" smtClean="0">
                <a:solidFill>
                  <a:srgbClr val="3333FF"/>
                </a:solidFill>
                <a:latin typeface="Symbol" panose="05050102010706020507" pitchFamily="18" charset="2"/>
              </a:rPr>
              <a:t>l</a:t>
            </a:r>
            <a:r>
              <a:rPr lang="fr-FR" dirty="0" smtClean="0">
                <a:solidFill>
                  <a:srgbClr val="3333FF"/>
                </a:solidFill>
                <a:latin typeface="Symbol" panose="05050102010706020507" pitchFamily="18" charset="2"/>
              </a:rPr>
              <a:t>   </a:t>
            </a:r>
            <a:r>
              <a:rPr lang="fr-FR" dirty="0" smtClean="0">
                <a:solidFill>
                  <a:srgbClr val="3333FF"/>
                </a:solidFill>
              </a:rPr>
              <a:t>70%  </a:t>
            </a:r>
            <a:endParaRPr lang="fr-FR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5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fr-FR" altLang="fr-FR" sz="3600" dirty="0" smtClean="0"/>
              <a:t>Découverte de</a:t>
            </a:r>
            <a:r>
              <a:rPr lang="fr-FR" altLang="fr-FR" sz="3600" dirty="0" smtClean="0">
                <a:latin typeface="Symbol" panose="05050102010706020507" pitchFamily="18" charset="2"/>
              </a:rPr>
              <a:t> L </a:t>
            </a:r>
            <a:r>
              <a:rPr lang="fr-FR" altLang="fr-FR" sz="3600" dirty="0" smtClean="0"/>
              <a:t>en 1998</a:t>
            </a:r>
            <a:br>
              <a:rPr lang="fr-FR" altLang="fr-FR" sz="3600" dirty="0" smtClean="0"/>
            </a:br>
            <a:r>
              <a:rPr lang="fr-FR" altLang="fr-FR" sz="2800" dirty="0" smtClean="0"/>
              <a:t>Prix Nobel en 2011 à 2 équipes</a:t>
            </a:r>
          </a:p>
        </p:txBody>
      </p:sp>
      <p:sp>
        <p:nvSpPr>
          <p:cNvPr id="26627" name="Espace réservé du texte 2"/>
          <p:cNvSpPr>
            <a:spLocks noGrp="1"/>
          </p:cNvSpPr>
          <p:nvPr>
            <p:ph type="body" sz="quarter" idx="4294967295"/>
          </p:nvPr>
        </p:nvSpPr>
        <p:spPr>
          <a:xfrm>
            <a:off x="179512" y="1470025"/>
            <a:ext cx="8353425" cy="2592387"/>
          </a:xfrm>
        </p:spPr>
        <p:txBody>
          <a:bodyPr/>
          <a:lstStyle/>
          <a:p>
            <a:r>
              <a:rPr lang="fr-FR" altLang="fr-FR" sz="2400" b="1" dirty="0" smtClean="0">
                <a:cs typeface="Times New Roman" pitchFamily="18" charset="0"/>
              </a:rPr>
              <a:t>Saul </a:t>
            </a:r>
            <a:r>
              <a:rPr lang="fr-FR" altLang="fr-FR" sz="2400" b="1" dirty="0" err="1" smtClean="0">
                <a:cs typeface="Times New Roman" pitchFamily="18" charset="0"/>
              </a:rPr>
              <a:t>Perlmutter</a:t>
            </a:r>
            <a:r>
              <a:rPr lang="fr-FR" altLang="fr-FR" sz="2400" dirty="0" smtClean="0">
                <a:cs typeface="Times New Roman" pitchFamily="18" charset="0"/>
              </a:rPr>
              <a:t>, </a:t>
            </a:r>
            <a:r>
              <a:rPr lang="fr-FR" altLang="fr-FR" sz="2400" i="1" dirty="0" smtClean="0">
                <a:cs typeface="Times New Roman" pitchFamily="18" charset="0"/>
              </a:rPr>
              <a:t>The Supernova </a:t>
            </a:r>
            <a:r>
              <a:rPr lang="fr-FR" altLang="fr-FR" sz="2400" i="1" dirty="0" err="1" smtClean="0">
                <a:cs typeface="Times New Roman" pitchFamily="18" charset="0"/>
              </a:rPr>
              <a:t>Cosmology</a:t>
            </a:r>
            <a:r>
              <a:rPr lang="fr-FR" altLang="fr-FR" sz="2400" i="1" dirty="0" smtClean="0">
                <a:cs typeface="Times New Roman" pitchFamily="18" charset="0"/>
              </a:rPr>
              <a:t> Project</a:t>
            </a:r>
            <a:r>
              <a:rPr lang="fr-FR" altLang="fr-FR" sz="2400" dirty="0" smtClean="0">
                <a:cs typeface="Times New Roman" pitchFamily="18" charset="0"/>
              </a:rPr>
              <a:t>, Berkeley</a:t>
            </a:r>
          </a:p>
          <a:p>
            <a:r>
              <a:rPr lang="fr-FR" altLang="fr-FR" sz="2400" b="1" dirty="0" smtClean="0">
                <a:cs typeface="Times New Roman" pitchFamily="18" charset="0"/>
              </a:rPr>
              <a:t>Adam </a:t>
            </a:r>
            <a:r>
              <a:rPr lang="fr-FR" altLang="fr-FR" sz="2400" b="1" dirty="0" err="1" smtClean="0">
                <a:cs typeface="Times New Roman" pitchFamily="18" charset="0"/>
              </a:rPr>
              <a:t>Riess</a:t>
            </a:r>
            <a:r>
              <a:rPr lang="fr-FR" altLang="fr-FR" sz="2400" b="1" dirty="0" smtClean="0">
                <a:cs typeface="Times New Roman" pitchFamily="18" charset="0"/>
              </a:rPr>
              <a:t> </a:t>
            </a:r>
            <a:r>
              <a:rPr lang="fr-FR" altLang="fr-FR" sz="2400" dirty="0" smtClean="0">
                <a:cs typeface="Times New Roman" pitchFamily="18" charset="0"/>
              </a:rPr>
              <a:t>(Baltimore) et </a:t>
            </a:r>
            <a:r>
              <a:rPr lang="fr-FR" altLang="fr-FR" sz="2400" b="1" dirty="0" smtClean="0">
                <a:cs typeface="Times New Roman" pitchFamily="18" charset="0"/>
              </a:rPr>
              <a:t>Brian Schmidt </a:t>
            </a:r>
            <a:r>
              <a:rPr lang="fr-FR" altLang="fr-FR" sz="2400" dirty="0" smtClean="0">
                <a:cs typeface="Times New Roman" pitchFamily="18" charset="0"/>
              </a:rPr>
              <a:t>(Australie)</a:t>
            </a:r>
          </a:p>
          <a:p>
            <a:pPr>
              <a:buFontTx/>
              <a:buNone/>
            </a:pPr>
            <a:endParaRPr lang="fr-FR" altLang="fr-FR" sz="2400" dirty="0" smtClean="0"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fr-FR" altLang="fr-FR" sz="2400" dirty="0" smtClean="0">
                <a:cs typeface="Times New Roman" pitchFamily="18" charset="0"/>
              </a:rPr>
              <a:t>Au total environ 50 SN </a:t>
            </a:r>
            <a:r>
              <a:rPr lang="fr-FR" altLang="fr-FR" sz="2400" dirty="0" err="1" smtClean="0">
                <a:cs typeface="Times New Roman" pitchFamily="18" charset="0"/>
              </a:rPr>
              <a:t>Ia</a:t>
            </a:r>
            <a:r>
              <a:rPr lang="fr-FR" altLang="fr-FR" sz="2400" dirty="0" smtClean="0">
                <a:cs typeface="Times New Roman" pitchFamily="18" charset="0"/>
              </a:rPr>
              <a:t> avec une courbe de lumière bien calibrée, ont permis de </a:t>
            </a:r>
            <a:r>
              <a:rPr lang="fr-FR" altLang="fr-FR" sz="2400" dirty="0" smtClean="0">
                <a:solidFill>
                  <a:srgbClr val="0000FF"/>
                </a:solidFill>
                <a:cs typeface="Times New Roman" pitchFamily="18" charset="0"/>
              </a:rPr>
              <a:t>démontrer l’accélération de l’expansion de l’Univers  </a:t>
            </a:r>
            <a:r>
              <a:rPr lang="fr-FR" altLang="fr-FR" sz="2400" dirty="0" smtClean="0">
                <a:solidFill>
                  <a:srgbClr val="0000FF"/>
                </a:solidFill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fr-FR" altLang="fr-FR" sz="2400" dirty="0" smtClean="0">
                <a:solidFill>
                  <a:srgbClr val="0000FF"/>
                </a:solidFill>
                <a:latin typeface="Symbol" panose="05050102010706020507" pitchFamily="18" charset="2"/>
                <a:cs typeface="Times New Roman" pitchFamily="18" charset="0"/>
                <a:sym typeface="Wingdings" panose="05000000000000000000" pitchFamily="2" charset="2"/>
              </a:rPr>
              <a:t>L</a:t>
            </a:r>
            <a:endParaRPr lang="fr-FR" altLang="fr-FR" sz="2400" dirty="0" smtClean="0">
              <a:solidFill>
                <a:srgbClr val="0000FF"/>
              </a:solidFill>
              <a:latin typeface="Symbol" panose="05050102010706020507" pitchFamily="18" charset="2"/>
              <a:cs typeface="Times New Roman" pitchFamily="18" charset="0"/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4437063"/>
            <a:ext cx="4613275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6588125" y="5084763"/>
            <a:ext cx="2016125" cy="1200150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latin typeface="Arial" charset="0"/>
                <a:cs typeface="Arial" charset="0"/>
              </a:rPr>
              <a:t>       </a:t>
            </a:r>
          </a:p>
          <a:p>
            <a:pPr>
              <a:defRPr/>
            </a:pPr>
            <a:r>
              <a:rPr lang="fr-FR" sz="3600" dirty="0">
                <a:solidFill>
                  <a:schemeClr val="bg1"/>
                </a:solidFill>
                <a:latin typeface="+mn-lt"/>
                <a:cs typeface="Arial" charset="0"/>
              </a:rPr>
              <a:t>     ??</a:t>
            </a:r>
          </a:p>
          <a:p>
            <a:pPr>
              <a:defRPr/>
            </a:pPr>
            <a:r>
              <a:rPr lang="fr-FR" dirty="0">
                <a:latin typeface="Arial" charset="0"/>
                <a:cs typeface="Arial" charset="0"/>
              </a:rPr>
              <a:t>       </a:t>
            </a:r>
          </a:p>
        </p:txBody>
      </p:sp>
      <p:sp>
        <p:nvSpPr>
          <p:cNvPr id="27651" name="Titre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5616575" cy="936625"/>
          </a:xfrm>
        </p:spPr>
        <p:txBody>
          <a:bodyPr/>
          <a:lstStyle/>
          <a:p>
            <a:r>
              <a:rPr lang="fr-FR" altLang="fr-FR" sz="3600" smtClean="0"/>
              <a:t>Contenu de l’Univers</a:t>
            </a:r>
          </a:p>
        </p:txBody>
      </p:sp>
      <p:sp>
        <p:nvSpPr>
          <p:cNvPr id="27652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827088" y="1484313"/>
            <a:ext cx="5834062" cy="4248150"/>
          </a:xfrm>
        </p:spPr>
        <p:txBody>
          <a:bodyPr/>
          <a:lstStyle/>
          <a:p>
            <a:r>
              <a:rPr lang="fr-FR" altLang="fr-FR" smtClean="0">
                <a:cs typeface="Times New Roman" pitchFamily="18" charset="0"/>
              </a:rPr>
              <a:t>Matière  ordinaire  </a:t>
            </a:r>
            <a:r>
              <a:rPr lang="fr-FR" altLang="fr-FR" b="1" smtClean="0">
                <a:cs typeface="Times New Roman" pitchFamily="18" charset="0"/>
              </a:rPr>
              <a:t>5%</a:t>
            </a:r>
          </a:p>
          <a:p>
            <a:pPr>
              <a:buFontTx/>
              <a:buNone/>
            </a:pPr>
            <a:r>
              <a:rPr lang="fr-FR" altLang="fr-FR" smtClean="0">
                <a:cs typeface="Times New Roman" pitchFamily="18" charset="0"/>
              </a:rPr>
              <a:t>Baryons (protons, neutrons)</a:t>
            </a:r>
          </a:p>
          <a:p>
            <a:endParaRPr lang="fr-FR" altLang="fr-FR" smtClean="0">
              <a:cs typeface="Times New Roman" pitchFamily="18" charset="0"/>
            </a:endParaRPr>
          </a:p>
          <a:p>
            <a:r>
              <a:rPr lang="fr-FR" altLang="fr-FR" smtClean="0">
                <a:cs typeface="Times New Roman" pitchFamily="18" charset="0"/>
              </a:rPr>
              <a:t>Matière noire exotique  </a:t>
            </a:r>
            <a:r>
              <a:rPr lang="fr-FR" altLang="fr-FR" b="1" smtClean="0">
                <a:cs typeface="Times New Roman" pitchFamily="18" charset="0"/>
              </a:rPr>
              <a:t>25%</a:t>
            </a:r>
          </a:p>
          <a:p>
            <a:pPr>
              <a:buFontTx/>
              <a:buNone/>
            </a:pPr>
            <a:r>
              <a:rPr lang="fr-FR" altLang="fr-FR" smtClean="0">
                <a:cs typeface="Times New Roman" pitchFamily="18" charset="0"/>
              </a:rPr>
              <a:t>non baryonique</a:t>
            </a:r>
          </a:p>
          <a:p>
            <a:endParaRPr lang="fr-FR" altLang="fr-FR" smtClean="0">
              <a:cs typeface="Times New Roman" pitchFamily="18" charset="0"/>
            </a:endParaRPr>
          </a:p>
          <a:p>
            <a:endParaRPr lang="fr-FR" altLang="fr-FR" smtClean="0">
              <a:cs typeface="Times New Roman" pitchFamily="18" charset="0"/>
            </a:endParaRPr>
          </a:p>
          <a:p>
            <a:r>
              <a:rPr lang="fr-FR" altLang="fr-FR" smtClean="0">
                <a:cs typeface="Times New Roman" pitchFamily="18" charset="0"/>
              </a:rPr>
              <a:t>Energie noire  </a:t>
            </a:r>
            <a:r>
              <a:rPr lang="fr-FR" altLang="fr-FR" b="1" smtClean="0">
                <a:cs typeface="Times New Roman" pitchFamily="18" charset="0"/>
              </a:rPr>
              <a:t>70%</a:t>
            </a:r>
          </a:p>
        </p:txBody>
      </p:sp>
      <p:pic>
        <p:nvPicPr>
          <p:cNvPr id="27653" name="Picture 2" descr="http://home.slac.stanford.edu/pressreleases/images/darkmatter2-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2205038"/>
            <a:ext cx="28575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AutoShape 6" descr="data:image/jpeg;base64,/9j/4AAQSkZJRgABAQAAAQABAAD/2wCEAAkGBwgHBgkIBwgKCgkLDRYPDQwMDRsUFRAWIB0iIiAdHx8kKDQsJCYxJx8fLT0tMTU3Ojo6Iys/RD84QzQ5OjcBCgoKDQwNGg8PGjclHyU3Nzc3Nzc3Nzc3Nzc3Nzc3Nzc3Nzc3Nzc3Nzc3Nzc3Nzc3Nzc3Nzc3Nzc3Nzc3Nzc3N//AABEIAGoAXwMBIgACEQEDEQH/xAAcAAACAgMBAQAAAAAAAAAAAAACBAMFAQYHAAj/xAAzEAABAwMDAwMCBQIHAAAAAAABAgMRAAQSBSExBkFRE2FxIpEygaHB8BThIyUzkrHR8f/EABkBAAMBAQEAAAAAAAAAAAAAAAABBAIDBf/EAB8RAAICAwACAwAAAAAAAAAAAAABAhEDITESYQQiQf/aAAwDAQACEQMRAD8A4oMMcQDke5Ow4/vRozxCAFKSFEhO5Exv+gFQjmpW0zxxQBhRrxBbWUqSZBgpUOP+qcXbQU4qSsFIMgED438ceNqXcaUNyPvQADSocBimbkBSsgAARwKWViMcZmN58/yKZYUHEhK52oAWWZAEbDihjip3RGQSIBj3NZYZD62mkpIWSZVPI+KVmqF4FZAIhUbA8xVwdNbTKQsKI5ik7mzU2eP70lJB4sSWS4tS1cqMnbvQ0ZHaNq84tTjinFmVKJKj5JrZkAR3maYtQFLj32pYVKwvBYPikBt9hpqrxQaTEAQK9qnT1yw0XS0S1wVp3q66OdauS1sPURuR3iuinQP6tLqrRYcbG4KhyTyINFoahez57ubQoMgSDxS7ZxVXTeqemWWbZxbDS0XAWSoSMSPYVzm5SW8mykfimcRP35j2oYv0kj1jOIG3Ap3RrNx+7KGYKoIk9h5pW0+pBPgVedMag3p2o+q62FJUmDtuPqB/aPzrjkbUXRRiSclY87b+jcqShkJaTsMhJ+9R6jphuGCpLZScZEp5HmulXHTrGs6V/VWFwlTmMlOUg1p71vc6c+BcylsNKByMiNzAqXHlb6VTxxfDm926VpaaLbafRBSClEKVuTKj3O8fAFLGmtRgXbkKSQTMpII337VDi4WcwklsKgqx4JHE/lx7GvQXDzn0WFEDv7V4AxwaJhpbzqWmklS1GAkDmmIu+m9WVYXSDlAnauyaB1UphlKQklCkiCO4rgKch9e0T5/ati0DXnbRaUvEqbHc7xSGnR1PqC9/rLdakpKTlMEz2rl/UVqj1S82NjztWwv9QLuV5JeRLagckyOO4qr128burdIwSFiBKODA7jzQ9Cbt2a5Zuht2FcK2p8MlKgvlPmo7DSLi/UoMNKVAme33qdy0vNOSPVCkpVxI2Nc5ejtBPtGwdO69d6eoBt1WHGIr3V3UI1NxOIAKBBI+KoVXK1+olhMISmSTAMbfyBSjT4S6lakIcCTJQ4Dir2MEH9a5RwpSs6zy6pFc9l6kgmQZBHaowhXpLVkEpEHEn8W8bDv/AO1M84ptZLalJySUmDEg8ihcvX3LNqzW4TbNLUttED6VK5P6CqCVi4dPoFrbHLL8ImY880JIIAxAjv5pvTLe2fv2Wr25FvbKUA4/iTgO+wBPtxS7oSFEJIKQYBiMvemIAU3cWtzbM2y32yht9BcZJMhSZiR9v0pMCpB+HfegCZl5SVCCQParrRw0/cpF0pWEKMBMyQCf2qib2q30vIOASRnsfif7VifDcFbN70Gz1DUXwq3bxbBJCUpxTv4FW/V2jJRpoffaCXWzGM1adE3KjYstW6cXUjcxuTVZ1vdPFz07lSiCfqjsKg86dnoeLb8Uc5dDJP8AitEieEqiha05tdmtwOH1EKTKcdsTyZ+Y29/Y15/6lcgJ81C5eIaxSgTjkZVuCSI4q2OyOemVN8EBzFuTHJnmlfmm35un3VtIxTBWZIhP/A+B+QpM+K6o4A9pok+SJjtWB7VkAeaYBuqQpSS02UDESCqd43PxPbt5NYArIT4imHnC6yy36TSA0kpyQmCveZUe57fFKx0RtjLLEExvPgVY2H+sngb99hSTCRlBUEg8kimEqQhawlZUkE4mORNZatGoumdO6W1hFgtt3+pQTJJKCTP3gil+q9eZuXlLQlK1HzWgpunGQB9SZEwfHaoH7pS+TNTLB9rLJfITXsY1C/U+okQn4qtcWVmBJJ7AUC1k1CrfmqkiKUrJVLCUqbHprzAOcfh7wJ+x/cUD7LrIbLza0BxIWjJMZJPBHke9DtiZBnsZ2rylKWAFKJxECTMDxWjAANGgJKTJOXYRzQVKlBwzlMAxE7/bxSZpFppdmq+ebbJmBin2FbXqXRNxZWaX1IhKkyK1vQLwWt2hw8A11G56zsL3S2LW8B9JJAWURlj3j3qPNOalosxRi48OQvsltZTHFQTBq26jfsndUuFaYl1NmVf4QdjOPf3qoUpJXkE4iOAe/wDO1VR2iaWnokdywbWp1K8k7AKkpA2APjjjxFQqVzRrU0WWwlKw4JzJIg+IEbfziooKjA5PFMQJoTUrfppcAfC8Ar6giMiO4BPFQqInamYCcQpASTj9SchCgdveOPg0FePHNZbUlKwVozT3TMT+dMRhJhQIjY9xNEDFDWRSNDNs6pDiSmCZ4PFP6nd2rrgXYNustqSMmluZ4q7wYG3id6qU0fas0bTDzPiZrBBCdxz3IrArZ+sD/kfTA7CxMf7zTMN7NWJrBNZPahXzQFmDxPah+a8SYVv5p3WHFuXgU4tS1ek2JUZMBIAH2piEa9WDxWVfiNMR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altLang="fr-FR"/>
          </a:p>
        </p:txBody>
      </p:sp>
      <p:sp>
        <p:nvSpPr>
          <p:cNvPr id="27655" name="AutoShape 8" descr="data:image/jpeg;base64,/9j/4AAQSkZJRgABAQAAAQABAAD/2wCEAAkGBwgHBgkIBwgKCgkLDRYPDQwMDRsUFRAWIB0iIiAdHx8kKDQsJCYxJx8fLT0tMTU3Ojo6Iys/RD84QzQ5OjcBCgoKDQwNGg8PGjclHyU3Nzc3Nzc3Nzc3Nzc3Nzc3Nzc3Nzc3Nzc3Nzc3Nzc3Nzc3Nzc3Nzc3Nzc3Nzc3Nzc3N//AABEIAGoAXwMBIgACEQEDEQH/xAAcAAACAgMBAQAAAAAAAAAAAAACBAMFAQYHAAj/xAAzEAABAwMDAwMCBQIHAAAAAAABAgMRAAQSBSExBkFRE2FxIpEygaHB8BThIyUzkrHR8f/EABkBAAMBAQEAAAAAAAAAAAAAAAABBAIDBf/EAB8RAAICAwACAwAAAAAAAAAAAAABAhEDITESYQQiQf/aAAwDAQACEQMRAD8A4oMMcQDke5Ow4/vRozxCAFKSFEhO5Exv+gFQjmpW0zxxQBhRrxBbWUqSZBgpUOP+qcXbQU4qSsFIMgED438ceNqXcaUNyPvQADSocBimbkBSsgAARwKWViMcZmN58/yKZYUHEhK52oAWWZAEbDihjip3RGQSIBj3NZYZD62mkpIWSZVPI+KVmqF4FZAIhUbA8xVwdNbTKQsKI5ik7mzU2eP70lJB4sSWS4tS1cqMnbvQ0ZHaNq84tTjinFmVKJKj5JrZkAR3maYtQFLj32pYVKwvBYPikBt9hpqrxQaTEAQK9qnT1yw0XS0S1wVp3q66OdauS1sPURuR3iuinQP6tLqrRYcbG4KhyTyINFoahez57ubQoMgSDxS7ZxVXTeqemWWbZxbDS0XAWSoSMSPYVzm5SW8mykfimcRP35j2oYv0kj1jOIG3Ap3RrNx+7KGYKoIk9h5pW0+pBPgVedMag3p2o+q62FJUmDtuPqB/aPzrjkbUXRRiSclY87b+jcqShkJaTsMhJ+9R6jphuGCpLZScZEp5HmulXHTrGs6V/VWFwlTmMlOUg1p71vc6c+BcylsNKByMiNzAqXHlb6VTxxfDm926VpaaLbafRBSClEKVuTKj3O8fAFLGmtRgXbkKSQTMpII337VDi4WcwklsKgqx4JHE/lx7GvQXDzn0WFEDv7V4AxwaJhpbzqWmklS1GAkDmmIu+m9WVYXSDlAnauyaB1UphlKQklCkiCO4rgKch9e0T5/ati0DXnbRaUvEqbHc7xSGnR1PqC9/rLdakpKTlMEz2rl/UVqj1S82NjztWwv9QLuV5JeRLagckyOO4qr128burdIwSFiBKODA7jzQ9Cbt2a5Zuht2FcK2p8MlKgvlPmo7DSLi/UoMNKVAme33qdy0vNOSPVCkpVxI2Nc5ejtBPtGwdO69d6eoBt1WHGIr3V3UI1NxOIAKBBI+KoVXK1+olhMISmSTAMbfyBSjT4S6lakIcCTJQ4Dir2MEH9a5RwpSs6zy6pFc9l6kgmQZBHaowhXpLVkEpEHEn8W8bDv/AO1M84ptZLalJySUmDEg8ihcvX3LNqzW4TbNLUttED6VK5P6CqCVi4dPoFrbHLL8ImY880JIIAxAjv5pvTLe2fv2Wr25FvbKUA4/iTgO+wBPtxS7oSFEJIKQYBiMvemIAU3cWtzbM2y32yht9BcZJMhSZiR9v0pMCpB+HfegCZl5SVCCQParrRw0/cpF0pWEKMBMyQCf2qib2q30vIOASRnsfif7VifDcFbN70Gz1DUXwq3bxbBJCUpxTv4FW/V2jJRpoffaCXWzGM1adE3KjYstW6cXUjcxuTVZ1vdPFz07lSiCfqjsKg86dnoeLb8Uc5dDJP8AitEieEqiha05tdmtwOH1EKTKcdsTyZ+Y29/Y15/6lcgJ81C5eIaxSgTjkZVuCSI4q2OyOemVN8EBzFuTHJnmlfmm35un3VtIxTBWZIhP/A+B+QpM+K6o4A9pok+SJjtWB7VkAeaYBuqQpSS02UDESCqd43PxPbt5NYArIT4imHnC6yy36TSA0kpyQmCveZUe57fFKx0RtjLLEExvPgVY2H+sngb99hSTCRlBUEg8kimEqQhawlZUkE4mORNZatGoumdO6W1hFgtt3+pQTJJKCTP3gil+q9eZuXlLQlK1HzWgpunGQB9SZEwfHaoH7pS+TNTLB9rLJfITXsY1C/U+okQn4qtcWVmBJJ7AUC1k1CrfmqkiKUrJVLCUqbHprzAOcfh7wJ+x/cUD7LrIbLza0BxIWjJMZJPBHke9DtiZBnsZ2rylKWAFKJxECTMDxWjAANGgJKTJOXYRzQVKlBwzlMAxE7/bxSZpFppdmq+ebbJmBin2FbXqXRNxZWaX1IhKkyK1vQLwWt2hw8A11G56zsL3S2LW8B9JJAWURlj3j3qPNOalosxRi48OQvsltZTHFQTBq26jfsndUuFaYl1NmVf4QdjOPf3qoUpJXkE4iOAe/wDO1VR2iaWnokdywbWp1K8k7AKkpA2APjjjxFQqVzRrU0WWwlKw4JzJIg+IEbfziooKjA5PFMQJoTUrfppcAfC8Ar6giMiO4BPFQqInamYCcQpASTj9SchCgdveOPg0FePHNZbUlKwVozT3TMT+dMRhJhQIjY9xNEDFDWRSNDNs6pDiSmCZ4PFP6nd2rrgXYNustqSMmluZ4q7wYG3id6qU0fas0bTDzPiZrBBCdxz3IrArZ+sD/kfTA7CxMf7zTMN7NWJrBNZPahXzQFmDxPah+a8SYVv5p3WHFuXgU4tS1ek2JUZMBIAH2piEa9WDxWVfiNMR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altLang="fr-FR"/>
          </a:p>
        </p:txBody>
      </p:sp>
      <p:sp>
        <p:nvSpPr>
          <p:cNvPr id="27656" name="AutoShape 10" descr="Résultat de recherche d'images pour &quot;Stephan Quintet&quot;"/>
          <p:cNvSpPr>
            <a:spLocks noChangeAspect="1" noChangeArrowheads="1"/>
          </p:cNvSpPr>
          <p:nvPr/>
        </p:nvSpPr>
        <p:spPr bwMode="auto">
          <a:xfrm>
            <a:off x="155575" y="-479425"/>
            <a:ext cx="9048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altLang="fr-FR"/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4427538" y="1341438"/>
            <a:ext cx="2089150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3995738" y="4941888"/>
            <a:ext cx="2305050" cy="1008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65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260350"/>
            <a:ext cx="21621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323850" y="5373688"/>
            <a:ext cx="2679700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Symbol" pitchFamily="18" charset="2"/>
              <a:buChar char="W"/>
              <a:defRPr/>
            </a:pPr>
            <a:r>
              <a:rPr lang="fr-FR" sz="2800" dirty="0">
                <a:latin typeface="Symbol" pitchFamily="18" charset="2"/>
                <a:cs typeface="Arial" charset="0"/>
              </a:rPr>
              <a:t>= r/</a:t>
            </a:r>
            <a:r>
              <a:rPr lang="fr-FR" sz="2800" dirty="0" err="1">
                <a:latin typeface="Symbol" pitchFamily="18" charset="2"/>
                <a:cs typeface="Arial" charset="0"/>
              </a:rPr>
              <a:t>r</a:t>
            </a:r>
            <a:r>
              <a:rPr lang="fr-FR" sz="2800" baseline="-25000" dirty="0" err="1">
                <a:latin typeface="+mn-lt"/>
                <a:cs typeface="Arial" charset="0"/>
              </a:rPr>
              <a:t>crit</a:t>
            </a:r>
            <a:r>
              <a:rPr lang="fr-FR" sz="2800" dirty="0">
                <a:latin typeface="+mn-lt"/>
                <a:cs typeface="Arial" charset="0"/>
              </a:rPr>
              <a:t> </a:t>
            </a:r>
          </a:p>
          <a:p>
            <a:pPr>
              <a:defRPr/>
            </a:pPr>
            <a:endParaRPr lang="fr-FR" sz="2800" dirty="0">
              <a:latin typeface="+mn-lt"/>
              <a:cs typeface="Arial" charset="0"/>
            </a:endParaRPr>
          </a:p>
          <a:p>
            <a:pPr>
              <a:defRPr/>
            </a:pPr>
            <a:r>
              <a:rPr lang="fr-FR" sz="2800" dirty="0">
                <a:latin typeface="+mn-lt"/>
                <a:cs typeface="Arial" charset="0"/>
              </a:rPr>
              <a:t> </a:t>
            </a:r>
            <a:r>
              <a:rPr lang="fr-FR" sz="2800" dirty="0" err="1">
                <a:latin typeface="Symbol" pitchFamily="18" charset="2"/>
                <a:cs typeface="Arial" charset="0"/>
              </a:rPr>
              <a:t>r</a:t>
            </a:r>
            <a:r>
              <a:rPr lang="fr-FR" sz="2800" baseline="-25000" dirty="0" err="1">
                <a:cs typeface="Times New Roman" pitchFamily="18" charset="0"/>
              </a:rPr>
              <a:t>crit</a:t>
            </a:r>
            <a:r>
              <a:rPr lang="fr-FR" sz="2800" dirty="0">
                <a:cs typeface="Times New Roman" pitchFamily="18" charset="0"/>
              </a:rPr>
              <a:t> = 10</a:t>
            </a:r>
            <a:r>
              <a:rPr lang="fr-FR" sz="2800" baseline="30000" dirty="0">
                <a:cs typeface="Times New Roman" pitchFamily="18" charset="0"/>
              </a:rPr>
              <a:t>-29</a:t>
            </a:r>
            <a:r>
              <a:rPr lang="fr-FR" sz="2800" dirty="0">
                <a:cs typeface="Times New Roman" pitchFamily="18" charset="0"/>
              </a:rPr>
              <a:t>g/cm</a:t>
            </a:r>
            <a:r>
              <a:rPr lang="fr-FR" sz="2800" baseline="30000" dirty="0">
                <a:cs typeface="Times New Roman" pitchFamily="18" charset="0"/>
              </a:rPr>
              <a:t>3</a:t>
            </a:r>
          </a:p>
        </p:txBody>
      </p:sp>
      <p:sp>
        <p:nvSpPr>
          <p:cNvPr id="27662" name="ZoneTexte 14"/>
          <p:cNvSpPr txBox="1">
            <a:spLocks noChangeArrowheads="1"/>
          </p:cNvSpPr>
          <p:nvPr/>
        </p:nvSpPr>
        <p:spPr bwMode="auto">
          <a:xfrm>
            <a:off x="6011863" y="6381750"/>
            <a:ext cx="3194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sz="2000">
                <a:cs typeface="Times New Roman" pitchFamily="18" charset="0"/>
              </a:rPr>
              <a:t>ou constante cosmologique </a:t>
            </a:r>
            <a:r>
              <a:rPr lang="fr-FR" altLang="fr-FR" sz="2000">
                <a:latin typeface="Symbol" pitchFamily="18" charset="2"/>
                <a:cs typeface="Times New Roman" pitchFamily="18" charset="0"/>
              </a:rPr>
              <a:t>L</a:t>
            </a:r>
          </a:p>
        </p:txBody>
      </p:sp>
      <p:sp>
        <p:nvSpPr>
          <p:cNvPr id="27663" name="ZoneTexte 14"/>
          <p:cNvSpPr txBox="1">
            <a:spLocks noChangeArrowheads="1"/>
          </p:cNvSpPr>
          <p:nvPr/>
        </p:nvSpPr>
        <p:spPr bwMode="auto">
          <a:xfrm>
            <a:off x="6084888" y="1341438"/>
            <a:ext cx="5222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>
                <a:latin typeface="Symbol" pitchFamily="18" charset="2"/>
              </a:rPr>
              <a:t>W</a:t>
            </a:r>
            <a:r>
              <a:rPr lang="fr-FR" altLang="fr-FR" baseline="-25000">
                <a:cs typeface="Times New Roman" pitchFamily="18" charset="0"/>
              </a:rPr>
              <a:t>b</a:t>
            </a:r>
          </a:p>
        </p:txBody>
      </p:sp>
      <p:sp>
        <p:nvSpPr>
          <p:cNvPr id="27664" name="ZoneTexte 16"/>
          <p:cNvSpPr txBox="1">
            <a:spLocks noChangeArrowheads="1"/>
          </p:cNvSpPr>
          <p:nvPr/>
        </p:nvSpPr>
        <p:spPr bwMode="auto">
          <a:xfrm>
            <a:off x="5334000" y="2924175"/>
            <a:ext cx="750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>
                <a:latin typeface="Symbol" pitchFamily="18" charset="2"/>
              </a:rPr>
              <a:t>W</a:t>
            </a:r>
            <a:r>
              <a:rPr lang="fr-FR" altLang="fr-FR" baseline="-25000">
                <a:cs typeface="Times New Roman" pitchFamily="18" charset="0"/>
              </a:rPr>
              <a:t>DM</a:t>
            </a:r>
          </a:p>
        </p:txBody>
      </p:sp>
      <p:sp>
        <p:nvSpPr>
          <p:cNvPr id="27665" name="ZoneTexte 17"/>
          <p:cNvSpPr txBox="1">
            <a:spLocks noChangeArrowheads="1"/>
          </p:cNvSpPr>
          <p:nvPr/>
        </p:nvSpPr>
        <p:spPr bwMode="auto">
          <a:xfrm>
            <a:off x="6026150" y="4983163"/>
            <a:ext cx="561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>
                <a:latin typeface="Symbol" pitchFamily="18" charset="2"/>
              </a:rPr>
              <a:t>W</a:t>
            </a:r>
            <a:r>
              <a:rPr lang="fr-FR" altLang="fr-FR" baseline="-25000">
                <a:latin typeface="Symbol" pitchFamily="18" charset="2"/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0" y="188913"/>
            <a:ext cx="5508625" cy="633412"/>
          </a:xfrm>
        </p:spPr>
        <p:txBody>
          <a:bodyPr/>
          <a:lstStyle/>
          <a:p>
            <a:r>
              <a:rPr lang="fr-FR" altLang="fr-FR" sz="3600" b="1" dirty="0" smtClean="0">
                <a:solidFill>
                  <a:srgbClr val="008000"/>
                </a:solidFill>
                <a:latin typeface="Arial Narrow" pitchFamily="34" charset="0"/>
              </a:rPr>
              <a:t>Et la matière noire ?</a:t>
            </a:r>
          </a:p>
        </p:txBody>
      </p:sp>
      <p:sp>
        <p:nvSpPr>
          <p:cNvPr id="28675" name="ZoneTexte 2"/>
          <p:cNvSpPr txBox="1">
            <a:spLocks noChangeArrowheads="1"/>
          </p:cNvSpPr>
          <p:nvPr/>
        </p:nvSpPr>
        <p:spPr bwMode="auto">
          <a:xfrm>
            <a:off x="107950" y="1196975"/>
            <a:ext cx="59721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b="1">
                <a:cs typeface="Times New Roman" pitchFamily="18" charset="0"/>
              </a:rPr>
              <a:t>1937 – </a:t>
            </a:r>
            <a:r>
              <a:rPr lang="fr-FR" altLang="fr-FR">
                <a:cs typeface="Times New Roman" pitchFamily="18" charset="0"/>
              </a:rPr>
              <a:t>Fritz Zwicky calcule la masse des amas</a:t>
            </a:r>
          </a:p>
          <a:p>
            <a:r>
              <a:rPr lang="fr-FR" altLang="fr-FR">
                <a:cs typeface="Times New Roman" pitchFamily="18" charset="0"/>
              </a:rPr>
              <a:t> de galaxies en utilisant leurs vitesses</a:t>
            </a:r>
          </a:p>
        </p:txBody>
      </p:sp>
      <p:pic>
        <p:nvPicPr>
          <p:cNvPr id="2867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2252663"/>
            <a:ext cx="28575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ZoneTexte 31"/>
          <p:cNvSpPr txBox="1">
            <a:spLocks noChangeArrowheads="1"/>
          </p:cNvSpPr>
          <p:nvPr/>
        </p:nvSpPr>
        <p:spPr bwMode="auto">
          <a:xfrm>
            <a:off x="3713858" y="3100388"/>
            <a:ext cx="29575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sz="2800" b="1" dirty="0">
                <a:solidFill>
                  <a:srgbClr val="C00000"/>
                </a:solidFill>
                <a:cs typeface="Times New Roman" pitchFamily="18" charset="0"/>
              </a:rPr>
              <a:t>M/L = 500 M</a:t>
            </a:r>
            <a:r>
              <a:rPr lang="fr-FR" altLang="fr-FR" sz="2800" b="1" baseline="-25000" dirty="0">
                <a:solidFill>
                  <a:srgbClr val="C00000"/>
                </a:solidFill>
                <a:sym typeface="Wingdings" pitchFamily="2" charset="2"/>
              </a:rPr>
              <a:t></a:t>
            </a:r>
            <a:r>
              <a:rPr lang="fr-FR" altLang="fr-FR" sz="2800" b="1" dirty="0">
                <a:solidFill>
                  <a:srgbClr val="C00000"/>
                </a:solidFill>
                <a:cs typeface="Times New Roman" pitchFamily="18" charset="0"/>
              </a:rPr>
              <a:t>/L</a:t>
            </a:r>
            <a:r>
              <a:rPr lang="fr-FR" altLang="fr-FR" sz="2800" b="1" baseline="-25000" dirty="0">
                <a:solidFill>
                  <a:srgbClr val="C00000"/>
                </a:solidFill>
                <a:sym typeface="Wingdings" pitchFamily="2" charset="2"/>
              </a:rPr>
              <a:t></a:t>
            </a:r>
            <a:endParaRPr lang="fr-FR" altLang="fr-FR" sz="2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7950" y="4581525"/>
            <a:ext cx="3224213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latin typeface="+mn-lt"/>
                <a:cs typeface="Arial" charset="0"/>
              </a:rPr>
              <a:t>Amas de Coma, V~1000km/s</a:t>
            </a:r>
          </a:p>
          <a:p>
            <a:pPr>
              <a:defRPr/>
            </a:pPr>
            <a:r>
              <a:rPr lang="fr-FR" sz="2000" dirty="0">
                <a:latin typeface="+mn-lt"/>
                <a:cs typeface="Arial" charset="0"/>
              </a:rPr>
              <a:t>M~ 5 10</a:t>
            </a:r>
            <a:r>
              <a:rPr lang="fr-FR" sz="2000" baseline="30000" dirty="0">
                <a:latin typeface="+mn-lt"/>
                <a:cs typeface="Arial" charset="0"/>
              </a:rPr>
              <a:t>14</a:t>
            </a:r>
            <a:r>
              <a:rPr lang="fr-FR" sz="2000" dirty="0">
                <a:latin typeface="+mn-lt"/>
                <a:cs typeface="Arial" charset="0"/>
              </a:rPr>
              <a:t> </a:t>
            </a:r>
            <a:r>
              <a:rPr lang="fr-FR" sz="2000" dirty="0">
                <a:cs typeface="Times New Roman" pitchFamily="18" charset="0"/>
              </a:rPr>
              <a:t>M</a:t>
            </a:r>
            <a:r>
              <a:rPr lang="fr-FR" sz="2000" baseline="-25000" dirty="0">
                <a:latin typeface="Arial" charset="0"/>
                <a:cs typeface="Arial" charset="0"/>
                <a:sym typeface="Wingdings"/>
              </a:rPr>
              <a:t></a:t>
            </a:r>
            <a:endParaRPr lang="fr-FR" sz="2000" dirty="0">
              <a:latin typeface="+mn-lt"/>
              <a:cs typeface="Ari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07950" y="5589588"/>
            <a:ext cx="6570663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latin typeface="+mn-lt"/>
                <a:cs typeface="Arial" charset="0"/>
              </a:rPr>
              <a:t>1932: </a:t>
            </a:r>
            <a:r>
              <a:rPr lang="fr-FR" dirty="0">
                <a:latin typeface="+mn-lt"/>
                <a:cs typeface="Arial" charset="0"/>
              </a:rPr>
              <a:t>Jan Oort parle de matière noire  au voisinage </a:t>
            </a:r>
          </a:p>
          <a:p>
            <a:pPr>
              <a:defRPr/>
            </a:pPr>
            <a:r>
              <a:rPr lang="fr-FR" dirty="0">
                <a:latin typeface="+mn-lt"/>
                <a:cs typeface="Arial" charset="0"/>
              </a:rPr>
              <a:t>du Soleil dans la Voie Lactée</a:t>
            </a:r>
          </a:p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+mn-lt"/>
                <a:cs typeface="Arial" charset="0"/>
                <a:sym typeface="Wingdings" pitchFamily="2" charset="2"/>
              </a:rPr>
              <a:t></a:t>
            </a:r>
            <a:r>
              <a:rPr lang="fr-FR" dirty="0">
                <a:solidFill>
                  <a:srgbClr val="0070C0"/>
                </a:solidFill>
                <a:latin typeface="+mn-lt"/>
                <a:cs typeface="Arial" charset="0"/>
              </a:rPr>
              <a:t>Solides, poussières, gaz, astres morts…</a:t>
            </a:r>
          </a:p>
        </p:txBody>
      </p:sp>
      <p:pic>
        <p:nvPicPr>
          <p:cNvPr id="286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4713288"/>
            <a:ext cx="1692275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3000" y="0"/>
            <a:ext cx="29210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6"/>
          <p:cNvSpPr txBox="1">
            <a:spLocks noChangeArrowheads="1"/>
          </p:cNvSpPr>
          <p:nvPr/>
        </p:nvSpPr>
        <p:spPr bwMode="auto">
          <a:xfrm>
            <a:off x="7823666" y="2564904"/>
            <a:ext cx="13568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i="1" dirty="0" smtClean="0"/>
              <a:t>F. Zwicky</a:t>
            </a:r>
            <a:endParaRPr lang="fr-FR" altLang="fr-FR" i="1" dirty="0"/>
          </a:p>
        </p:txBody>
      </p:sp>
      <p:sp>
        <p:nvSpPr>
          <p:cNvPr id="13" name="ZoneTexte 6"/>
          <p:cNvSpPr txBox="1">
            <a:spLocks noChangeArrowheads="1"/>
          </p:cNvSpPr>
          <p:nvPr/>
        </p:nvSpPr>
        <p:spPr bwMode="auto">
          <a:xfrm>
            <a:off x="8123812" y="4335190"/>
            <a:ext cx="1056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i="1" dirty="0" smtClean="0"/>
              <a:t>J. Oort</a:t>
            </a:r>
            <a:endParaRPr lang="fr-FR" altLang="fr-F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/>
          <p:cNvSpPr>
            <a:spLocks noGrp="1"/>
          </p:cNvSpPr>
          <p:nvPr>
            <p:ph type="title"/>
          </p:nvPr>
        </p:nvSpPr>
        <p:spPr>
          <a:xfrm>
            <a:off x="2555875" y="0"/>
            <a:ext cx="6142038" cy="836613"/>
          </a:xfrm>
        </p:spPr>
        <p:txBody>
          <a:bodyPr/>
          <a:lstStyle/>
          <a:p>
            <a:r>
              <a:rPr lang="fr-FR" altLang="fr-FR" sz="3600" b="1" smtClean="0">
                <a:solidFill>
                  <a:srgbClr val="008000"/>
                </a:solidFill>
                <a:latin typeface="Arial Narrow" pitchFamily="34" charset="0"/>
              </a:rPr>
              <a:t>Matière noire dans les galaxies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455417" y="844551"/>
            <a:ext cx="597311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latin typeface="+mn-lt"/>
                <a:cs typeface="Arial" charset="0"/>
              </a:rPr>
              <a:t>Courbes de rotation des étoiles </a:t>
            </a:r>
            <a:r>
              <a:rPr lang="fr-FR" dirty="0" smtClean="0">
                <a:latin typeface="+mn-lt"/>
                <a:cs typeface="Arial" charset="0"/>
              </a:rPr>
              <a:t>et </a:t>
            </a:r>
            <a:r>
              <a:rPr lang="fr-FR" dirty="0">
                <a:latin typeface="+mn-lt"/>
                <a:cs typeface="Arial" charset="0"/>
              </a:rPr>
              <a:t>du gaz </a:t>
            </a:r>
            <a:r>
              <a:rPr lang="fr-FR" dirty="0" smtClean="0">
                <a:latin typeface="+mn-lt"/>
                <a:cs typeface="Arial" charset="0"/>
              </a:rPr>
              <a:t>ionisé</a:t>
            </a:r>
            <a:endParaRPr lang="fr-FR" dirty="0">
              <a:latin typeface="+mn-lt"/>
              <a:cs typeface="Arial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433316" y="1537887"/>
            <a:ext cx="62645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>
                <a:latin typeface="+mn-lt"/>
                <a:cs typeface="Arial" charset="0"/>
              </a:rPr>
              <a:t>Optique: </a:t>
            </a:r>
            <a:r>
              <a:rPr lang="fr-FR" dirty="0">
                <a:latin typeface="+mn-lt"/>
                <a:cs typeface="Arial" charset="0"/>
              </a:rPr>
              <a:t>Rubin, Ford et al </a:t>
            </a:r>
            <a:r>
              <a:rPr lang="fr-FR" dirty="0" smtClean="0">
                <a:latin typeface="+mn-lt"/>
                <a:cs typeface="Arial" charset="0"/>
              </a:rPr>
              <a:t>1978</a:t>
            </a:r>
            <a:endParaRPr lang="fr-FR" dirty="0">
              <a:latin typeface="+mn-lt"/>
              <a:cs typeface="Arial" charset="0"/>
            </a:endParaRPr>
          </a:p>
          <a:p>
            <a:pPr>
              <a:defRPr/>
            </a:pPr>
            <a:r>
              <a:rPr lang="fr-FR" b="1" dirty="0">
                <a:latin typeface="+mn-lt"/>
                <a:cs typeface="Arial" charset="0"/>
              </a:rPr>
              <a:t>Radio: </a:t>
            </a:r>
            <a:r>
              <a:rPr lang="fr-FR" dirty="0">
                <a:latin typeface="+mn-lt"/>
                <a:cs typeface="Arial" charset="0"/>
              </a:rPr>
              <a:t>La raie à 21cm de </a:t>
            </a:r>
            <a:r>
              <a:rPr lang="fr-FR" dirty="0" smtClean="0">
                <a:latin typeface="+mn-lt"/>
                <a:cs typeface="Arial" charset="0"/>
              </a:rPr>
              <a:t>hydrogène  en 1951</a:t>
            </a:r>
            <a:endParaRPr lang="fr-FR" dirty="0">
              <a:latin typeface="+mn-lt"/>
              <a:cs typeface="Arial" charset="0"/>
            </a:endParaRPr>
          </a:p>
          <a:p>
            <a:pPr>
              <a:defRPr/>
            </a:pPr>
            <a:r>
              <a:rPr lang="fr-FR" dirty="0">
                <a:latin typeface="+mn-lt"/>
                <a:cs typeface="Arial" charset="0"/>
              </a:rPr>
              <a:t>P</a:t>
            </a:r>
            <a:r>
              <a:rPr lang="fr-FR" dirty="0" smtClean="0">
                <a:latin typeface="+mn-lt"/>
                <a:cs typeface="Arial" charset="0"/>
              </a:rPr>
              <a:t>remières </a:t>
            </a:r>
            <a:r>
              <a:rPr lang="fr-FR" dirty="0">
                <a:latin typeface="+mn-lt"/>
                <a:cs typeface="Arial" charset="0"/>
              </a:rPr>
              <a:t>courbes de </a:t>
            </a:r>
            <a:r>
              <a:rPr lang="fr-FR" dirty="0" smtClean="0">
                <a:latin typeface="+mn-lt"/>
                <a:cs typeface="Arial" charset="0"/>
              </a:rPr>
              <a:t>rotation    fin 1950s</a:t>
            </a:r>
            <a:endParaRPr lang="fr-FR" dirty="0">
              <a:latin typeface="+mn-lt"/>
              <a:cs typeface="Arial" charset="0"/>
            </a:endParaRPr>
          </a:p>
          <a:p>
            <a:pPr>
              <a:buFont typeface="Wingdings" pitchFamily="2" charset="2"/>
              <a:buChar char="è"/>
              <a:defRPr/>
            </a:pPr>
            <a:r>
              <a:rPr lang="fr-FR" b="1" dirty="0">
                <a:solidFill>
                  <a:srgbClr val="0070C0"/>
                </a:solidFill>
                <a:latin typeface="+mn-lt"/>
                <a:cs typeface="Arial" charset="0"/>
                <a:sym typeface="Wingdings" pitchFamily="2" charset="2"/>
              </a:rPr>
              <a:t>Courbes </a:t>
            </a:r>
            <a:r>
              <a:rPr lang="fr-FR" b="1" dirty="0" smtClean="0">
                <a:solidFill>
                  <a:srgbClr val="0070C0"/>
                </a:solidFill>
                <a:latin typeface="+mn-lt"/>
                <a:cs typeface="Arial" charset="0"/>
                <a:sym typeface="Wingdings" pitchFamily="2" charset="2"/>
              </a:rPr>
              <a:t>plates</a:t>
            </a:r>
            <a:endParaRPr lang="fr-FR" dirty="0">
              <a:latin typeface="+mn-lt"/>
              <a:cs typeface="Arial" charset="0"/>
              <a:sym typeface="Wingdings" pitchFamily="2" charset="2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-27384"/>
            <a:ext cx="2148905" cy="244530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80654" y="2023417"/>
            <a:ext cx="2021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</a:rPr>
              <a:t>Vera       Rubin</a:t>
            </a:r>
            <a:endParaRPr lang="fr-FR" i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23" y="3339219"/>
            <a:ext cx="8350036" cy="3441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fr-FR" altLang="fr-FR" sz="4000" b="1" smtClean="0">
                <a:solidFill>
                  <a:srgbClr val="008000"/>
                </a:solidFill>
                <a:latin typeface="Arial Narrow" pitchFamily="34" charset="0"/>
              </a:rPr>
              <a:t>Types de matière noire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789781" y="1483529"/>
            <a:ext cx="3340100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latin typeface="+mn-lt"/>
                <a:cs typeface="Arial" charset="0"/>
              </a:rPr>
              <a:t>Chaude</a:t>
            </a:r>
            <a:r>
              <a:rPr lang="fr-FR" dirty="0">
                <a:latin typeface="+mn-lt"/>
                <a:cs typeface="Arial" charset="0"/>
              </a:rPr>
              <a:t>  (neutrinos)</a:t>
            </a:r>
          </a:p>
          <a:p>
            <a:pPr>
              <a:defRPr/>
            </a:pPr>
            <a:r>
              <a:rPr lang="fr-FR" dirty="0">
                <a:latin typeface="+mn-lt"/>
                <a:cs typeface="Arial" charset="0"/>
              </a:rPr>
              <a:t>Relativiste au découplage</a:t>
            </a:r>
          </a:p>
          <a:p>
            <a:pPr>
              <a:defRPr/>
            </a:pPr>
            <a:r>
              <a:rPr lang="en-GB" b="1" dirty="0">
                <a:solidFill>
                  <a:srgbClr val="333399"/>
                </a:solidFill>
                <a:latin typeface="+mn-lt"/>
                <a:cs typeface="Arial" charset="0"/>
                <a:sym typeface="Wingdings" pitchFamily="2" charset="2"/>
              </a:rPr>
              <a:t>Ne </a:t>
            </a:r>
            <a:r>
              <a:rPr lang="en-GB" b="1" dirty="0" err="1">
                <a:solidFill>
                  <a:srgbClr val="333399"/>
                </a:solidFill>
                <a:latin typeface="+mn-lt"/>
                <a:cs typeface="Arial" charset="0"/>
                <a:sym typeface="Wingdings" pitchFamily="2" charset="2"/>
              </a:rPr>
              <a:t>peut</a:t>
            </a:r>
            <a:r>
              <a:rPr lang="en-GB" b="1" dirty="0">
                <a:solidFill>
                  <a:srgbClr val="333399"/>
                </a:solidFill>
                <a:latin typeface="+mn-lt"/>
                <a:cs typeface="Arial" charset="0"/>
                <a:sym typeface="Wingdings" pitchFamily="2" charset="2"/>
              </a:rPr>
              <a:t> pas former</a:t>
            </a:r>
          </a:p>
          <a:p>
            <a:pPr>
              <a:defRPr/>
            </a:pPr>
            <a:r>
              <a:rPr lang="en-GB" b="1" dirty="0">
                <a:solidFill>
                  <a:srgbClr val="333399"/>
                </a:solidFill>
                <a:latin typeface="+mn-lt"/>
                <a:cs typeface="Arial" charset="0"/>
                <a:sym typeface="Wingdings" pitchFamily="2" charset="2"/>
              </a:rPr>
              <a:t>les structures, </a:t>
            </a:r>
          </a:p>
          <a:p>
            <a:pPr>
              <a:defRPr/>
            </a:pPr>
            <a:r>
              <a:rPr lang="en-GB" b="1" dirty="0" err="1">
                <a:solidFill>
                  <a:srgbClr val="333399"/>
                </a:solidFill>
                <a:latin typeface="+mn-lt"/>
                <a:cs typeface="Arial" charset="0"/>
                <a:sym typeface="Wingdings" pitchFamily="2" charset="2"/>
              </a:rPr>
              <a:t>si</a:t>
            </a:r>
            <a:r>
              <a:rPr lang="en-GB" b="1" dirty="0">
                <a:solidFill>
                  <a:srgbClr val="333399"/>
                </a:solidFill>
                <a:latin typeface="+mn-lt"/>
                <a:cs typeface="Arial" charset="0"/>
                <a:sym typeface="Wingdings" pitchFamily="2" charset="2"/>
              </a:rPr>
              <a:t> m &lt; 5 </a:t>
            </a:r>
            <a:r>
              <a:rPr lang="en-GB" b="1" dirty="0" err="1">
                <a:solidFill>
                  <a:srgbClr val="333399"/>
                </a:solidFill>
                <a:latin typeface="+mn-lt"/>
                <a:cs typeface="Arial" charset="0"/>
                <a:sym typeface="Wingdings" pitchFamily="2" charset="2"/>
              </a:rPr>
              <a:t>keV</a:t>
            </a:r>
            <a:endParaRPr lang="en-GB" b="1" dirty="0">
              <a:solidFill>
                <a:srgbClr val="333399"/>
              </a:solidFill>
              <a:latin typeface="+mn-lt"/>
              <a:cs typeface="Arial" charset="0"/>
              <a:sym typeface="Wingdings" pitchFamily="2" charset="2"/>
            </a:endParaRPr>
          </a:p>
          <a:p>
            <a:pPr>
              <a:defRPr/>
            </a:pPr>
            <a:endParaRPr lang="fr-FR" dirty="0">
              <a:latin typeface="+mn-lt"/>
              <a:cs typeface="Arial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07504" y="1202009"/>
            <a:ext cx="5084763" cy="2678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latin typeface="+mn-lt"/>
                <a:cs typeface="Arial" charset="0"/>
              </a:rPr>
              <a:t>Froide</a:t>
            </a:r>
            <a:r>
              <a:rPr lang="fr-FR" dirty="0">
                <a:latin typeface="+mn-lt"/>
                <a:cs typeface="Arial" charset="0"/>
              </a:rPr>
              <a:t>  (particules massives)</a:t>
            </a:r>
          </a:p>
          <a:p>
            <a:pPr>
              <a:defRPr/>
            </a:pPr>
            <a:r>
              <a:rPr lang="fr-FR" dirty="0">
                <a:latin typeface="+mn-lt"/>
                <a:cs typeface="Arial" charset="0"/>
              </a:rPr>
              <a:t>Non relativiste au découplage</a:t>
            </a: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b="1" dirty="0">
                <a:solidFill>
                  <a:srgbClr val="CC0000"/>
                </a:solidFill>
                <a:latin typeface="+mn-lt"/>
                <a:cs typeface="Arial" charset="0"/>
              </a:rPr>
              <a:t>WIMPS </a:t>
            </a: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>
                <a:solidFill>
                  <a:srgbClr val="000000"/>
                </a:solidFill>
                <a:latin typeface="+mn-lt"/>
                <a:cs typeface="Arial" charset="0"/>
              </a:rPr>
              <a:t>("weakly interactive massive particles")</a:t>
            </a:r>
          </a:p>
          <a:p>
            <a:pPr>
              <a:buClr>
                <a:srgbClr val="333399"/>
              </a:buCl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b="1" dirty="0" err="1">
                <a:solidFill>
                  <a:srgbClr val="333399"/>
                </a:solidFill>
                <a:latin typeface="+mn-lt"/>
                <a:cs typeface="Arial" charset="0"/>
              </a:rPr>
              <a:t>Neutralinos</a:t>
            </a:r>
            <a:r>
              <a:rPr lang="en-GB" b="1" dirty="0">
                <a:solidFill>
                  <a:srgbClr val="333399"/>
                </a:solidFill>
                <a:latin typeface="+mn-lt"/>
                <a:cs typeface="Arial" charset="0"/>
              </a:rPr>
              <a:t>:</a:t>
            </a:r>
            <a:r>
              <a:rPr lang="en-GB" dirty="0">
                <a:solidFill>
                  <a:srgbClr val="333399"/>
                </a:solidFill>
                <a:latin typeface="+mn-lt"/>
                <a:cs typeface="Arial" charset="0"/>
              </a:rPr>
              <a:t> </a:t>
            </a:r>
            <a:r>
              <a:rPr lang="en-GB" dirty="0" err="1">
                <a:solidFill>
                  <a:srgbClr val="333399"/>
                </a:solidFill>
                <a:latin typeface="+mn-lt"/>
                <a:cs typeface="Arial" charset="0"/>
              </a:rPr>
              <a:t>particule</a:t>
            </a:r>
            <a:r>
              <a:rPr lang="en-GB" dirty="0">
                <a:solidFill>
                  <a:srgbClr val="333399"/>
                </a:solidFill>
                <a:latin typeface="+mn-lt"/>
                <a:cs typeface="Arial" charset="0"/>
              </a:rPr>
              <a:t> </a:t>
            </a:r>
          </a:p>
          <a:p>
            <a:pPr>
              <a:buClr>
                <a:srgbClr val="333399"/>
              </a:buCl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err="1">
                <a:solidFill>
                  <a:srgbClr val="333399"/>
                </a:solidFill>
                <a:latin typeface="+mn-lt"/>
                <a:cs typeface="Arial" charset="0"/>
              </a:rPr>
              <a:t>supersymétrique</a:t>
            </a:r>
            <a:r>
              <a:rPr lang="en-GB" dirty="0">
                <a:solidFill>
                  <a:srgbClr val="333399"/>
                </a:solidFill>
                <a:latin typeface="+mn-lt"/>
                <a:cs typeface="Arial" charset="0"/>
              </a:rPr>
              <a:t> la plus </a:t>
            </a:r>
            <a:r>
              <a:rPr lang="en-GB" dirty="0" err="1">
                <a:solidFill>
                  <a:srgbClr val="333399"/>
                </a:solidFill>
                <a:latin typeface="+mn-lt"/>
                <a:cs typeface="Arial" charset="0"/>
              </a:rPr>
              <a:t>légère</a:t>
            </a:r>
            <a:r>
              <a:rPr lang="en-GB" dirty="0">
                <a:solidFill>
                  <a:srgbClr val="333399"/>
                </a:solidFill>
                <a:latin typeface="+mn-lt"/>
                <a:cs typeface="Arial" charset="0"/>
              </a:rPr>
              <a:t> </a:t>
            </a:r>
          </a:p>
          <a:p>
            <a:pPr>
              <a:defRPr/>
            </a:pPr>
            <a:endParaRPr lang="fr-FR" dirty="0">
              <a:latin typeface="+mn-lt"/>
              <a:cs typeface="Arial" charset="0"/>
            </a:endParaRPr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4797425"/>
            <a:ext cx="633095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ZoneTexte 5"/>
          <p:cNvSpPr txBox="1">
            <a:spLocks noChangeArrowheads="1"/>
          </p:cNvSpPr>
          <p:nvPr/>
        </p:nvSpPr>
        <p:spPr bwMode="auto">
          <a:xfrm>
            <a:off x="827088" y="4264025"/>
            <a:ext cx="5831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 dirty="0">
                <a:solidFill>
                  <a:srgbClr val="0070C0"/>
                </a:solidFill>
                <a:latin typeface="+mn-lt"/>
                <a:cs typeface="Arial" charset="0"/>
              </a:rPr>
              <a:t>Froid                       Tiède                     Chaud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/>
          <p:cNvSpPr>
            <a:spLocks noGrp="1"/>
          </p:cNvSpPr>
          <p:nvPr>
            <p:ph type="title"/>
          </p:nvPr>
        </p:nvSpPr>
        <p:spPr>
          <a:xfrm>
            <a:off x="468313" y="0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fr-FR" sz="3600" b="1" dirty="0" smtClean="0">
                <a:solidFill>
                  <a:srgbClr val="006600"/>
                </a:solidFill>
                <a:latin typeface="Arial Narrow" pitchFamily="34" charset="0"/>
              </a:rPr>
              <a:t>Alternatives au modèle standard</a:t>
            </a:r>
          </a:p>
        </p:txBody>
      </p:sp>
      <p:sp>
        <p:nvSpPr>
          <p:cNvPr id="32771" name="ZoneTexte 2"/>
          <p:cNvSpPr txBox="1">
            <a:spLocks noChangeArrowheads="1"/>
          </p:cNvSpPr>
          <p:nvPr/>
        </p:nvSpPr>
        <p:spPr bwMode="auto">
          <a:xfrm>
            <a:off x="0" y="1268413"/>
            <a:ext cx="825578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 smtClean="0">
                <a:ea typeface="MS Pゴシック"/>
                <a:cs typeface="Times New Roman" pitchFamily="18" charset="0"/>
              </a:rPr>
              <a:t> </a:t>
            </a:r>
            <a:r>
              <a:rPr lang="en-US" altLang="zh-CN" b="1" dirty="0" err="1" smtClean="0">
                <a:ea typeface="MS Pゴシック"/>
                <a:cs typeface="Times New Roman" pitchFamily="18" charset="0"/>
              </a:rPr>
              <a:t>Matière</a:t>
            </a:r>
            <a:r>
              <a:rPr lang="en-US" altLang="zh-CN" b="1" dirty="0" smtClean="0">
                <a:ea typeface="MS Pゴシック"/>
                <a:cs typeface="Times New Roman" pitchFamily="18" charset="0"/>
              </a:rPr>
              <a:t> noire (MN) </a:t>
            </a:r>
            <a:r>
              <a:rPr lang="en-US" altLang="zh-CN" b="1" dirty="0" err="1">
                <a:ea typeface="MS Pゴシック"/>
                <a:cs typeface="Times New Roman" pitchFamily="18" charset="0"/>
              </a:rPr>
              <a:t>tiède</a:t>
            </a:r>
            <a:r>
              <a:rPr lang="en-US" altLang="zh-CN" dirty="0">
                <a:ea typeface="MS Pゴシック"/>
                <a:cs typeface="Times New Roman" pitchFamily="18" charset="0"/>
              </a:rPr>
              <a:t>, </a:t>
            </a:r>
            <a:r>
              <a:rPr lang="en-US" altLang="zh-CN" dirty="0" err="1">
                <a:ea typeface="MS Pゴシック"/>
                <a:cs typeface="Times New Roman" pitchFamily="18" charset="0"/>
              </a:rPr>
              <a:t>réduit</a:t>
            </a:r>
            <a:r>
              <a:rPr lang="en-US" altLang="zh-CN" dirty="0">
                <a:ea typeface="MS Pゴシック"/>
                <a:cs typeface="Times New Roman" pitchFamily="18" charset="0"/>
              </a:rPr>
              <a:t> les plus petites structures</a:t>
            </a:r>
          </a:p>
          <a:p>
            <a:r>
              <a:rPr lang="en-US" altLang="zh-CN" b="1" dirty="0" smtClean="0">
                <a:ea typeface="MS Pゴシック"/>
                <a:cs typeface="Times New Roman" pitchFamily="18" charset="0"/>
              </a:rPr>
              <a:t>SIMN:</a:t>
            </a:r>
            <a:r>
              <a:rPr lang="en-US" altLang="zh-CN" dirty="0" smtClean="0">
                <a:ea typeface="MS Pゴシック"/>
                <a:cs typeface="Times New Roman" pitchFamily="18" charset="0"/>
              </a:rPr>
              <a:t> </a:t>
            </a:r>
            <a:r>
              <a:rPr lang="en-US" altLang="zh-CN" dirty="0" err="1" smtClean="0">
                <a:ea typeface="MS Pゴシック"/>
                <a:cs typeface="Times New Roman" pitchFamily="18" charset="0"/>
              </a:rPr>
              <a:t>Matière</a:t>
            </a:r>
            <a:r>
              <a:rPr lang="en-US" altLang="zh-CN" dirty="0" smtClean="0">
                <a:ea typeface="MS Pゴシック"/>
                <a:cs typeface="Times New Roman" pitchFamily="18" charset="0"/>
              </a:rPr>
              <a:t> noire </a:t>
            </a:r>
            <a:r>
              <a:rPr lang="en-US" altLang="zh-CN" dirty="0" err="1" smtClean="0">
                <a:ea typeface="MS Pゴシック"/>
                <a:cs typeface="Times New Roman" pitchFamily="18" charset="0"/>
              </a:rPr>
              <a:t>en</a:t>
            </a:r>
            <a:r>
              <a:rPr lang="en-US" altLang="zh-CN" dirty="0" smtClean="0">
                <a:ea typeface="MS Pゴシック"/>
                <a:cs typeface="Times New Roman" pitchFamily="18" charset="0"/>
              </a:rPr>
              <a:t> auto-interaction, collisions</a:t>
            </a:r>
            <a:endParaRPr lang="en-US" altLang="zh-CN" sz="2000" i="1" dirty="0">
              <a:ea typeface="MS Pゴシック"/>
              <a:cs typeface="Times New Roman" pitchFamily="18" charset="0"/>
            </a:endParaRPr>
          </a:p>
          <a:p>
            <a:endParaRPr lang="en-US" altLang="zh-CN" dirty="0">
              <a:solidFill>
                <a:srgbClr val="0000FF"/>
              </a:solidFill>
              <a:ea typeface="MS Pゴシック"/>
              <a:cs typeface="Times New Roman" pitchFamily="18" charset="0"/>
            </a:endParaRPr>
          </a:p>
          <a:p>
            <a:r>
              <a:rPr lang="en-US" altLang="zh-CN" dirty="0" smtClean="0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MN </a:t>
            </a:r>
            <a:r>
              <a:rPr lang="en-US" altLang="zh-CN" dirty="0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qui </a:t>
            </a:r>
            <a:r>
              <a:rPr lang="en-US" altLang="zh-CN" dirty="0" err="1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s’annihile</a:t>
            </a:r>
            <a:r>
              <a:rPr lang="en-US" altLang="zh-CN" dirty="0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, MN qui se </a:t>
            </a:r>
            <a:r>
              <a:rPr lang="en-US" altLang="zh-CN" dirty="0" err="1" smtClean="0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désintègre</a:t>
            </a:r>
            <a:endParaRPr lang="en-US" altLang="zh-CN" dirty="0" smtClean="0">
              <a:solidFill>
                <a:srgbClr val="0000FF"/>
              </a:solidFill>
              <a:ea typeface="MS Pゴシック"/>
              <a:cs typeface="Times New Roman" pitchFamily="18" charset="0"/>
            </a:endParaRPr>
          </a:p>
          <a:p>
            <a:endParaRPr lang="en-US" altLang="zh-CN" dirty="0">
              <a:solidFill>
                <a:srgbClr val="0000FF"/>
              </a:solidFill>
              <a:ea typeface="MS Pゴシック"/>
              <a:cs typeface="Times New Roman" pitchFamily="18" charset="0"/>
            </a:endParaRPr>
          </a:p>
          <a:p>
            <a:r>
              <a:rPr lang="en-US" altLang="zh-CN" b="1" dirty="0" err="1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Axions</a:t>
            </a:r>
            <a:r>
              <a:rPr lang="en-US" altLang="zh-CN" b="1" dirty="0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:</a:t>
            </a:r>
            <a:r>
              <a:rPr lang="fr-FR" altLang="zh-CN" b="1" dirty="0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 </a:t>
            </a:r>
            <a:r>
              <a:rPr lang="fr-FR" altLang="zh-CN" dirty="0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 produit en chromodynamique  quantique  (violation CP)</a:t>
            </a:r>
            <a:endParaRPr lang="en-US" altLang="zh-CN" dirty="0">
              <a:solidFill>
                <a:srgbClr val="0000FF"/>
              </a:solidFill>
              <a:ea typeface="MS Pゴシック"/>
              <a:cs typeface="Times New Roman" pitchFamily="18" charset="0"/>
            </a:endParaRPr>
          </a:p>
          <a:p>
            <a:r>
              <a:rPr lang="en-US" altLang="zh-CN" b="1" dirty="0" smtClean="0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MN </a:t>
            </a:r>
            <a:r>
              <a:rPr lang="en-US" altLang="zh-CN" b="1" dirty="0" err="1" smtClean="0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floue</a:t>
            </a:r>
            <a:r>
              <a:rPr lang="en-US" altLang="zh-CN" b="1" dirty="0" smtClean="0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  </a:t>
            </a:r>
            <a:r>
              <a:rPr lang="en-US" altLang="zh-CN" dirty="0" smtClean="0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10</a:t>
            </a:r>
            <a:r>
              <a:rPr lang="en-US" altLang="zh-CN" baseline="30000" dirty="0" smtClean="0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-22</a:t>
            </a:r>
            <a:r>
              <a:rPr lang="en-US" altLang="zh-CN" dirty="0" smtClean="0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 eV  ~ </a:t>
            </a:r>
            <a:r>
              <a:rPr lang="en-US" altLang="zh-CN" dirty="0" err="1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m</a:t>
            </a:r>
            <a:r>
              <a:rPr lang="en-US" altLang="zh-CN" baseline="-25000" dirty="0" err="1" smtClean="0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axion</a:t>
            </a:r>
            <a:r>
              <a:rPr lang="en-US" altLang="zh-CN" dirty="0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,  Bosons </a:t>
            </a:r>
            <a:r>
              <a:rPr lang="en-US" altLang="zh-CN" dirty="0" err="1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condensés</a:t>
            </a:r>
            <a:r>
              <a:rPr lang="en-US" altLang="zh-CN" dirty="0">
                <a:solidFill>
                  <a:srgbClr val="0000FF"/>
                </a:solidFill>
                <a:ea typeface="MS Pゴシック"/>
                <a:cs typeface="Times New Roman" pitchFamily="18" charset="0"/>
              </a:rPr>
              <a:t> </a:t>
            </a:r>
            <a:endParaRPr lang="en-US" altLang="zh-CN" i="1" baseline="-25000" dirty="0">
              <a:solidFill>
                <a:srgbClr val="0000FF"/>
              </a:solidFill>
              <a:ea typeface="MS Pゴシック"/>
              <a:cs typeface="Times New Roman" pitchFamily="18" charset="0"/>
            </a:endParaRP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863" y="0"/>
            <a:ext cx="1608137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Imag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509120"/>
            <a:ext cx="4867171" cy="211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/>
          </p:nvPr>
        </p:nvSpPr>
        <p:spPr>
          <a:xfrm>
            <a:off x="179388" y="0"/>
            <a:ext cx="8964612" cy="836613"/>
          </a:xfrm>
        </p:spPr>
        <p:txBody>
          <a:bodyPr/>
          <a:lstStyle/>
          <a:p>
            <a:pPr eaLnBrk="1" hangingPunct="1"/>
            <a:r>
              <a:rPr lang="fr-FR" altLang="fr-FR" sz="3600" b="1" dirty="0" smtClean="0">
                <a:solidFill>
                  <a:srgbClr val="006600"/>
                </a:solidFill>
                <a:latin typeface="Arial Narrow" pitchFamily="34" charset="0"/>
              </a:rPr>
              <a:t>Interférences quantiques: 9 ordres de grandeur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49300"/>
            <a:ext cx="9144000" cy="613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ZoneTexte 3"/>
          <p:cNvSpPr txBox="1">
            <a:spLocks noChangeArrowheads="1"/>
          </p:cNvSpPr>
          <p:nvPr/>
        </p:nvSpPr>
        <p:spPr bwMode="auto">
          <a:xfrm>
            <a:off x="1403648" y="749300"/>
            <a:ext cx="230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Schive</a:t>
            </a:r>
            <a:r>
              <a:rPr lang="fr-FR" altLang="fr-FR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et al 2014</a:t>
            </a:r>
          </a:p>
        </p:txBody>
      </p:sp>
    </p:spTree>
    <p:extLst>
      <p:ext uri="{BB962C8B-B14F-4D97-AF65-F5344CB8AC3E}">
        <p14:creationId xmlns:p14="http://schemas.microsoft.com/office/powerpoint/2010/main" val="123472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/>
          <p:cNvSpPr>
            <a:spLocks noGrp="1"/>
          </p:cNvSpPr>
          <p:nvPr>
            <p:ph type="title"/>
          </p:nvPr>
        </p:nvSpPr>
        <p:spPr>
          <a:xfrm>
            <a:off x="107950" y="0"/>
            <a:ext cx="6119813" cy="908050"/>
          </a:xfrm>
        </p:spPr>
        <p:txBody>
          <a:bodyPr/>
          <a:lstStyle/>
          <a:p>
            <a:r>
              <a:rPr lang="fr-FR" altLang="fr-FR" sz="3600" b="1" smtClean="0">
                <a:solidFill>
                  <a:srgbClr val="008000"/>
                </a:solidFill>
                <a:latin typeface="Arial Narrow" pitchFamily="34" charset="0"/>
              </a:rPr>
              <a:t>Gravité Modifiée: MOND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9475" y="0"/>
            <a:ext cx="19145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75" y="3622496"/>
            <a:ext cx="9004300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ZoneTexte 12"/>
          <p:cNvSpPr txBox="1">
            <a:spLocks noChangeArrowheads="1"/>
          </p:cNvSpPr>
          <p:nvPr/>
        </p:nvSpPr>
        <p:spPr bwMode="auto">
          <a:xfrm>
            <a:off x="5292080" y="3043163"/>
            <a:ext cx="32369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dirty="0"/>
              <a:t>Nouvelle équation de Poisson</a:t>
            </a:r>
          </a:p>
        </p:txBody>
      </p:sp>
      <p:sp>
        <p:nvSpPr>
          <p:cNvPr id="33799" name="ZoneTexte 7"/>
          <p:cNvSpPr txBox="1">
            <a:spLocks noChangeArrowheads="1"/>
          </p:cNvSpPr>
          <p:nvPr/>
        </p:nvSpPr>
        <p:spPr bwMode="auto">
          <a:xfrm>
            <a:off x="323850" y="3500438"/>
            <a:ext cx="1420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b="1"/>
              <a:t>M</a:t>
            </a:r>
            <a:r>
              <a:rPr lang="fr-FR" altLang="fr-FR" b="1" baseline="-25000"/>
              <a:t>dyn</a:t>
            </a:r>
            <a:r>
              <a:rPr lang="fr-FR" altLang="fr-FR" b="1"/>
              <a:t>/M</a:t>
            </a:r>
            <a:r>
              <a:rPr lang="fr-FR" altLang="fr-FR" b="1" baseline="-25000"/>
              <a:t>vis</a:t>
            </a:r>
          </a:p>
        </p:txBody>
      </p:sp>
      <p:sp>
        <p:nvSpPr>
          <p:cNvPr id="33800" name="ZoneTexte 8"/>
          <p:cNvSpPr txBox="1">
            <a:spLocks noChangeArrowheads="1"/>
          </p:cNvSpPr>
          <p:nvPr/>
        </p:nvSpPr>
        <p:spPr bwMode="auto">
          <a:xfrm>
            <a:off x="323850" y="908050"/>
            <a:ext cx="48514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b="1">
                <a:solidFill>
                  <a:srgbClr val="3333FF"/>
                </a:solidFill>
                <a:sym typeface="Wingdings" pitchFamily="2" charset="2"/>
              </a:rPr>
              <a:t>A faible accélération</a:t>
            </a:r>
          </a:p>
          <a:p>
            <a:r>
              <a:rPr lang="fr-FR" altLang="fr-FR">
                <a:solidFill>
                  <a:srgbClr val="3333FF"/>
                </a:solidFill>
                <a:sym typeface="Wingdings" pitchFamily="2" charset="2"/>
              </a:rPr>
              <a:t>a </a:t>
            </a:r>
            <a:r>
              <a:rPr lang="fr-FR" altLang="fr-FR" b="1">
                <a:solidFill>
                  <a:srgbClr val="3333FF"/>
                </a:solidFill>
                <a:sym typeface="Wingdings" pitchFamily="2" charset="2"/>
              </a:rPr>
              <a:t>&lt;&lt;</a:t>
            </a:r>
            <a:r>
              <a:rPr lang="fr-FR" altLang="fr-FR">
                <a:solidFill>
                  <a:srgbClr val="3333FF"/>
                </a:solidFill>
                <a:sym typeface="Wingdings" pitchFamily="2" charset="2"/>
              </a:rPr>
              <a:t> a</a:t>
            </a:r>
            <a:r>
              <a:rPr lang="fr-FR" altLang="fr-FR" baseline="-25000">
                <a:solidFill>
                  <a:srgbClr val="3333FF"/>
                </a:solidFill>
                <a:sym typeface="Wingdings" pitchFamily="2" charset="2"/>
              </a:rPr>
              <a:t>0</a:t>
            </a:r>
            <a:r>
              <a:rPr lang="fr-FR" altLang="fr-FR">
                <a:solidFill>
                  <a:srgbClr val="3333FF"/>
                </a:solidFill>
                <a:sym typeface="Wingdings" pitchFamily="2" charset="2"/>
              </a:rPr>
              <a:t>    régime MOND </a:t>
            </a:r>
            <a:r>
              <a:rPr lang="fr-FR" altLang="fr-FR">
                <a:solidFill>
                  <a:srgbClr val="3333FF"/>
                </a:solidFill>
              </a:rPr>
              <a:t>a = (a</a:t>
            </a:r>
            <a:r>
              <a:rPr lang="fr-FR" altLang="fr-FR" baseline="-25000">
                <a:solidFill>
                  <a:srgbClr val="3333FF"/>
                </a:solidFill>
              </a:rPr>
              <a:t>0</a:t>
            </a:r>
            <a:r>
              <a:rPr lang="fr-FR" altLang="fr-FR">
                <a:solidFill>
                  <a:srgbClr val="3333FF"/>
                </a:solidFill>
              </a:rPr>
              <a:t> a</a:t>
            </a:r>
            <a:r>
              <a:rPr lang="fr-FR" altLang="fr-FR" baseline="-25000">
                <a:solidFill>
                  <a:srgbClr val="3333FF"/>
                </a:solidFill>
              </a:rPr>
              <a:t>N</a:t>
            </a:r>
            <a:r>
              <a:rPr lang="fr-FR" altLang="fr-FR">
                <a:solidFill>
                  <a:srgbClr val="3333FF"/>
                </a:solidFill>
              </a:rPr>
              <a:t>)</a:t>
            </a:r>
            <a:r>
              <a:rPr lang="fr-FR" altLang="fr-FR" baseline="30000">
                <a:solidFill>
                  <a:srgbClr val="3333FF"/>
                </a:solidFill>
              </a:rPr>
              <a:t>1/2</a:t>
            </a:r>
          </a:p>
          <a:p>
            <a:r>
              <a:rPr lang="fr-FR" altLang="fr-FR">
                <a:solidFill>
                  <a:srgbClr val="3333FF"/>
                </a:solidFill>
                <a:sym typeface="Wingdings" pitchFamily="2" charset="2"/>
              </a:rPr>
              <a:t>a </a:t>
            </a:r>
            <a:r>
              <a:rPr lang="fr-FR" altLang="fr-FR" b="1">
                <a:solidFill>
                  <a:srgbClr val="3333FF"/>
                </a:solidFill>
                <a:sym typeface="Wingdings" pitchFamily="2" charset="2"/>
              </a:rPr>
              <a:t>&gt;&gt;</a:t>
            </a:r>
            <a:r>
              <a:rPr lang="fr-FR" altLang="fr-FR">
                <a:solidFill>
                  <a:srgbClr val="3333FF"/>
                </a:solidFill>
                <a:sym typeface="Wingdings" pitchFamily="2" charset="2"/>
              </a:rPr>
              <a:t>a</a:t>
            </a:r>
            <a:r>
              <a:rPr lang="fr-FR" altLang="fr-FR" baseline="-25000">
                <a:solidFill>
                  <a:srgbClr val="3333FF"/>
                </a:solidFill>
                <a:sym typeface="Wingdings" pitchFamily="2" charset="2"/>
              </a:rPr>
              <a:t>0</a:t>
            </a:r>
            <a:r>
              <a:rPr lang="fr-FR" altLang="fr-FR">
                <a:solidFill>
                  <a:srgbClr val="3333FF"/>
                </a:solidFill>
                <a:sym typeface="Wingdings" pitchFamily="2" charset="2"/>
              </a:rPr>
              <a:t>      Newtonien        a = a</a:t>
            </a:r>
            <a:r>
              <a:rPr lang="fr-FR" altLang="fr-FR" baseline="-25000">
                <a:solidFill>
                  <a:srgbClr val="3333FF"/>
                </a:solidFill>
                <a:sym typeface="Wingdings" pitchFamily="2" charset="2"/>
              </a:rPr>
              <a:t>N</a:t>
            </a:r>
          </a:p>
          <a:p>
            <a:endParaRPr lang="fr-FR" altLang="fr-FR" baseline="-25000">
              <a:solidFill>
                <a:srgbClr val="3333FF"/>
              </a:solidFill>
              <a:sym typeface="Wingdings" pitchFamily="2" charset="2"/>
            </a:endParaRPr>
          </a:p>
          <a:p>
            <a:r>
              <a:rPr lang="fr-FR" altLang="fr-FR" b="1">
                <a:solidFill>
                  <a:srgbClr val="3333FF"/>
                </a:solidFill>
              </a:rPr>
              <a:t>Milgrom (1983)</a:t>
            </a:r>
          </a:p>
          <a:p>
            <a:endParaRPr lang="fr-FR" altLang="fr-FR"/>
          </a:p>
        </p:txBody>
      </p:sp>
      <p:sp>
        <p:nvSpPr>
          <p:cNvPr id="9" name="ZoneTexte 6"/>
          <p:cNvSpPr txBox="1">
            <a:spLocks noChangeArrowheads="1"/>
          </p:cNvSpPr>
          <p:nvPr/>
        </p:nvSpPr>
        <p:spPr bwMode="auto">
          <a:xfrm>
            <a:off x="7475538" y="2319263"/>
            <a:ext cx="16608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i="1" dirty="0" smtClean="0"/>
              <a:t>M. </a:t>
            </a:r>
            <a:r>
              <a:rPr lang="fr-FR" altLang="fr-FR" i="1" dirty="0" err="1" smtClean="0"/>
              <a:t>Milgrom</a:t>
            </a:r>
            <a:endParaRPr lang="fr-FR" altLang="fr-F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611188" y="0"/>
            <a:ext cx="7772400" cy="836613"/>
          </a:xfrm>
        </p:spPr>
        <p:txBody>
          <a:bodyPr/>
          <a:lstStyle/>
          <a:p>
            <a:r>
              <a:rPr lang="fr-FR" altLang="fr-FR" sz="3600" b="1" smtClean="0">
                <a:solidFill>
                  <a:srgbClr val="008000"/>
                </a:solidFill>
                <a:latin typeface="Arial Narrow" pitchFamily="34" charset="0"/>
              </a:rPr>
              <a:t>Les galaxies existent-elles?</a:t>
            </a:r>
          </a:p>
        </p:txBody>
      </p:sp>
      <p:sp>
        <p:nvSpPr>
          <p:cNvPr id="5123" name="ZoneTexte 3"/>
          <p:cNvSpPr txBox="1">
            <a:spLocks noChangeArrowheads="1"/>
          </p:cNvSpPr>
          <p:nvPr/>
        </p:nvSpPr>
        <p:spPr bwMode="auto">
          <a:xfrm>
            <a:off x="1331913" y="908050"/>
            <a:ext cx="6477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>
                <a:cs typeface="Times New Roman" pitchFamily="18" charset="0"/>
              </a:rPr>
              <a:t>Au début du XXe siècle:  </a:t>
            </a:r>
            <a:r>
              <a:rPr lang="fr-FR" altLang="fr-FR" b="1">
                <a:cs typeface="Times New Roman" pitchFamily="18" charset="0"/>
              </a:rPr>
              <a:t>un grand débat en 1920</a:t>
            </a:r>
          </a:p>
          <a:p>
            <a:r>
              <a:rPr lang="fr-FR" altLang="fr-FR">
                <a:cs typeface="Times New Roman" pitchFamily="18" charset="0"/>
              </a:rPr>
              <a:t>Pour connaître la taille de notre Univers</a:t>
            </a:r>
          </a:p>
          <a:p>
            <a:r>
              <a:rPr lang="fr-FR" altLang="fr-FR">
                <a:solidFill>
                  <a:srgbClr val="3333FF"/>
                </a:solidFill>
                <a:cs typeface="Times New Roman" pitchFamily="18" charset="0"/>
              </a:rPr>
              <a:t>Nébuleuses, Amas d’étoiles  ou Galaxies?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2816225"/>
            <a:ext cx="568642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5"/>
          <p:cNvSpPr txBox="1">
            <a:spLocks noChangeArrowheads="1"/>
          </p:cNvSpPr>
          <p:nvPr/>
        </p:nvSpPr>
        <p:spPr bwMode="auto">
          <a:xfrm>
            <a:off x="395536" y="2246269"/>
            <a:ext cx="7834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dirty="0">
                <a:solidFill>
                  <a:srgbClr val="C00000"/>
                </a:solidFill>
                <a:cs typeface="Times New Roman" pitchFamily="18" charset="0"/>
              </a:rPr>
              <a:t>Harlow Shapley (1885-1972)</a:t>
            </a:r>
            <a:r>
              <a:rPr lang="fr-FR" altLang="fr-FR" dirty="0">
                <a:solidFill>
                  <a:srgbClr val="008000"/>
                </a:solidFill>
                <a:cs typeface="Times New Roman" pitchFamily="18" charset="0"/>
              </a:rPr>
              <a:t>           </a:t>
            </a:r>
            <a:r>
              <a:rPr lang="fr-FR" altLang="fr-FR" dirty="0" err="1">
                <a:solidFill>
                  <a:srgbClr val="008000"/>
                </a:solidFill>
                <a:cs typeface="Times New Roman" pitchFamily="18" charset="0"/>
              </a:rPr>
              <a:t>Heber</a:t>
            </a:r>
            <a:r>
              <a:rPr lang="fr-FR" altLang="fr-FR" dirty="0">
                <a:solidFill>
                  <a:srgbClr val="008000"/>
                </a:solidFill>
                <a:cs typeface="Times New Roman" pitchFamily="18" charset="0"/>
              </a:rPr>
              <a:t> Curtis (1872-1942)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763713" y="2816225"/>
            <a:ext cx="2843212" cy="3781425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629360" y="2824058"/>
            <a:ext cx="2843212" cy="3781425"/>
          </a:xfrm>
          <a:prstGeom prst="rect">
            <a:avLst/>
          </a:prstGeom>
          <a:noFill/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6675"/>
            <a:ext cx="8856984" cy="67246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149080"/>
            <a:ext cx="5904656" cy="648072"/>
          </a:xfrm>
        </p:spPr>
        <p:txBody>
          <a:bodyPr/>
          <a:lstStyle/>
          <a:p>
            <a:r>
              <a:rPr lang="fr-FR" sz="3600" dirty="0" smtClean="0">
                <a:solidFill>
                  <a:schemeClr val="bg1"/>
                </a:solidFill>
              </a:rPr>
              <a:t>Champ profond Hubble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87637" y="5085184"/>
            <a:ext cx="4192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3000 gal 1arcmin</a:t>
            </a:r>
            <a:r>
              <a:rPr lang="fr-FR" baseline="30000" dirty="0" smtClean="0">
                <a:solidFill>
                  <a:schemeClr val="bg1"/>
                </a:solidFill>
              </a:rPr>
              <a:t>2</a:t>
            </a:r>
          </a:p>
          <a:p>
            <a:r>
              <a:rPr lang="fr-FR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2000 milliards dans l’horizon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600700" y="1502053"/>
            <a:ext cx="3543300" cy="2678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chemeClr val="accent2"/>
                </a:solidFill>
              </a:rPr>
              <a:t>Voir plus loin, et remonter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chemeClr val="accent2"/>
                </a:solidFill>
              </a:rPr>
              <a:t>dans le temps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chemeClr val="accent2"/>
                </a:solidFill>
              </a:rPr>
              <a:t>Aujourd'hui on voit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chemeClr val="accent2"/>
                </a:solidFill>
              </a:rPr>
              <a:t>l'Univers à 5% de son âge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chemeClr val="accent2"/>
                </a:solidFill>
              </a:rPr>
              <a:t>Galaxies plus nombreuses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fr-FR" altLang="fr-FR" b="1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Galaxies dans l'Univers jeune</a:t>
            </a:r>
            <a:endParaRPr lang="fr-FR" altLang="fr-FR" b="1" kern="0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78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0" y="0"/>
            <a:ext cx="5334000" cy="838200"/>
          </a:xfrm>
        </p:spPr>
        <p:txBody>
          <a:bodyPr/>
          <a:lstStyle/>
          <a:p>
            <a:pPr eaLnBrk="1" hangingPunct="1"/>
            <a:r>
              <a:rPr lang="fr-FR" altLang="fr-FR" sz="3600" b="1" smtClean="0">
                <a:solidFill>
                  <a:srgbClr val="008000"/>
                </a:solidFill>
                <a:latin typeface="Arial Narrow" pitchFamily="34" charset="0"/>
              </a:rPr>
              <a:t>Horizon de l'Univers</a:t>
            </a:r>
            <a:endParaRPr lang="fr-FR" altLang="fr-FR" b="1" smtClean="0">
              <a:latin typeface="Arial Narrow" pitchFamily="34" charset="0"/>
            </a:endParaRPr>
          </a:p>
        </p:txBody>
      </p:sp>
      <p:pic>
        <p:nvPicPr>
          <p:cNvPr id="39939" name="Picture 1027" descr="Horizon-univers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09600"/>
            <a:ext cx="6096000" cy="6096000"/>
          </a:xfrm>
        </p:spPr>
      </p:pic>
      <p:sp>
        <p:nvSpPr>
          <p:cNvPr id="39940" name="Text Box 1028"/>
          <p:cNvSpPr txBox="1">
            <a:spLocks noChangeArrowheads="1"/>
          </p:cNvSpPr>
          <p:nvPr/>
        </p:nvSpPr>
        <p:spPr bwMode="auto">
          <a:xfrm>
            <a:off x="6199188" y="1131888"/>
            <a:ext cx="19367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b="1">
                <a:solidFill>
                  <a:srgbClr val="CC0000"/>
                </a:solidFill>
              </a:rPr>
              <a:t>Vous êtes ICI</a:t>
            </a:r>
            <a:endParaRPr lang="fr-FR" altLang="fr-FR" b="1">
              <a:solidFill>
                <a:schemeClr val="accent2"/>
              </a:solidFill>
            </a:endParaRPr>
          </a:p>
        </p:txBody>
      </p:sp>
      <p:sp>
        <p:nvSpPr>
          <p:cNvPr id="39941" name="Text Box 1029"/>
          <p:cNvSpPr txBox="1">
            <a:spLocks noChangeArrowheads="1"/>
          </p:cNvSpPr>
          <p:nvPr/>
        </p:nvSpPr>
        <p:spPr bwMode="auto">
          <a:xfrm>
            <a:off x="6537325" y="2403475"/>
            <a:ext cx="2436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/>
              <a:t>Regarder loin</a:t>
            </a:r>
          </a:p>
          <a:p>
            <a:r>
              <a:rPr lang="fr-FR" altLang="fr-FR"/>
              <a:t>revient à remonter</a:t>
            </a:r>
          </a:p>
          <a:p>
            <a:r>
              <a:rPr lang="fr-FR" altLang="fr-FR"/>
              <a:t> le temps</a:t>
            </a:r>
          </a:p>
        </p:txBody>
      </p:sp>
      <p:sp>
        <p:nvSpPr>
          <p:cNvPr id="39942" name="Text Box 1030"/>
          <p:cNvSpPr txBox="1">
            <a:spLocks noChangeArrowheads="1"/>
          </p:cNvSpPr>
          <p:nvPr/>
        </p:nvSpPr>
        <p:spPr bwMode="auto">
          <a:xfrm>
            <a:off x="6083300" y="4724400"/>
            <a:ext cx="2692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b="1" dirty="0">
                <a:solidFill>
                  <a:srgbClr val="C00000"/>
                </a:solidFill>
              </a:rPr>
              <a:t>Jusqu'au Big-Bang</a:t>
            </a:r>
          </a:p>
          <a:p>
            <a:r>
              <a:rPr lang="fr-FR" altLang="fr-FR" b="1" dirty="0">
                <a:solidFill>
                  <a:srgbClr val="C00000"/>
                </a:solidFill>
              </a:rPr>
              <a:t>il y a 13.7 milliards</a:t>
            </a:r>
          </a:p>
          <a:p>
            <a:r>
              <a:rPr lang="fr-FR" altLang="fr-FR" b="1" dirty="0" smtClean="0">
                <a:solidFill>
                  <a:srgbClr val="C00000"/>
                </a:solidFill>
              </a:rPr>
              <a:t>d'années (Ga)</a:t>
            </a:r>
            <a:endParaRPr lang="fr-FR" altLang="fr-FR" b="1" dirty="0">
              <a:solidFill>
                <a:srgbClr val="C00000"/>
              </a:solidFill>
            </a:endParaRPr>
          </a:p>
        </p:txBody>
      </p:sp>
      <p:sp>
        <p:nvSpPr>
          <p:cNvPr id="39943" name="Line 1032"/>
          <p:cNvSpPr>
            <a:spLocks noChangeShapeType="1"/>
          </p:cNvSpPr>
          <p:nvPr/>
        </p:nvSpPr>
        <p:spPr bwMode="auto">
          <a:xfrm flipH="1">
            <a:off x="3124200" y="1524000"/>
            <a:ext cx="2971800" cy="2133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944" name="Line 1033"/>
          <p:cNvSpPr>
            <a:spLocks noChangeShapeType="1"/>
          </p:cNvSpPr>
          <p:nvPr/>
        </p:nvSpPr>
        <p:spPr bwMode="auto">
          <a:xfrm flipH="1">
            <a:off x="5562600" y="1447800"/>
            <a:ext cx="6096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 2" descr="med_univer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51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92150"/>
            <a:ext cx="694055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9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08720"/>
            <a:ext cx="7146780" cy="5855695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512" y="0"/>
            <a:ext cx="76076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3600" b="1" dirty="0" err="1" smtClean="0">
                <a:solidFill>
                  <a:srgbClr val="008000"/>
                </a:solidFill>
                <a:latin typeface="Arial Narrow" panose="020B0606020202030204" pitchFamily="34" charset="0"/>
              </a:rPr>
              <a:t>Telescope</a:t>
            </a:r>
            <a:r>
              <a:rPr lang="fr-FR" altLang="fr-FR" sz="36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 spatial James Webb  (JWST)</a:t>
            </a:r>
            <a:endParaRPr lang="fr-FR" altLang="fr-FR" sz="3600" b="1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160718" y="646331"/>
            <a:ext cx="209180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Diamètre 6m </a:t>
            </a:r>
          </a:p>
          <a:p>
            <a:r>
              <a:rPr lang="fr-FR" dirty="0" smtClean="0"/>
              <a:t>18 hexagones</a:t>
            </a:r>
          </a:p>
          <a:p>
            <a:r>
              <a:rPr lang="fr-FR" dirty="0" smtClean="0"/>
              <a:t>25/12/2021</a:t>
            </a:r>
          </a:p>
          <a:p>
            <a:r>
              <a:rPr lang="fr-FR" dirty="0" smtClean="0"/>
              <a:t>Lagrange L2</a:t>
            </a:r>
          </a:p>
          <a:p>
            <a:r>
              <a:rPr lang="fr-FR" dirty="0" smtClean="0"/>
              <a:t>Ariane</a:t>
            </a:r>
          </a:p>
          <a:p>
            <a:endParaRPr lang="fr-FR" dirty="0"/>
          </a:p>
          <a:p>
            <a:r>
              <a:rPr lang="fr-FR" dirty="0" smtClean="0">
                <a:solidFill>
                  <a:srgbClr val="0000FF"/>
                </a:solidFill>
              </a:rPr>
              <a:t>Télescope plié</a:t>
            </a:r>
          </a:p>
          <a:p>
            <a:r>
              <a:rPr lang="fr-FR" dirty="0" smtClean="0">
                <a:solidFill>
                  <a:srgbClr val="0000FF"/>
                </a:solidFill>
              </a:rPr>
              <a:t>Bouclier à</a:t>
            </a:r>
          </a:p>
          <a:p>
            <a:r>
              <a:rPr lang="fr-FR" dirty="0" smtClean="0">
                <a:solidFill>
                  <a:srgbClr val="0000FF"/>
                </a:solidFill>
              </a:rPr>
              <a:t>Déployer</a:t>
            </a:r>
          </a:p>
          <a:p>
            <a:endParaRPr lang="fr-FR" dirty="0" smtClean="0"/>
          </a:p>
          <a:p>
            <a:r>
              <a:rPr lang="fr-FR" b="1" dirty="0" smtClean="0">
                <a:solidFill>
                  <a:srgbClr val="C00000"/>
                </a:solidFill>
              </a:rPr>
              <a:t>0.6 à 28</a:t>
            </a:r>
            <a:r>
              <a:rPr lang="fr-FR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m</a:t>
            </a:r>
            <a:r>
              <a:rPr lang="fr-FR" b="1" dirty="0" smtClean="0">
                <a:solidFill>
                  <a:srgbClr val="C00000"/>
                </a:solidFill>
              </a:rPr>
              <a:t>m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0.1’’résolution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Champ 9.7’</a:t>
            </a:r>
            <a:r>
              <a:rPr lang="fr-FR" b="1" baseline="30000" dirty="0" smtClean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236296" y="5770810"/>
            <a:ext cx="15552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Maquette</a:t>
            </a:r>
          </a:p>
          <a:p>
            <a:r>
              <a:rPr lang="fr-FR" dirty="0"/>
              <a:t>t</a:t>
            </a:r>
            <a:r>
              <a:rPr lang="fr-FR" dirty="0" smtClean="0"/>
              <a:t>aille réelle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14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09470" y="129931"/>
            <a:ext cx="7294978" cy="516378"/>
          </a:xfrm>
        </p:spPr>
        <p:txBody>
          <a:bodyPr/>
          <a:lstStyle/>
          <a:p>
            <a:r>
              <a:rPr lang="fr-FR" altLang="fr-FR" sz="36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JWST: Une </a:t>
            </a:r>
            <a:r>
              <a:rPr lang="fr-FR" altLang="fr-FR" sz="3600" b="1" dirty="0">
                <a:solidFill>
                  <a:srgbClr val="008000"/>
                </a:solidFill>
                <a:latin typeface="Arial Narrow" panose="020B0606020202030204" pitchFamily="34" charset="0"/>
              </a:rPr>
              <a:t>révolution pour les galaxies</a:t>
            </a: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20836" y="1098559"/>
            <a:ext cx="674772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i="1" dirty="0"/>
              <a:t> </a:t>
            </a:r>
            <a:r>
              <a:rPr lang="fr-FR" altLang="fr-FR" sz="24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fr-FR" altLang="fr-FR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Galaxies </a:t>
            </a:r>
            <a:r>
              <a:rPr lang="fr-FR" altLang="fr-FR" sz="24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lointaines:  </a:t>
            </a:r>
            <a:r>
              <a:rPr lang="fr-FR" altLang="fr-FR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10 fois plus de disques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         </a:t>
            </a:r>
            <a:r>
              <a:rPr lang="fr-FR" altLang="fr-FR" sz="2400" dirty="0">
                <a:solidFill>
                  <a:srgbClr val="0000FF"/>
                </a:solidFill>
                <a:sym typeface="Wingdings" panose="05000000000000000000" pitchFamily="2" charset="2"/>
              </a:rPr>
              <a:t>Morphologies spirales, Barres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0000FF"/>
                </a:solidFill>
                <a:sym typeface="Wingdings" panose="05000000000000000000" pitchFamily="2" charset="2"/>
              </a:rPr>
              <a:t>         La séquence de Hubble commence à </a:t>
            </a:r>
            <a:r>
              <a:rPr lang="fr-FR" altLang="fr-FR" sz="2400" dirty="0" smtClean="0">
                <a:solidFill>
                  <a:srgbClr val="0000FF"/>
                </a:solidFill>
                <a:sym typeface="Wingdings" panose="05000000000000000000" pitchFamily="2" charset="2"/>
              </a:rPr>
              <a:t>z=6 </a:t>
            </a:r>
            <a:endParaRPr lang="fr-FR" altLang="fr-FR" sz="2400" dirty="0">
              <a:solidFill>
                <a:srgbClr val="0000FF"/>
              </a:solidFill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="1" dirty="0">
              <a:solidFill>
                <a:srgbClr val="008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dirty="0"/>
              <a:t> </a:t>
            </a:r>
            <a:r>
              <a:rPr lang="fr-FR" altLang="fr-FR" sz="2400" b="1" dirty="0" smtClean="0"/>
              <a:t> </a:t>
            </a:r>
            <a:r>
              <a:rPr lang="fr-FR" altLang="fr-FR" sz="2400" b="1" dirty="0"/>
              <a:t>Les </a:t>
            </a:r>
            <a:r>
              <a:rPr lang="fr-FR" altLang="fr-FR" sz="2400" b="1" dirty="0" smtClean="0"/>
              <a:t>galaxies </a:t>
            </a:r>
            <a:r>
              <a:rPr lang="fr-FR" altLang="fr-FR" sz="2400" b="1" dirty="0"/>
              <a:t>se forment très tôt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dirty="0"/>
              <a:t> 	</a:t>
            </a:r>
            <a:r>
              <a:rPr lang="fr-FR" altLang="fr-FR" sz="2400" dirty="0"/>
              <a:t>Grand nombre de galaxies </a:t>
            </a:r>
            <a:r>
              <a:rPr lang="fr-FR" altLang="fr-FR" sz="2400" dirty="0" smtClean="0"/>
              <a:t>massives, z=6-14</a:t>
            </a:r>
            <a:endParaRPr lang="fr-FR" altLang="fr-FR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C00000"/>
                </a:solidFill>
              </a:rPr>
              <a:t>	Modèle cosmologique?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519" y="5016069"/>
            <a:ext cx="4562319" cy="184193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6" y="4286250"/>
            <a:ext cx="2343390" cy="2023070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5999899" y="764704"/>
            <a:ext cx="3129939" cy="1980099"/>
            <a:chOff x="6951272" y="941819"/>
            <a:chExt cx="3129939" cy="1980099"/>
          </a:xfrm>
        </p:grpSpPr>
        <p:sp>
          <p:nvSpPr>
            <p:cNvPr id="9" name="ZoneTexte 8"/>
            <p:cNvSpPr txBox="1"/>
            <p:nvPr/>
          </p:nvSpPr>
          <p:spPr>
            <a:xfrm>
              <a:off x="7167296" y="941819"/>
              <a:ext cx="28322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/>
                <a:t>HST-0.8</a:t>
              </a:r>
              <a:r>
                <a:rPr lang="fr-FR" sz="2000" dirty="0" smtClean="0">
                  <a:latin typeface="Symbol" panose="05050102010706020507" pitchFamily="18" charset="2"/>
                </a:rPr>
                <a:t>m</a:t>
              </a:r>
              <a:r>
                <a:rPr lang="fr-FR" sz="2000" dirty="0" smtClean="0"/>
                <a:t>m    JWST-2</a:t>
              </a:r>
              <a:r>
                <a:rPr lang="fr-FR" sz="2000" dirty="0" smtClean="0">
                  <a:latin typeface="Symbol" panose="05050102010706020507" pitchFamily="18" charset="2"/>
                </a:rPr>
                <a:t>m</a:t>
              </a:r>
              <a:r>
                <a:rPr lang="fr-FR" sz="2000" dirty="0" smtClean="0"/>
                <a:t>m</a:t>
              </a:r>
              <a:endParaRPr lang="fr-FR" sz="2000" dirty="0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9586" y="1340768"/>
              <a:ext cx="1571625" cy="1581150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51272" y="1340768"/>
              <a:ext cx="1514475" cy="1571625"/>
            </a:xfrm>
            <a:prstGeom prst="rect">
              <a:avLst/>
            </a:prstGeom>
          </p:spPr>
        </p:pic>
      </p:grpSp>
      <p:sp>
        <p:nvSpPr>
          <p:cNvPr id="12" name="ZoneTexte 11"/>
          <p:cNvSpPr txBox="1"/>
          <p:nvPr/>
        </p:nvSpPr>
        <p:spPr>
          <a:xfrm>
            <a:off x="4211960" y="3806237"/>
            <a:ext cx="4716419" cy="11798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(1+z) = </a:t>
            </a:r>
            <a:r>
              <a:rPr lang="fr-FR" sz="2800" b="1" dirty="0" smtClean="0">
                <a:latin typeface="Symbol" panose="05050102010706020507" pitchFamily="18" charset="2"/>
              </a:rPr>
              <a:t>l</a:t>
            </a:r>
            <a:r>
              <a:rPr lang="fr-FR" sz="2800" b="1" baseline="-25000" dirty="0" smtClean="0"/>
              <a:t>obs</a:t>
            </a:r>
            <a:r>
              <a:rPr lang="fr-FR" sz="2800" b="1" dirty="0" smtClean="0"/>
              <a:t>/</a:t>
            </a:r>
            <a:r>
              <a:rPr lang="fr-FR" sz="2800" b="1" dirty="0" err="1" smtClean="0">
                <a:latin typeface="Symbol" panose="05050102010706020507" pitchFamily="18" charset="2"/>
              </a:rPr>
              <a:t>l</a:t>
            </a:r>
            <a:r>
              <a:rPr lang="fr-FR" sz="2800" b="1" baseline="-25000" dirty="0" err="1" smtClean="0"/>
              <a:t>rest</a:t>
            </a:r>
            <a:r>
              <a:rPr lang="fr-FR" sz="2800" b="1" dirty="0" smtClean="0"/>
              <a:t> = </a:t>
            </a:r>
            <a:r>
              <a:rPr lang="fr-FR" sz="2800" b="1" dirty="0" err="1" smtClean="0">
                <a:latin typeface="Symbol" panose="05050102010706020507" pitchFamily="18" charset="2"/>
              </a:rPr>
              <a:t>n</a:t>
            </a:r>
            <a:r>
              <a:rPr lang="fr-FR" sz="2800" b="1" baseline="-25000" dirty="0" err="1" smtClean="0"/>
              <a:t>rest</a:t>
            </a:r>
            <a:r>
              <a:rPr lang="fr-FR" sz="2800" b="1" dirty="0" smtClean="0"/>
              <a:t>/</a:t>
            </a:r>
            <a:r>
              <a:rPr lang="fr-FR" sz="2800" b="1" dirty="0" err="1" smtClean="0">
                <a:latin typeface="Symbol" panose="05050102010706020507" pitchFamily="18" charset="2"/>
              </a:rPr>
              <a:t>n</a:t>
            </a:r>
            <a:r>
              <a:rPr lang="fr-FR" sz="2800" b="1" baseline="-25000" dirty="0" err="1" smtClean="0"/>
              <a:t>obs</a:t>
            </a:r>
            <a:endParaRPr lang="fr-FR" sz="2800" b="1" baseline="-25000" dirty="0" smtClean="0"/>
          </a:p>
          <a:p>
            <a:endParaRPr lang="fr-FR" sz="2800" b="1" baseline="-25000" dirty="0"/>
          </a:p>
          <a:p>
            <a:r>
              <a:rPr lang="fr-FR" b="1" dirty="0"/>
              <a:t>z</a:t>
            </a:r>
            <a:r>
              <a:rPr lang="fr-FR" b="1" dirty="0" smtClean="0"/>
              <a:t>= </a:t>
            </a:r>
            <a:r>
              <a:rPr lang="fr-FR" b="1" dirty="0" err="1" smtClean="0"/>
              <a:t>redshift</a:t>
            </a:r>
            <a:r>
              <a:rPr lang="fr-FR" b="1" dirty="0" smtClean="0"/>
              <a:t>= décalage vers le rouge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483768" y="5517232"/>
            <a:ext cx="2081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z</a:t>
            </a:r>
            <a:r>
              <a:rPr lang="fr-FR" dirty="0" smtClean="0"/>
              <a:t>=6 un milliard</a:t>
            </a:r>
          </a:p>
          <a:p>
            <a:r>
              <a:rPr lang="fr-FR" dirty="0"/>
              <a:t>d</a:t>
            </a:r>
            <a:r>
              <a:rPr lang="fr-FR" dirty="0" smtClean="0"/>
              <a:t>’années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705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240360" cy="734973"/>
          </a:xfrm>
        </p:spPr>
        <p:txBody>
          <a:bodyPr/>
          <a:lstStyle/>
          <a:p>
            <a:r>
              <a:rPr lang="fr-FR" sz="3600" b="1" dirty="0">
                <a:solidFill>
                  <a:srgbClr val="008000"/>
                </a:solidFill>
              </a:rPr>
              <a:t>SMACS 0723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851605"/>
            <a:ext cx="33377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Ce champ du </a:t>
            </a:r>
            <a:r>
              <a:rPr lang="fr-FR" dirty="0" smtClean="0"/>
              <a:t> </a:t>
            </a:r>
            <a:r>
              <a:rPr lang="fr-FR" dirty="0"/>
              <a:t>JWST </a:t>
            </a:r>
            <a:r>
              <a:rPr lang="fr-FR" dirty="0" smtClean="0"/>
              <a:t>est</a:t>
            </a:r>
            <a:endParaRPr lang="fr-FR" dirty="0" smtClean="0"/>
          </a:p>
          <a:p>
            <a:r>
              <a:rPr lang="fr-FR" dirty="0" smtClean="0"/>
              <a:t> un amas de </a:t>
            </a:r>
            <a:r>
              <a:rPr lang="fr-FR" dirty="0"/>
              <a:t>galaxies </a:t>
            </a:r>
          </a:p>
          <a:p>
            <a:endParaRPr lang="fr-FR" dirty="0"/>
          </a:p>
          <a:p>
            <a:pPr marL="257175" indent="-257175">
              <a:buFont typeface="Wingdings" panose="05000000000000000000" pitchFamily="2" charset="2"/>
              <a:buChar char="è"/>
            </a:pPr>
            <a:r>
              <a:rPr lang="fr-FR" dirty="0">
                <a:sym typeface="Wingdings" panose="05000000000000000000" pitchFamily="2" charset="2"/>
              </a:rPr>
              <a:t>Permet d’amplifier les 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g</a:t>
            </a:r>
            <a:r>
              <a:rPr lang="fr-FR" dirty="0" smtClean="0">
                <a:sym typeface="Wingdings" panose="05000000000000000000" pitchFamily="2" charset="2"/>
              </a:rPr>
              <a:t>alaxies </a:t>
            </a:r>
            <a:r>
              <a:rPr lang="fr-FR" dirty="0" smtClean="0">
                <a:sym typeface="Wingdings" panose="05000000000000000000" pitchFamily="2" charset="2"/>
              </a:rPr>
              <a:t>d’arrière-plan</a:t>
            </a:r>
            <a:endParaRPr lang="fr-FR" dirty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z=0.39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72244"/>
            <a:ext cx="5754210" cy="5872161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120714" y="3626889"/>
            <a:ext cx="3096344" cy="2772228"/>
            <a:chOff x="3509755" y="4109555"/>
            <a:chExt cx="3096344" cy="277222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9755" y="4109555"/>
              <a:ext cx="3096344" cy="2772228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4557446" y="5949280"/>
              <a:ext cx="766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00CC"/>
                  </a:solidFill>
                </a:rPr>
                <a:t>HST</a:t>
              </a:r>
              <a:endParaRPr lang="fr-FR" dirty="0">
                <a:solidFill>
                  <a:srgbClr val="0000CC"/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629412" y="4797152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JWST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0257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188913"/>
            <a:ext cx="2808288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itre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4330700" cy="1127125"/>
          </a:xfrm>
        </p:spPr>
        <p:txBody>
          <a:bodyPr/>
          <a:lstStyle/>
          <a:p>
            <a:r>
              <a:rPr lang="fr-FR" altLang="fr-FR" sz="3600" smtClean="0"/>
              <a:t>Théorie de l’inflation:</a:t>
            </a:r>
            <a:br>
              <a:rPr lang="fr-FR" altLang="fr-FR" sz="3600" smtClean="0"/>
            </a:br>
            <a:r>
              <a:rPr lang="fr-FR" altLang="fr-FR" sz="3200" smtClean="0"/>
              <a:t>Problème de l’horizon</a:t>
            </a:r>
          </a:p>
        </p:txBody>
      </p:sp>
      <p:sp>
        <p:nvSpPr>
          <p:cNvPr id="40964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179388" y="1700213"/>
            <a:ext cx="6804025" cy="1630362"/>
          </a:xfrm>
        </p:spPr>
        <p:txBody>
          <a:bodyPr/>
          <a:lstStyle/>
          <a:p>
            <a:r>
              <a:rPr lang="fr-FR" altLang="fr-FR" smtClean="0">
                <a:cs typeface="Times New Roman" pitchFamily="18" charset="0"/>
              </a:rPr>
              <a:t>L’horizon à l’époque du CMB était &lt; 2°</a:t>
            </a:r>
          </a:p>
          <a:p>
            <a:r>
              <a:rPr lang="fr-FR" altLang="fr-FR" smtClean="0">
                <a:cs typeface="Times New Roman" pitchFamily="18" charset="0"/>
              </a:rPr>
              <a:t>Pourquoi  T</a:t>
            </a:r>
            <a:r>
              <a:rPr lang="fr-FR" altLang="fr-FR" baseline="-25000" smtClean="0">
                <a:cs typeface="Times New Roman" pitchFamily="18" charset="0"/>
              </a:rPr>
              <a:t>CMB</a:t>
            </a:r>
            <a:r>
              <a:rPr lang="fr-FR" altLang="fr-FR" smtClean="0">
                <a:cs typeface="Times New Roman" pitchFamily="18" charset="0"/>
              </a:rPr>
              <a:t> est la même à 10</a:t>
            </a:r>
            <a:r>
              <a:rPr lang="fr-FR" altLang="fr-FR" baseline="30000" smtClean="0">
                <a:cs typeface="Times New Roman" pitchFamily="18" charset="0"/>
              </a:rPr>
              <a:t>-5</a:t>
            </a:r>
            <a:r>
              <a:rPr lang="fr-FR" altLang="fr-FR" smtClean="0">
                <a:cs typeface="Times New Roman" pitchFamily="18" charset="0"/>
              </a:rPr>
              <a:t> près partout?</a:t>
            </a:r>
          </a:p>
          <a:p>
            <a:pPr>
              <a:buFontTx/>
              <a:buNone/>
            </a:pPr>
            <a:r>
              <a:rPr lang="fr-FR" altLang="fr-FR" b="1" smtClean="0">
                <a:cs typeface="Times New Roman" pitchFamily="18" charset="0"/>
              </a:rPr>
              <a:t>(régions non causalement reliées)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6478588" y="2492375"/>
            <a:ext cx="2665412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800" b="1" dirty="0">
                <a:solidFill>
                  <a:srgbClr val="008000"/>
                </a:solidFill>
                <a:latin typeface="Arial Narrow" pitchFamily="34" charset="0"/>
                <a:ea typeface="+mj-ea"/>
                <a:cs typeface="+mj-cs"/>
              </a:rPr>
              <a:t>Homogénéité</a:t>
            </a:r>
          </a:p>
        </p:txBody>
      </p:sp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8075"/>
            <a:ext cx="4422775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ZoneTexte 4"/>
          <p:cNvSpPr txBox="1">
            <a:spLocks noChangeArrowheads="1"/>
          </p:cNvSpPr>
          <p:nvPr/>
        </p:nvSpPr>
        <p:spPr bwMode="auto">
          <a:xfrm>
            <a:off x="5003800" y="3867150"/>
            <a:ext cx="3570288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b="1">
                <a:solidFill>
                  <a:srgbClr val="C00000"/>
                </a:solidFill>
                <a:cs typeface="Times New Roman" pitchFamily="18" charset="0"/>
              </a:rPr>
              <a:t>Référentiel au repos</a:t>
            </a:r>
          </a:p>
          <a:p>
            <a:pPr eaLnBrk="1" hangingPunct="1"/>
            <a:r>
              <a:rPr lang="fr-FR" altLang="fr-FR">
                <a:cs typeface="Times New Roman" pitchFamily="18" charset="0"/>
              </a:rPr>
              <a:t>L’observateur accompagne </a:t>
            </a:r>
          </a:p>
          <a:p>
            <a:pPr eaLnBrk="1" hangingPunct="1"/>
            <a:r>
              <a:rPr lang="fr-FR" altLang="fr-FR">
                <a:cs typeface="Times New Roman" pitchFamily="18" charset="0"/>
              </a:rPr>
              <a:t>l’inflation de l’espace</a:t>
            </a:r>
          </a:p>
          <a:p>
            <a:pPr eaLnBrk="1" hangingPunct="1"/>
            <a:r>
              <a:rPr lang="fr-FR" altLang="fr-FR">
                <a:cs typeface="Times New Roman" pitchFamily="18" charset="0"/>
              </a:rPr>
              <a:t>L’horizon est constant</a:t>
            </a:r>
          </a:p>
          <a:p>
            <a:pPr eaLnBrk="1" hangingPunct="1"/>
            <a:endParaRPr lang="fr-FR" altLang="fr-FR">
              <a:cs typeface="Times New Roman" pitchFamily="18" charset="0"/>
            </a:endParaRPr>
          </a:p>
          <a:p>
            <a:pPr eaLnBrk="1" hangingPunct="1"/>
            <a:r>
              <a:rPr lang="fr-FR" altLang="fr-FR" b="1">
                <a:cs typeface="Times New Roman" pitchFamily="18" charset="0"/>
              </a:rPr>
              <a:t>Tailles croissent de 10</a:t>
            </a:r>
            <a:r>
              <a:rPr lang="fr-FR" altLang="fr-FR" b="1" baseline="30000">
                <a:cs typeface="Times New Roman" pitchFamily="18" charset="0"/>
              </a:rPr>
              <a:t>30</a:t>
            </a:r>
            <a:endParaRPr lang="fr-FR" altLang="fr-FR" b="1">
              <a:cs typeface="Times New Roman" pitchFamily="18" charset="0"/>
            </a:endParaRPr>
          </a:p>
          <a:p>
            <a:pPr eaLnBrk="1" hangingPunct="1"/>
            <a:r>
              <a:rPr lang="fr-FR" altLang="fr-FR" b="1">
                <a:cs typeface="Times New Roman" pitchFamily="18" charset="0"/>
              </a:rPr>
              <a:t>en 10</a:t>
            </a:r>
            <a:r>
              <a:rPr lang="fr-FR" altLang="fr-FR" b="1" baseline="30000">
                <a:cs typeface="Times New Roman" pitchFamily="18" charset="0"/>
              </a:rPr>
              <a:t>-32</a:t>
            </a:r>
            <a:r>
              <a:rPr lang="fr-FR" altLang="fr-FR" b="1">
                <a:cs typeface="Times New Roman" pitchFamily="18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C:\mjp\lecturecourse\images\week8\flatnes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" y="1055688"/>
            <a:ext cx="78200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39750" y="260350"/>
            <a:ext cx="8220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GB" altLang="fr-FR" sz="3600" b="1">
                <a:solidFill>
                  <a:srgbClr val="008000"/>
                </a:solidFill>
                <a:latin typeface="Arial Narrow" pitchFamily="34" charset="0"/>
                <a:cs typeface="Arial" pitchFamily="34" charset="0"/>
              </a:rPr>
              <a:t>L’inflation résoud le problème de la platitude</a:t>
            </a:r>
          </a:p>
        </p:txBody>
      </p:sp>
      <p:sp>
        <p:nvSpPr>
          <p:cNvPr id="41988" name="Title 1"/>
          <p:cNvSpPr>
            <a:spLocks noGrp="1"/>
          </p:cNvSpPr>
          <p:nvPr>
            <p:ph type="title"/>
          </p:nvPr>
        </p:nvSpPr>
        <p:spPr>
          <a:xfrm>
            <a:off x="528638" y="3386138"/>
            <a:ext cx="8229600" cy="922337"/>
          </a:xfrm>
        </p:spPr>
        <p:txBody>
          <a:bodyPr/>
          <a:lstStyle/>
          <a:p>
            <a:r>
              <a:rPr lang="en-US" altLang="fr-FR" sz="2800" b="1" smtClean="0">
                <a:solidFill>
                  <a:srgbClr val="0000CC"/>
                </a:solidFill>
                <a:latin typeface="Arial Narrow" pitchFamily="34" charset="0"/>
              </a:rPr>
              <a:t>Inflation, source des fluctuations à t &lt; 10</a:t>
            </a:r>
            <a:r>
              <a:rPr lang="en-US" altLang="fr-FR" sz="2800" b="1" baseline="30000" smtClean="0">
                <a:solidFill>
                  <a:srgbClr val="0000CC"/>
                </a:solidFill>
                <a:latin typeface="Arial Narrow" pitchFamily="34" charset="0"/>
              </a:rPr>
              <a:t>-32</a:t>
            </a:r>
            <a:r>
              <a:rPr lang="en-US" altLang="fr-FR" sz="2800" b="1" smtClean="0">
                <a:solidFill>
                  <a:srgbClr val="0000CC"/>
                </a:solidFill>
                <a:latin typeface="Arial Narrow" pitchFamily="34" charset="0"/>
              </a:rPr>
              <a:t>s</a:t>
            </a:r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4719638"/>
            <a:ext cx="91059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/>
          <p:cNvSpPr txBox="1">
            <a:spLocks noChangeArrowheads="1"/>
          </p:cNvSpPr>
          <p:nvPr/>
        </p:nvSpPr>
        <p:spPr bwMode="auto">
          <a:xfrm>
            <a:off x="6927850" y="15763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fr-FR" altLang="fr-FR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9"/>
          <p:cNvSpPr>
            <a:spLocks noChangeArrowheads="1"/>
          </p:cNvSpPr>
          <p:nvPr/>
        </p:nvSpPr>
        <p:spPr bwMode="auto">
          <a:xfrm>
            <a:off x="6019800" y="3886200"/>
            <a:ext cx="457200" cy="381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altLang="fr-FR"/>
          </a:p>
        </p:txBody>
      </p:sp>
      <p:grpSp>
        <p:nvGrpSpPr>
          <p:cNvPr id="44036" name="Groupe 6"/>
          <p:cNvGrpSpPr>
            <a:grpSpLocks/>
          </p:cNvGrpSpPr>
          <p:nvPr/>
        </p:nvGrpSpPr>
        <p:grpSpPr bwMode="auto">
          <a:xfrm>
            <a:off x="34925" y="15875"/>
            <a:ext cx="8929688" cy="6867525"/>
            <a:chOff x="35496" y="16344"/>
            <a:chExt cx="8928992" cy="6867368"/>
          </a:xfrm>
        </p:grpSpPr>
        <p:pic>
          <p:nvPicPr>
            <p:cNvPr id="44038" name="Image 1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016" y="16344"/>
              <a:ext cx="8820472" cy="6867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39" name="ZoneTexte 2"/>
            <p:cNvSpPr txBox="1">
              <a:spLocks noChangeArrowheads="1"/>
            </p:cNvSpPr>
            <p:nvPr/>
          </p:nvSpPr>
          <p:spPr bwMode="auto">
            <a:xfrm rot="-5400000">
              <a:off x="-233648" y="3274254"/>
              <a:ext cx="999954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altLang="fr-FR"/>
                <a:t>Temps</a:t>
              </a:r>
            </a:p>
          </p:txBody>
        </p:sp>
        <p:sp>
          <p:nvSpPr>
            <p:cNvPr id="44040" name="ZoneTexte 3"/>
            <p:cNvSpPr txBox="1">
              <a:spLocks noChangeArrowheads="1"/>
            </p:cNvSpPr>
            <p:nvPr/>
          </p:nvSpPr>
          <p:spPr bwMode="auto">
            <a:xfrm>
              <a:off x="395536" y="5949280"/>
              <a:ext cx="105509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altLang="fr-FR"/>
                <a:t>Espace</a:t>
              </a:r>
            </a:p>
          </p:txBody>
        </p:sp>
        <p:cxnSp>
          <p:nvCxnSpPr>
            <p:cNvPr id="6" name="Connecteur droit avec flèche 5"/>
            <p:cNvCxnSpPr/>
            <p:nvPr/>
          </p:nvCxnSpPr>
          <p:spPr>
            <a:xfrm>
              <a:off x="497423" y="6413823"/>
              <a:ext cx="151118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037" name="ZoneTexte 8"/>
          <p:cNvSpPr txBox="1">
            <a:spLocks noChangeArrowheads="1"/>
          </p:cNvSpPr>
          <p:nvPr/>
        </p:nvSpPr>
        <p:spPr bwMode="auto">
          <a:xfrm>
            <a:off x="7164388" y="6345238"/>
            <a:ext cx="15192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sz="2000" i="1"/>
              <a:t>Andrei Linde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>
          <a:xfrm>
            <a:off x="611189" y="1"/>
            <a:ext cx="5328964" cy="692696"/>
          </a:xfrm>
        </p:spPr>
        <p:txBody>
          <a:bodyPr/>
          <a:lstStyle/>
          <a:p>
            <a:r>
              <a:rPr lang="fr-FR" sz="4000" b="1" dirty="0" smtClean="0">
                <a:solidFill>
                  <a:srgbClr val="008000"/>
                </a:solidFill>
                <a:latin typeface="Arial Narrow" pitchFamily="34" charset="0"/>
              </a:rPr>
              <a:t>Grand débat</a:t>
            </a:r>
          </a:p>
        </p:txBody>
      </p:sp>
      <p:sp>
        <p:nvSpPr>
          <p:cNvPr id="8195" name="ZoneTexte 3"/>
          <p:cNvSpPr txBox="1">
            <a:spLocks noChangeArrowheads="1"/>
          </p:cNvSpPr>
          <p:nvPr/>
        </p:nvSpPr>
        <p:spPr bwMode="auto">
          <a:xfrm>
            <a:off x="395536" y="764704"/>
            <a:ext cx="52709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3333FF"/>
                </a:solidFill>
              </a:rPr>
              <a:t>En 1920, </a:t>
            </a:r>
            <a:r>
              <a:rPr lang="fr-FR" dirty="0" smtClean="0">
                <a:solidFill>
                  <a:srgbClr val="3333FF"/>
                </a:solidFill>
              </a:rPr>
              <a:t>relation </a:t>
            </a:r>
            <a:r>
              <a:rPr lang="fr-FR" dirty="0">
                <a:solidFill>
                  <a:srgbClr val="3333FF"/>
                </a:solidFill>
              </a:rPr>
              <a:t>P-L des Céphéides</a:t>
            </a:r>
          </a:p>
          <a:p>
            <a:r>
              <a:rPr lang="fr-FR" dirty="0">
                <a:solidFill>
                  <a:srgbClr val="3333FF"/>
                </a:solidFill>
              </a:rPr>
              <a:t>pour connaître la distance (Leavitt, 1909)</a:t>
            </a:r>
          </a:p>
        </p:txBody>
      </p:sp>
      <p:sp>
        <p:nvSpPr>
          <p:cNvPr id="8196" name="ZoneTexte 5"/>
          <p:cNvSpPr txBox="1">
            <a:spLocks noChangeArrowheads="1"/>
          </p:cNvSpPr>
          <p:nvPr/>
        </p:nvSpPr>
        <p:spPr bwMode="auto">
          <a:xfrm>
            <a:off x="179512" y="5094475"/>
            <a:ext cx="47556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 err="1"/>
              <a:t>Harlow</a:t>
            </a:r>
            <a:r>
              <a:rPr lang="fr-FR" b="1" dirty="0"/>
              <a:t> Shapley</a:t>
            </a:r>
          </a:p>
          <a:p>
            <a:r>
              <a:rPr lang="fr-FR" dirty="0"/>
              <a:t>--Les nébuleuses font partie </a:t>
            </a:r>
            <a:r>
              <a:rPr lang="fr-FR" dirty="0" smtClean="0"/>
              <a:t>de la VL</a:t>
            </a:r>
            <a:endParaRPr lang="fr-FR" dirty="0" smtClean="0">
              <a:solidFill>
                <a:srgbClr val="C00000"/>
              </a:solidFill>
            </a:endParaRPr>
          </a:p>
          <a:p>
            <a:r>
              <a:rPr lang="fr-FR" dirty="0" smtClean="0">
                <a:solidFill>
                  <a:srgbClr val="C00000"/>
                </a:solidFill>
              </a:rPr>
              <a:t>--</a:t>
            </a:r>
            <a:r>
              <a:rPr lang="fr-FR" dirty="0">
                <a:solidFill>
                  <a:srgbClr val="C00000"/>
                </a:solidFill>
              </a:rPr>
              <a:t>Taille de la Voie lactée </a:t>
            </a:r>
            <a:r>
              <a:rPr lang="fr-FR" dirty="0" smtClean="0">
                <a:solidFill>
                  <a:srgbClr val="C00000"/>
                </a:solidFill>
              </a:rPr>
              <a:t>300 000 al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8197" name="ZoneTexte 6"/>
          <p:cNvSpPr txBox="1">
            <a:spLocks noChangeArrowheads="1"/>
          </p:cNvSpPr>
          <p:nvPr/>
        </p:nvSpPr>
        <p:spPr bwMode="auto">
          <a:xfrm>
            <a:off x="5158519" y="4869160"/>
            <a:ext cx="39791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 err="1"/>
              <a:t>Heber</a:t>
            </a:r>
            <a:r>
              <a:rPr lang="fr-FR" b="1" dirty="0"/>
              <a:t> Curtis</a:t>
            </a:r>
          </a:p>
          <a:p>
            <a:r>
              <a:rPr lang="fr-FR" dirty="0"/>
              <a:t>--Les nébuleuses, </a:t>
            </a:r>
            <a:r>
              <a:rPr lang="fr-FR" dirty="0" smtClean="0"/>
              <a:t>sont</a:t>
            </a:r>
          </a:p>
          <a:p>
            <a:r>
              <a:rPr lang="fr-FR" dirty="0" smtClean="0"/>
              <a:t>des galaxies </a:t>
            </a:r>
            <a:r>
              <a:rPr lang="fr-FR" dirty="0" smtClean="0"/>
              <a:t>externes</a:t>
            </a:r>
            <a:endParaRPr lang="fr-FR" dirty="0"/>
          </a:p>
          <a:p>
            <a:r>
              <a:rPr lang="fr-FR" dirty="0">
                <a:solidFill>
                  <a:srgbClr val="008000"/>
                </a:solidFill>
              </a:rPr>
              <a:t>-- Taille : diamètre de </a:t>
            </a:r>
            <a:r>
              <a:rPr lang="fr-FR" dirty="0" smtClean="0">
                <a:solidFill>
                  <a:srgbClr val="008000"/>
                </a:solidFill>
              </a:rPr>
              <a:t>30 000al</a:t>
            </a:r>
            <a:endParaRPr lang="fr-FR" dirty="0">
              <a:solidFill>
                <a:srgbClr val="008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5100" y="0"/>
            <a:ext cx="26289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88840"/>
            <a:ext cx="511889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827584" y="3140968"/>
            <a:ext cx="3472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Expansion      Contraction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804248" y="3094360"/>
            <a:ext cx="227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Henrietta</a:t>
            </a:r>
            <a:r>
              <a:rPr lang="fr-FR" dirty="0" smtClean="0"/>
              <a:t> Leavitt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031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" y="188913"/>
            <a:ext cx="9115425" cy="657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ZoneTexte 3"/>
          <p:cNvSpPr txBox="1">
            <a:spLocks noChangeArrowheads="1"/>
          </p:cNvSpPr>
          <p:nvPr/>
        </p:nvSpPr>
        <p:spPr bwMode="auto">
          <a:xfrm>
            <a:off x="61913" y="6484938"/>
            <a:ext cx="3106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sz="2000" i="1">
                <a:solidFill>
                  <a:schemeClr val="bg1"/>
                </a:solidFill>
              </a:rPr>
              <a:t>Shutterstock/Victor Habbick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ZoneTexte 2"/>
          <p:cNvSpPr txBox="1">
            <a:spLocks noChangeArrowheads="1"/>
          </p:cNvSpPr>
          <p:nvPr/>
        </p:nvSpPr>
        <p:spPr bwMode="auto">
          <a:xfrm>
            <a:off x="265113" y="1793875"/>
            <a:ext cx="8339975" cy="415498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 smtClean="0">
                <a:cs typeface="Times New Roman" panose="02020603050405020304" pitchFamily="18" charset="0"/>
              </a:rPr>
              <a:t>Notre connaissance de l’Univers s’est considérablement étendue</a:t>
            </a:r>
          </a:p>
          <a:p>
            <a:pPr eaLnBrk="1" hangingPunct="1">
              <a:defRPr/>
            </a:pPr>
            <a:endParaRPr lang="fr-FR" altLang="fr-FR" dirty="0" smtClean="0"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fr-FR" altLang="fr-FR" dirty="0" smtClean="0">
                <a:cs typeface="Times New Roman" panose="02020603050405020304" pitchFamily="18" charset="0"/>
              </a:rPr>
              <a:t>Découverte des galaxies en 1930 </a:t>
            </a:r>
            <a:r>
              <a:rPr lang="fr-FR" altLang="fr-FR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 2000 milliards aujourd’hui</a:t>
            </a:r>
          </a:p>
          <a:p>
            <a:pPr eaLnBrk="1" hangingPunct="1">
              <a:defRPr/>
            </a:pPr>
            <a:r>
              <a:rPr lang="fr-FR" altLang="fr-FR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altLang="fr-FR" b="1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matière noire et énergie sombre </a:t>
            </a:r>
            <a:endParaRPr lang="fr-FR" altLang="fr-FR" b="1" dirty="0" smtClean="0"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fr-FR" altLang="fr-FR" dirty="0" smtClean="0"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fr-FR" altLang="fr-FR" dirty="0" smtClean="0"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fr-FR" altLang="fr-FR" b="1" dirty="0" smtClean="0">
                <a:cs typeface="Times New Roman" panose="02020603050405020304" pitchFamily="18" charset="0"/>
              </a:rPr>
              <a:t>Problèmes</a:t>
            </a:r>
            <a:r>
              <a:rPr lang="fr-FR" altLang="fr-FR" dirty="0" smtClean="0">
                <a:cs typeface="Times New Roman" panose="02020603050405020304" pitchFamily="18" charset="0"/>
              </a:rPr>
              <a:t>: inflation éternelle, multiples univers</a:t>
            </a:r>
          </a:p>
          <a:p>
            <a:pPr eaLnBrk="1" hangingPunct="1">
              <a:defRPr/>
            </a:pPr>
            <a:r>
              <a:rPr lang="fr-FR" altLang="fr-FR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Observations: </a:t>
            </a:r>
            <a:r>
              <a:rPr lang="fr-FR" altLang="fr-FR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inflations à un seul champ favorisées par </a:t>
            </a:r>
            <a:r>
              <a:rPr lang="fr-FR" altLang="fr-FR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Planck</a:t>
            </a:r>
          </a:p>
          <a:p>
            <a:pPr eaLnBrk="1" hangingPunct="1">
              <a:defRPr/>
            </a:pPr>
            <a:r>
              <a:rPr lang="fr-FR" altLang="fr-FR" dirty="0" smtClean="0">
                <a:cs typeface="Times New Roman" panose="02020603050405020304" pitchFamily="18" charset="0"/>
              </a:rPr>
              <a:t>                  </a:t>
            </a:r>
            <a:endParaRPr lang="fr-FR" altLang="fr-FR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è"/>
              <a:defRPr/>
            </a:pPr>
            <a:r>
              <a:rPr lang="fr-FR" altLang="fr-FR" b="1" dirty="0" smtClean="0">
                <a:solidFill>
                  <a:srgbClr val="C0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En attente: futures observations des ondes gravitationnelles</a:t>
            </a:r>
          </a:p>
          <a:p>
            <a:pPr eaLnBrk="1" hangingPunct="1">
              <a:defRPr/>
            </a:pPr>
            <a:r>
              <a:rPr lang="fr-FR" altLang="fr-FR" b="1" dirty="0" smtClean="0">
                <a:solidFill>
                  <a:srgbClr val="C0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Primordiales, preuves de l’inflation</a:t>
            </a:r>
            <a:endParaRPr lang="fr-FR" altLang="fr-FR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9155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3050" y="0"/>
            <a:ext cx="25241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itre 1"/>
          <p:cNvSpPr>
            <a:spLocks noGrp="1"/>
          </p:cNvSpPr>
          <p:nvPr>
            <p:ph type="title"/>
          </p:nvPr>
        </p:nvSpPr>
        <p:spPr>
          <a:xfrm>
            <a:off x="34925" y="0"/>
            <a:ext cx="6837363" cy="1143000"/>
          </a:xfrm>
        </p:spPr>
        <p:txBody>
          <a:bodyPr/>
          <a:lstStyle/>
          <a:p>
            <a:r>
              <a:rPr lang="fr-FR" altLang="fr-FR" sz="4000" b="1" smtClean="0">
                <a:solidFill>
                  <a:srgbClr val="008000"/>
                </a:solidFill>
                <a:latin typeface="Arial Narrow" pitchFamily="34" charset="0"/>
              </a:rPr>
              <a:t>L’histoire n’est pas terminée !</a:t>
            </a:r>
          </a:p>
        </p:txBody>
      </p:sp>
      <p:sp>
        <p:nvSpPr>
          <p:cNvPr id="2" name="Rectangle 1"/>
          <p:cNvSpPr/>
          <p:nvPr/>
        </p:nvSpPr>
        <p:spPr>
          <a:xfrm>
            <a:off x="4932040" y="2852936"/>
            <a:ext cx="89095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fr-FR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29344" y="116632"/>
            <a:ext cx="4320406" cy="1081088"/>
          </a:xfrm>
        </p:spPr>
        <p:txBody>
          <a:bodyPr/>
          <a:lstStyle/>
          <a:p>
            <a:r>
              <a:rPr lang="fr-FR" altLang="fr-FR" sz="4000" b="1" dirty="0" smtClean="0">
                <a:solidFill>
                  <a:srgbClr val="008000"/>
                </a:solidFill>
                <a:latin typeface="Arial Narrow" pitchFamily="34" charset="0"/>
              </a:rPr>
              <a:t>Fin du débat</a:t>
            </a:r>
          </a:p>
        </p:txBody>
      </p:sp>
      <p:sp>
        <p:nvSpPr>
          <p:cNvPr id="9219" name="ZoneTexte 3"/>
          <p:cNvSpPr txBox="1">
            <a:spLocks noChangeArrowheads="1"/>
          </p:cNvSpPr>
          <p:nvPr/>
        </p:nvSpPr>
        <p:spPr bwMode="auto">
          <a:xfrm>
            <a:off x="107504" y="1268760"/>
            <a:ext cx="4421403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altLang="fr-FR" dirty="0">
              <a:cs typeface="Times New Roman" pitchFamily="18" charset="0"/>
            </a:endParaRPr>
          </a:p>
          <a:p>
            <a:r>
              <a:rPr lang="fr-FR" altLang="fr-FR" dirty="0">
                <a:solidFill>
                  <a:srgbClr val="3333FF"/>
                </a:solidFill>
                <a:cs typeface="Times New Roman" pitchFamily="18" charset="0"/>
              </a:rPr>
              <a:t>Hubble (1925, 1926) identifie des </a:t>
            </a:r>
            <a:endParaRPr lang="fr-FR" altLang="fr-FR" dirty="0" smtClean="0">
              <a:solidFill>
                <a:srgbClr val="3333FF"/>
              </a:solidFill>
              <a:cs typeface="Times New Roman" pitchFamily="18" charset="0"/>
            </a:endParaRPr>
          </a:p>
          <a:p>
            <a:r>
              <a:rPr lang="fr-FR" altLang="fr-FR" dirty="0" smtClean="0">
                <a:solidFill>
                  <a:srgbClr val="3333FF"/>
                </a:solidFill>
                <a:cs typeface="Times New Roman" pitchFamily="18" charset="0"/>
              </a:rPr>
              <a:t>Céphéides </a:t>
            </a:r>
            <a:r>
              <a:rPr lang="fr-FR" altLang="fr-FR" dirty="0">
                <a:solidFill>
                  <a:srgbClr val="3333FF"/>
                </a:solidFill>
                <a:cs typeface="Times New Roman" pitchFamily="18" charset="0"/>
              </a:rPr>
              <a:t>dans M31, </a:t>
            </a:r>
            <a:r>
              <a:rPr lang="fr-FR" altLang="fr-FR" dirty="0" smtClean="0">
                <a:solidFill>
                  <a:srgbClr val="3333FF"/>
                </a:solidFill>
                <a:cs typeface="Times New Roman" pitchFamily="18" charset="0"/>
              </a:rPr>
              <a:t>M33</a:t>
            </a:r>
          </a:p>
          <a:p>
            <a:endParaRPr lang="fr-FR" altLang="fr-FR" dirty="0" smtClean="0">
              <a:solidFill>
                <a:srgbClr val="3333FF"/>
              </a:solidFill>
              <a:cs typeface="Times New Roman" pitchFamily="18" charset="0"/>
            </a:endParaRPr>
          </a:p>
          <a:p>
            <a:r>
              <a:rPr lang="fr-FR" altLang="fr-FR" dirty="0" smtClean="0">
                <a:solidFill>
                  <a:srgbClr val="3333FF"/>
                </a:solidFill>
                <a:cs typeface="Times New Roman" pitchFamily="18" charset="0"/>
                <a:sym typeface="Wingdings" panose="05000000000000000000" pitchFamily="2" charset="2"/>
              </a:rPr>
              <a:t>g</a:t>
            </a:r>
            <a:r>
              <a:rPr lang="fr-FR" altLang="fr-FR" dirty="0" smtClean="0">
                <a:solidFill>
                  <a:srgbClr val="3333FF"/>
                </a:solidFill>
                <a:cs typeface="Times New Roman" pitchFamily="18" charset="0"/>
              </a:rPr>
              <a:t>alaxies </a:t>
            </a:r>
            <a:r>
              <a:rPr lang="fr-FR" altLang="fr-FR" dirty="0">
                <a:solidFill>
                  <a:srgbClr val="3333FF"/>
                </a:solidFill>
                <a:cs typeface="Times New Roman" pitchFamily="18" charset="0"/>
              </a:rPr>
              <a:t>à part, </a:t>
            </a:r>
            <a:r>
              <a:rPr lang="fr-FR" altLang="fr-FR" dirty="0" smtClean="0">
                <a:solidFill>
                  <a:srgbClr val="3333FF"/>
                </a:solidFill>
                <a:cs typeface="Times New Roman" pitchFamily="18" charset="0"/>
              </a:rPr>
              <a:t>distantes</a:t>
            </a:r>
          </a:p>
          <a:p>
            <a:r>
              <a:rPr lang="fr-FR" altLang="fr-FR" dirty="0" smtClean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fr-FR" altLang="fr-FR" dirty="0">
                <a:solidFill>
                  <a:srgbClr val="3333FF"/>
                </a:solidFill>
                <a:cs typeface="Times New Roman" pitchFamily="18" charset="0"/>
              </a:rPr>
              <a:t>de</a:t>
            </a:r>
            <a:r>
              <a:rPr lang="fr-FR" altLang="fr-FR" b="1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fr-FR" altLang="fr-FR" b="1" dirty="0" smtClean="0">
                <a:solidFill>
                  <a:srgbClr val="3333FF"/>
                </a:solidFill>
                <a:cs typeface="Times New Roman" pitchFamily="18" charset="0"/>
              </a:rPr>
              <a:t>~</a:t>
            </a:r>
            <a:r>
              <a:rPr lang="fr-FR" altLang="fr-FR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fr-FR" altLang="fr-FR" dirty="0" smtClean="0">
                <a:solidFill>
                  <a:srgbClr val="3333FF"/>
                </a:solidFill>
                <a:cs typeface="Times New Roman" pitchFamily="18" charset="0"/>
              </a:rPr>
              <a:t>2 millions d’al</a:t>
            </a:r>
          </a:p>
          <a:p>
            <a:endParaRPr lang="fr-FR" altLang="fr-FR" dirty="0" smtClean="0">
              <a:solidFill>
                <a:srgbClr val="3333FF"/>
              </a:solidFill>
              <a:cs typeface="Times New Roman" pitchFamily="18" charset="0"/>
            </a:endParaRPr>
          </a:p>
          <a:p>
            <a:endParaRPr lang="fr-FR" altLang="fr-FR" dirty="0">
              <a:solidFill>
                <a:srgbClr val="3333FF"/>
              </a:solidFill>
              <a:cs typeface="Times New Roman" pitchFamily="18" charset="0"/>
            </a:endParaRPr>
          </a:p>
          <a:p>
            <a:r>
              <a:rPr lang="fr-FR" altLang="fr-FR" dirty="0">
                <a:cs typeface="Times New Roman" pitchFamily="18" charset="0"/>
              </a:rPr>
              <a:t>Et interprète les vitesses </a:t>
            </a:r>
            <a:r>
              <a:rPr lang="fr-FR" altLang="fr-FR" dirty="0" smtClean="0">
                <a:cs typeface="Times New Roman" pitchFamily="18" charset="0"/>
              </a:rPr>
              <a:t>positives</a:t>
            </a:r>
          </a:p>
          <a:p>
            <a:r>
              <a:rPr lang="fr-FR" altLang="fr-FR" dirty="0" smtClean="0">
                <a:cs typeface="Times New Roman" pitchFamily="18" charset="0"/>
              </a:rPr>
              <a:t> </a:t>
            </a:r>
            <a:r>
              <a:rPr lang="fr-FR" altLang="fr-FR" dirty="0">
                <a:cs typeface="Times New Roman" pitchFamily="18" charset="0"/>
              </a:rPr>
              <a:t>comme une </a:t>
            </a:r>
            <a:r>
              <a:rPr lang="fr-FR" altLang="fr-FR" b="1" dirty="0">
                <a:cs typeface="Times New Roman" pitchFamily="18" charset="0"/>
              </a:rPr>
              <a:t>expansion de </a:t>
            </a:r>
          </a:p>
          <a:p>
            <a:r>
              <a:rPr lang="fr-FR" altLang="fr-FR" b="1" dirty="0">
                <a:cs typeface="Times New Roman" pitchFamily="18" charset="0"/>
              </a:rPr>
              <a:t>l’Univers, en </a:t>
            </a:r>
            <a:r>
              <a:rPr lang="fr-FR" altLang="fr-FR" b="1" dirty="0" smtClean="0">
                <a:cs typeface="Times New Roman" pitchFamily="18" charset="0"/>
              </a:rPr>
              <a:t>1929</a:t>
            </a:r>
            <a:endParaRPr lang="fr-FR" altLang="fr-FR" b="1" dirty="0">
              <a:cs typeface="Times New Roman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30510" y="1509240"/>
            <a:ext cx="6665269" cy="388005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516216" y="131168"/>
            <a:ext cx="2278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M31 Andromède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425950" y="4432277"/>
            <a:ext cx="2788877" cy="236904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28907" y="6237312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M33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pPr eaLnBrk="1" hangingPunct="1"/>
            <a:r>
              <a:rPr lang="fr-FR" altLang="fr-FR" sz="4000" b="1" smtClean="0">
                <a:solidFill>
                  <a:srgbClr val="008000"/>
                </a:solidFill>
                <a:latin typeface="Arial Narrow" pitchFamily="34" charset="0"/>
              </a:rPr>
              <a:t>La théorie du Big-Bang</a:t>
            </a:r>
          </a:p>
        </p:txBody>
      </p:sp>
      <p:sp>
        <p:nvSpPr>
          <p:cNvPr id="7171" name="ZoneTexte 2"/>
          <p:cNvSpPr txBox="1">
            <a:spLocks noChangeArrowheads="1"/>
          </p:cNvSpPr>
          <p:nvPr/>
        </p:nvSpPr>
        <p:spPr bwMode="auto">
          <a:xfrm>
            <a:off x="250825" y="1196975"/>
            <a:ext cx="679064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b="1" dirty="0"/>
              <a:t>1929: </a:t>
            </a:r>
            <a:r>
              <a:rPr lang="fr-FR" altLang="fr-FR" dirty="0"/>
              <a:t>Il est établi qu’il existe des galaxies extérieures</a:t>
            </a:r>
          </a:p>
          <a:p>
            <a:r>
              <a:rPr lang="fr-FR" altLang="fr-FR" dirty="0"/>
              <a:t>Les galaxies s’éloignent !  </a:t>
            </a:r>
          </a:p>
          <a:p>
            <a:r>
              <a:rPr lang="fr-FR" altLang="fr-FR" dirty="0"/>
              <a:t>                   </a:t>
            </a:r>
            <a:r>
              <a:rPr lang="fr-FR" altLang="fr-FR" b="1" dirty="0">
                <a:solidFill>
                  <a:srgbClr val="0000CC"/>
                </a:solidFill>
              </a:rPr>
              <a:t>vitesse proportionnelle à leur distance</a:t>
            </a:r>
          </a:p>
          <a:p>
            <a:endParaRPr lang="fr-FR" altLang="fr-FR" b="1" dirty="0" smtClean="0">
              <a:solidFill>
                <a:srgbClr val="C00000"/>
              </a:solidFill>
            </a:endParaRPr>
          </a:p>
          <a:p>
            <a:endParaRPr lang="fr-FR" altLang="fr-FR" b="1" dirty="0" smtClean="0">
              <a:solidFill>
                <a:srgbClr val="C00000"/>
              </a:solidFill>
            </a:endParaRPr>
          </a:p>
          <a:p>
            <a:endParaRPr lang="fr-FR" altLang="fr-FR" b="1" dirty="0">
              <a:solidFill>
                <a:srgbClr val="C00000"/>
              </a:solidFill>
            </a:endParaRPr>
          </a:p>
          <a:p>
            <a:r>
              <a:rPr lang="fr-FR" altLang="fr-FR" b="1" dirty="0">
                <a:solidFill>
                  <a:srgbClr val="C00000"/>
                </a:solidFill>
              </a:rPr>
              <a:t>L’espace est en expansion</a:t>
            </a:r>
          </a:p>
          <a:p>
            <a:r>
              <a:rPr lang="fr-FR" altLang="fr-FR" dirty="0"/>
              <a:t> </a:t>
            </a:r>
          </a:p>
          <a:p>
            <a:r>
              <a:rPr lang="fr-FR" altLang="fr-FR" dirty="0"/>
              <a:t>Georges Lemaître propose une origine de l’Univers </a:t>
            </a:r>
          </a:p>
          <a:p>
            <a:r>
              <a:rPr lang="fr-FR" altLang="fr-FR" dirty="0">
                <a:solidFill>
                  <a:srgbClr val="0000CC"/>
                </a:solidFill>
              </a:rPr>
              <a:t>très dense et très chaud (</a:t>
            </a:r>
            <a:r>
              <a:rPr lang="fr-FR" altLang="fr-FR" b="1" dirty="0">
                <a:solidFill>
                  <a:srgbClr val="0000CC"/>
                </a:solidFill>
              </a:rPr>
              <a:t>1927</a:t>
            </a:r>
            <a:r>
              <a:rPr lang="fr-FR" altLang="fr-FR" dirty="0">
                <a:solidFill>
                  <a:srgbClr val="0000CC"/>
                </a:solidFill>
              </a:rPr>
              <a:t>)</a:t>
            </a:r>
          </a:p>
          <a:p>
            <a:r>
              <a:rPr lang="fr-FR" altLang="fr-FR" dirty="0"/>
              <a:t>Qualifié de </a:t>
            </a:r>
            <a:r>
              <a:rPr lang="fr-FR" altLang="fr-FR" b="1" dirty="0" err="1"/>
              <a:t>Big-Bang</a:t>
            </a:r>
            <a:r>
              <a:rPr lang="fr-FR" altLang="fr-FR" dirty="0"/>
              <a:t> par Fred Hoyle (BBC, </a:t>
            </a:r>
            <a:r>
              <a:rPr lang="fr-FR" altLang="fr-FR" b="1" dirty="0"/>
              <a:t>1949</a:t>
            </a:r>
            <a:r>
              <a:rPr lang="fr-FR" altLang="fr-FR" dirty="0"/>
              <a:t>!)</a:t>
            </a:r>
          </a:p>
          <a:p>
            <a:endParaRPr lang="fr-FR" altLang="fr-FR" dirty="0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1688" y="4149725"/>
            <a:ext cx="1992312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-26988"/>
            <a:ext cx="1908175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ZoneTexte 5"/>
          <p:cNvSpPr txBox="1">
            <a:spLocks noChangeArrowheads="1"/>
          </p:cNvSpPr>
          <p:nvPr/>
        </p:nvSpPr>
        <p:spPr bwMode="auto">
          <a:xfrm>
            <a:off x="7667625" y="2349500"/>
            <a:ext cx="1431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i="1"/>
              <a:t>E. Hubble</a:t>
            </a:r>
          </a:p>
        </p:txBody>
      </p:sp>
      <p:sp>
        <p:nvSpPr>
          <p:cNvPr id="7175" name="ZoneTexte 6"/>
          <p:cNvSpPr txBox="1">
            <a:spLocks noChangeArrowheads="1"/>
          </p:cNvSpPr>
          <p:nvPr/>
        </p:nvSpPr>
        <p:spPr bwMode="auto">
          <a:xfrm>
            <a:off x="7475538" y="3789363"/>
            <a:ext cx="16684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i="1"/>
              <a:t>G. Lemaître</a:t>
            </a:r>
          </a:p>
        </p:txBody>
      </p:sp>
    </p:spTree>
    <p:extLst>
      <p:ext uri="{BB962C8B-B14F-4D97-AF65-F5344CB8AC3E}">
        <p14:creationId xmlns:p14="http://schemas.microsoft.com/office/powerpoint/2010/main" val="108169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nature.com/polopoly_fs/7.11428.1373992334!/image/1.13379.jpg_gen/derivatives/landscape_630/1.13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188"/>
            <a:ext cx="6804025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ZoneTexte 3"/>
          <p:cNvSpPr txBox="1">
            <a:spLocks noChangeArrowheads="1"/>
          </p:cNvSpPr>
          <p:nvPr/>
        </p:nvSpPr>
        <p:spPr bwMode="auto">
          <a:xfrm>
            <a:off x="323850" y="5157788"/>
            <a:ext cx="3975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sz="2800" b="1" dirty="0" smtClean="0">
                <a:solidFill>
                  <a:schemeClr val="bg1"/>
                </a:solidFill>
                <a:latin typeface="Arial Narrow" pitchFamily="34" charset="0"/>
              </a:rPr>
              <a:t>L’Univers </a:t>
            </a:r>
            <a:r>
              <a:rPr lang="fr-FR" altLang="fr-FR" sz="2800" b="1" dirty="0">
                <a:solidFill>
                  <a:schemeClr val="bg1"/>
                </a:solidFill>
                <a:latin typeface="Arial Narrow" pitchFamily="34" charset="0"/>
              </a:rPr>
              <a:t>est en expansion</a:t>
            </a:r>
          </a:p>
        </p:txBody>
      </p:sp>
      <p:sp>
        <p:nvSpPr>
          <p:cNvPr id="10244" name="ZoneTexte 5"/>
          <p:cNvSpPr txBox="1">
            <a:spLocks noChangeArrowheads="1"/>
          </p:cNvSpPr>
          <p:nvPr/>
        </p:nvSpPr>
        <p:spPr bwMode="auto">
          <a:xfrm>
            <a:off x="6659563" y="765175"/>
            <a:ext cx="252101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dirty="0">
                <a:solidFill>
                  <a:schemeClr val="bg1"/>
                </a:solidFill>
              </a:rPr>
              <a:t>Galaxies qui </a:t>
            </a:r>
          </a:p>
          <a:p>
            <a:r>
              <a:rPr lang="fr-FR" altLang="fr-FR" dirty="0">
                <a:solidFill>
                  <a:schemeClr val="bg1"/>
                </a:solidFill>
              </a:rPr>
              <a:t>s’éloignent</a:t>
            </a:r>
          </a:p>
          <a:p>
            <a:r>
              <a:rPr lang="fr-FR" altLang="fr-FR" dirty="0">
                <a:solidFill>
                  <a:schemeClr val="bg1"/>
                </a:solidFill>
              </a:rPr>
              <a:t>Vitesse </a:t>
            </a:r>
            <a:r>
              <a:rPr lang="fr-FR" altLang="fr-FR" dirty="0">
                <a:solidFill>
                  <a:schemeClr val="bg1"/>
                </a:solidFill>
                <a:latin typeface="Symbol" pitchFamily="18" charset="2"/>
              </a:rPr>
              <a:t>µ</a:t>
            </a:r>
            <a:r>
              <a:rPr lang="fr-FR" altLang="fr-FR" dirty="0">
                <a:solidFill>
                  <a:schemeClr val="bg1"/>
                </a:solidFill>
              </a:rPr>
              <a:t> </a:t>
            </a:r>
            <a:r>
              <a:rPr lang="fr-FR" altLang="fr-FR" dirty="0" smtClean="0">
                <a:solidFill>
                  <a:schemeClr val="bg1"/>
                </a:solidFill>
              </a:rPr>
              <a:t>Distance</a:t>
            </a:r>
            <a:endParaRPr lang="fr-FR" altLang="fr-FR" dirty="0">
              <a:solidFill>
                <a:schemeClr val="bg1"/>
              </a:solidFill>
            </a:endParaRPr>
          </a:p>
        </p:txBody>
      </p:sp>
      <p:pic>
        <p:nvPicPr>
          <p:cNvPr id="5" name="Picture 3" descr="animex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3716338"/>
            <a:ext cx="3132137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6084888" y="5949950"/>
            <a:ext cx="29924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dirty="0"/>
              <a:t>Décalage vers le rouge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>
          <a:xfrm>
            <a:off x="468312" y="-3175"/>
            <a:ext cx="7992119" cy="839887"/>
          </a:xfrm>
        </p:spPr>
        <p:txBody>
          <a:bodyPr/>
          <a:lstStyle/>
          <a:p>
            <a:r>
              <a:rPr lang="fr-FR" altLang="fr-FR" sz="3600" b="1" dirty="0" smtClean="0">
                <a:solidFill>
                  <a:srgbClr val="008000"/>
                </a:solidFill>
                <a:latin typeface="Arial Narrow" pitchFamily="34" charset="0"/>
              </a:rPr>
              <a:t>Le fonds cosmique microonde</a:t>
            </a:r>
          </a:p>
        </p:txBody>
      </p:sp>
      <p:sp>
        <p:nvSpPr>
          <p:cNvPr id="8196" name="ZoneTexte 3"/>
          <p:cNvSpPr txBox="1">
            <a:spLocks noChangeArrowheads="1"/>
          </p:cNvSpPr>
          <p:nvPr/>
        </p:nvSpPr>
        <p:spPr bwMode="auto">
          <a:xfrm>
            <a:off x="179512" y="980728"/>
            <a:ext cx="82181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b="1" dirty="0"/>
              <a:t>Découvert par hasard </a:t>
            </a:r>
            <a:r>
              <a:rPr lang="fr-FR" altLang="fr-FR" dirty="0"/>
              <a:t>en 1965, comme un bruit de fond gênant</a:t>
            </a:r>
            <a:r>
              <a:rPr lang="fr-FR" altLang="fr-FR" dirty="0" smtClean="0"/>
              <a:t>!</a:t>
            </a:r>
            <a:endParaRPr lang="fr-FR" altLang="fr-FR" dirty="0"/>
          </a:p>
        </p:txBody>
      </p:sp>
      <p:sp>
        <p:nvSpPr>
          <p:cNvPr id="8200" name="ZoneTexte 8"/>
          <p:cNvSpPr txBox="1">
            <a:spLocks noChangeArrowheads="1"/>
          </p:cNvSpPr>
          <p:nvPr/>
        </p:nvSpPr>
        <p:spPr bwMode="auto">
          <a:xfrm>
            <a:off x="1403648" y="1611688"/>
            <a:ext cx="17700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sz="2800" dirty="0"/>
              <a:t>400ph/cm</a:t>
            </a:r>
            <a:r>
              <a:rPr lang="fr-FR" altLang="fr-FR" sz="2800" baseline="30000" dirty="0"/>
              <a:t>3</a:t>
            </a:r>
          </a:p>
          <a:p>
            <a:endParaRPr lang="fr-FR" altLang="fr-FR" sz="2800" dirty="0"/>
          </a:p>
          <a:p>
            <a:r>
              <a:rPr lang="fr-FR" altLang="fr-FR" sz="2800" dirty="0"/>
              <a:t>10</a:t>
            </a:r>
            <a:r>
              <a:rPr lang="fr-FR" altLang="fr-FR" sz="2800" baseline="30000" dirty="0"/>
              <a:t>13</a:t>
            </a:r>
            <a:r>
              <a:rPr lang="fr-FR" altLang="fr-FR" sz="2800" dirty="0"/>
              <a:t> /cm</a:t>
            </a:r>
            <a:r>
              <a:rPr lang="fr-FR" altLang="fr-FR" sz="2800" baseline="30000" dirty="0"/>
              <a:t>2</a:t>
            </a:r>
            <a:r>
              <a:rPr lang="fr-FR" altLang="fr-FR" sz="2800" dirty="0"/>
              <a:t>/s</a:t>
            </a:r>
          </a:p>
        </p:txBody>
      </p:sp>
      <p:pic>
        <p:nvPicPr>
          <p:cNvPr id="8203" name="Image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814" y="3356992"/>
            <a:ext cx="4785714" cy="354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4" name="ZoneTexte 12"/>
          <p:cNvSpPr txBox="1">
            <a:spLocks noChangeArrowheads="1"/>
          </p:cNvSpPr>
          <p:nvPr/>
        </p:nvSpPr>
        <p:spPr bwMode="auto">
          <a:xfrm>
            <a:off x="6124575" y="1955800"/>
            <a:ext cx="1709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sz="2800" b="1">
                <a:solidFill>
                  <a:srgbClr val="0000CC"/>
                </a:solidFill>
              </a:rPr>
              <a:t>T = 2,73K</a:t>
            </a:r>
            <a:endParaRPr lang="fr-FR" altLang="fr-FR" sz="2800" b="1" baseline="30000">
              <a:solidFill>
                <a:srgbClr val="0000CC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469" y="2939882"/>
            <a:ext cx="4152035" cy="3657470"/>
          </a:xfrm>
          <a:prstGeom prst="rect">
            <a:avLst/>
          </a:prstGeom>
        </p:spPr>
      </p:pic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7527691" y="5517232"/>
            <a:ext cx="10588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dirty="0">
                <a:solidFill>
                  <a:schemeClr val="bg1"/>
                </a:solidFill>
              </a:rPr>
              <a:t>Robert</a:t>
            </a:r>
          </a:p>
          <a:p>
            <a:r>
              <a:rPr lang="fr-FR" altLang="fr-FR" dirty="0">
                <a:solidFill>
                  <a:schemeClr val="bg1"/>
                </a:solidFill>
              </a:rPr>
              <a:t>Wilson</a:t>
            </a:r>
          </a:p>
        </p:txBody>
      </p:sp>
      <p:sp>
        <p:nvSpPr>
          <p:cNvPr id="14" name="ZoneTexte 5"/>
          <p:cNvSpPr txBox="1">
            <a:spLocks noChangeArrowheads="1"/>
          </p:cNvSpPr>
          <p:nvPr/>
        </p:nvSpPr>
        <p:spPr bwMode="auto">
          <a:xfrm>
            <a:off x="4917819" y="5301208"/>
            <a:ext cx="11239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dirty="0">
                <a:solidFill>
                  <a:schemeClr val="bg1"/>
                </a:solidFill>
              </a:rPr>
              <a:t>Arno</a:t>
            </a:r>
          </a:p>
          <a:p>
            <a:pPr algn="ctr"/>
            <a:r>
              <a:rPr lang="fr-FR" altLang="fr-FR" dirty="0">
                <a:solidFill>
                  <a:schemeClr val="bg1"/>
                </a:solidFill>
              </a:rPr>
              <a:t>Penzias</a:t>
            </a:r>
          </a:p>
        </p:txBody>
      </p:sp>
    </p:spTree>
    <p:extLst>
      <p:ext uri="{BB962C8B-B14F-4D97-AF65-F5344CB8AC3E}">
        <p14:creationId xmlns:p14="http://schemas.microsoft.com/office/powerpoint/2010/main" val="408683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fr-FR" sz="3600" b="1" dirty="0" smtClean="0">
                <a:solidFill>
                  <a:srgbClr val="006600"/>
                </a:solidFill>
                <a:latin typeface="Arial Narrow" pitchFamily="34" charset="0"/>
              </a:rPr>
              <a:t>Dernière surface de diffusion</a:t>
            </a:r>
            <a:endParaRPr lang="fr-FR" sz="3600" b="1" dirty="0">
              <a:solidFill>
                <a:srgbClr val="006600"/>
              </a:solidFill>
              <a:latin typeface="Arial Narrow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3947" y="1172749"/>
            <a:ext cx="4723725" cy="4920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179512" y="1052736"/>
            <a:ext cx="3865161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Soleil est aussi un </a:t>
            </a:r>
            <a:r>
              <a:rPr lang="fr-FR" dirty="0" err="1" smtClean="0"/>
              <a:t>plama</a:t>
            </a:r>
            <a:endParaRPr lang="fr-FR" dirty="0" smtClean="0"/>
          </a:p>
          <a:p>
            <a:r>
              <a:rPr lang="fr-FR" dirty="0" smtClean="0"/>
              <a:t>On ne voit que sa surface</a:t>
            </a:r>
          </a:p>
          <a:p>
            <a:r>
              <a:rPr lang="fr-FR" dirty="0" smtClean="0">
                <a:sym typeface="Wingdings" pitchFamily="2" charset="2"/>
              </a:rPr>
              <a:t></a:t>
            </a:r>
            <a:r>
              <a:rPr lang="fr-FR" dirty="0" smtClean="0"/>
              <a:t>Intérieur opaque</a:t>
            </a:r>
          </a:p>
          <a:p>
            <a:r>
              <a:rPr lang="fr-FR" dirty="0" smtClean="0"/>
              <a:t>2s </a:t>
            </a:r>
            <a:r>
              <a:rPr lang="fr-FR" dirty="0" smtClean="0">
                <a:sym typeface="Wingdings" panose="05000000000000000000" pitchFamily="2" charset="2"/>
              </a:rPr>
              <a:t> 200 000 ans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>
                <a:solidFill>
                  <a:srgbClr val="0000CC"/>
                </a:solidFill>
              </a:rPr>
              <a:t>Les photons diffusés à la</a:t>
            </a:r>
          </a:p>
          <a:p>
            <a:r>
              <a:rPr lang="fr-FR" dirty="0" smtClean="0">
                <a:solidFill>
                  <a:srgbClr val="0000CC"/>
                </a:solidFill>
              </a:rPr>
              <a:t>surface nous arrivent ensuite  </a:t>
            </a:r>
          </a:p>
          <a:p>
            <a:r>
              <a:rPr lang="fr-FR" dirty="0" smtClean="0">
                <a:solidFill>
                  <a:srgbClr val="0000CC"/>
                </a:solidFill>
              </a:rPr>
              <a:t>en ligne droite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On peut ensuite en déduire</a:t>
            </a:r>
          </a:p>
          <a:p>
            <a:r>
              <a:rPr lang="fr-FR" dirty="0" smtClean="0"/>
              <a:t>ce qui se passe à l’intérieur!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876256" y="1052736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Soleil calme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2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14288"/>
            <a:ext cx="4600576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3338"/>
            <a:ext cx="3438525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ZoneTexte 5"/>
          <p:cNvSpPr txBox="1">
            <a:spLocks noChangeArrowheads="1"/>
          </p:cNvSpPr>
          <p:nvPr/>
        </p:nvSpPr>
        <p:spPr bwMode="auto">
          <a:xfrm>
            <a:off x="7524750" y="5516563"/>
            <a:ext cx="10048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>
                <a:cs typeface="Times New Roman" pitchFamily="18" charset="0"/>
              </a:rPr>
              <a:t>COBE</a:t>
            </a:r>
          </a:p>
          <a:p>
            <a:r>
              <a:rPr lang="fr-FR" altLang="fr-FR">
                <a:cs typeface="Times New Roman" pitchFamily="18" charset="0"/>
              </a:rPr>
              <a:t>1992</a:t>
            </a:r>
          </a:p>
        </p:txBody>
      </p:sp>
      <p:sp>
        <p:nvSpPr>
          <p:cNvPr id="14341" name="ZoneTexte 6"/>
          <p:cNvSpPr txBox="1">
            <a:spLocks noChangeArrowheads="1"/>
          </p:cNvSpPr>
          <p:nvPr/>
        </p:nvSpPr>
        <p:spPr bwMode="auto">
          <a:xfrm>
            <a:off x="7885113" y="3716338"/>
            <a:ext cx="1143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>
                <a:cs typeface="Times New Roman" pitchFamily="18" charset="0"/>
              </a:rPr>
              <a:t>WMAP</a:t>
            </a:r>
          </a:p>
          <a:p>
            <a:r>
              <a:rPr lang="fr-FR" altLang="fr-FR">
                <a:cs typeface="Times New Roman" pitchFamily="18" charset="0"/>
              </a:rPr>
              <a:t>2003</a:t>
            </a:r>
          </a:p>
        </p:txBody>
      </p:sp>
      <p:sp>
        <p:nvSpPr>
          <p:cNvPr id="14342" name="ZoneTexte 7"/>
          <p:cNvSpPr txBox="1">
            <a:spLocks noChangeArrowheads="1"/>
          </p:cNvSpPr>
          <p:nvPr/>
        </p:nvSpPr>
        <p:spPr bwMode="auto">
          <a:xfrm>
            <a:off x="7524750" y="333375"/>
            <a:ext cx="1020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>
                <a:cs typeface="Times New Roman" pitchFamily="18" charset="0"/>
              </a:rPr>
              <a:t>Planck</a:t>
            </a:r>
          </a:p>
          <a:p>
            <a:r>
              <a:rPr lang="fr-FR" altLang="fr-FR">
                <a:cs typeface="Times New Roman" pitchFamily="18" charset="0"/>
              </a:rPr>
              <a:t>2013</a:t>
            </a:r>
          </a:p>
        </p:txBody>
      </p:sp>
      <p:sp>
        <p:nvSpPr>
          <p:cNvPr id="14343" name="ZoneTexte 8"/>
          <p:cNvSpPr txBox="1">
            <a:spLocks noChangeArrowheads="1"/>
          </p:cNvSpPr>
          <p:nvPr/>
        </p:nvSpPr>
        <p:spPr bwMode="auto">
          <a:xfrm>
            <a:off x="179388" y="2060575"/>
            <a:ext cx="10048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0000CC"/>
                </a:solidFill>
                <a:cs typeface="Times New Roman" pitchFamily="18" charset="0"/>
              </a:rPr>
              <a:t>COBE</a:t>
            </a:r>
          </a:p>
        </p:txBody>
      </p:sp>
      <p:sp>
        <p:nvSpPr>
          <p:cNvPr id="14344" name="ZoneTexte 9"/>
          <p:cNvSpPr txBox="1">
            <a:spLocks noChangeArrowheads="1"/>
          </p:cNvSpPr>
          <p:nvPr/>
        </p:nvSpPr>
        <p:spPr bwMode="auto">
          <a:xfrm>
            <a:off x="34925" y="-100013"/>
            <a:ext cx="1022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>
                <a:cs typeface="Times New Roman" pitchFamily="18" charset="0"/>
              </a:rPr>
              <a:t>Dipole</a:t>
            </a:r>
          </a:p>
        </p:txBody>
      </p:sp>
      <p:sp>
        <p:nvSpPr>
          <p:cNvPr id="14345" name="ZoneTexte 10"/>
          <p:cNvSpPr txBox="1">
            <a:spLocks noChangeArrowheads="1"/>
          </p:cNvSpPr>
          <p:nvPr/>
        </p:nvSpPr>
        <p:spPr bwMode="auto">
          <a:xfrm>
            <a:off x="34925" y="4264025"/>
            <a:ext cx="15351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>
                <a:cs typeface="Times New Roman" pitchFamily="18" charset="0"/>
              </a:rPr>
              <a:t>Voie lactée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uvelle pré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Office\Modèles\Nouvelle présentation.pot</Template>
  <TotalTime>18829</TotalTime>
  <Words>1020</Words>
  <Application>Microsoft Office PowerPoint</Application>
  <PresentationFormat>Affichage à l'écran (4:3)</PresentationFormat>
  <Paragraphs>266</Paragraphs>
  <Slides>31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8" baseType="lpstr">
      <vt:lpstr>Arial</vt:lpstr>
      <vt:lpstr>Arial Narrow</vt:lpstr>
      <vt:lpstr>MS Pゴシック</vt:lpstr>
      <vt:lpstr>Symbol</vt:lpstr>
      <vt:lpstr>Times New Roman</vt:lpstr>
      <vt:lpstr>Wingdings</vt:lpstr>
      <vt:lpstr>Nouvelle présentation</vt:lpstr>
      <vt:lpstr>Le Big-Bang ou la naissance de Univers</vt:lpstr>
      <vt:lpstr>Les galaxies existent-elles?</vt:lpstr>
      <vt:lpstr>Grand débat</vt:lpstr>
      <vt:lpstr>Fin du débat</vt:lpstr>
      <vt:lpstr>La théorie du Big-Bang</vt:lpstr>
      <vt:lpstr>Présentation PowerPoint</vt:lpstr>
      <vt:lpstr>Le fonds cosmique microonde</vt:lpstr>
      <vt:lpstr>Dernière surface de diffusion</vt:lpstr>
      <vt:lpstr>Présentation PowerPoint</vt:lpstr>
      <vt:lpstr>Comme une empreinte</vt:lpstr>
      <vt:lpstr>Présentation PowerPoint</vt:lpstr>
      <vt:lpstr>Découverte de L en 1998 Prix Nobel en 2011 à 2 équipes</vt:lpstr>
      <vt:lpstr>Contenu de l’Univers</vt:lpstr>
      <vt:lpstr>Et la matière noire ?</vt:lpstr>
      <vt:lpstr>Matière noire dans les galaxies</vt:lpstr>
      <vt:lpstr>Types de matière noire</vt:lpstr>
      <vt:lpstr>Alternatives au modèle standard</vt:lpstr>
      <vt:lpstr>Interférences quantiques: 9 ordres de grandeur</vt:lpstr>
      <vt:lpstr>Gravité Modifiée: MOND</vt:lpstr>
      <vt:lpstr>Champ profond Hubble</vt:lpstr>
      <vt:lpstr>Horizon de l'Univers</vt:lpstr>
      <vt:lpstr>Présentation PowerPoint</vt:lpstr>
      <vt:lpstr>Présentation PowerPoint</vt:lpstr>
      <vt:lpstr>Présentation PowerPoint</vt:lpstr>
      <vt:lpstr>JWST: Une révolution pour les galaxies</vt:lpstr>
      <vt:lpstr>SMACS 0723</vt:lpstr>
      <vt:lpstr>Théorie de l’inflation: Problème de l’horizon</vt:lpstr>
      <vt:lpstr>Inflation, source des fluctuations à t &lt; 10-32s</vt:lpstr>
      <vt:lpstr>Présentation PowerPoint</vt:lpstr>
      <vt:lpstr>Présentation PowerPoint</vt:lpstr>
      <vt:lpstr>L’histoire n’est pas terminée !</vt:lpstr>
    </vt:vector>
  </TitlesOfParts>
  <Company>demirm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ALMA et la fin de l'âge sombre</dc:title>
  <dc:creator>Françoise Combes</dc:creator>
  <cp:lastModifiedBy>Francoise Combes</cp:lastModifiedBy>
  <cp:revision>796</cp:revision>
  <dcterms:created xsi:type="dcterms:W3CDTF">2004-01-15T14:17:30Z</dcterms:created>
  <dcterms:modified xsi:type="dcterms:W3CDTF">2025-05-07T02:34:36Z</dcterms:modified>
</cp:coreProperties>
</file>